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2"/>
  </p:notesMasterIdLst>
  <p:sldIdLst>
    <p:sldId id="256" r:id="rId2"/>
    <p:sldId id="1170" r:id="rId3"/>
    <p:sldId id="265" r:id="rId4"/>
    <p:sldId id="266" r:id="rId5"/>
    <p:sldId id="279" r:id="rId6"/>
    <p:sldId id="267" r:id="rId7"/>
    <p:sldId id="268" r:id="rId8"/>
    <p:sldId id="271" r:id="rId9"/>
    <p:sldId id="272" r:id="rId10"/>
    <p:sldId id="274" r:id="rId11"/>
    <p:sldId id="275" r:id="rId12"/>
    <p:sldId id="276" r:id="rId13"/>
    <p:sldId id="273" r:id="rId14"/>
    <p:sldId id="277" r:id="rId15"/>
    <p:sldId id="278" r:id="rId16"/>
    <p:sldId id="280" r:id="rId17"/>
    <p:sldId id="282" r:id="rId18"/>
    <p:sldId id="352" r:id="rId19"/>
    <p:sldId id="353" r:id="rId20"/>
    <p:sldId id="281" r:id="rId21"/>
    <p:sldId id="284" r:id="rId22"/>
    <p:sldId id="283" r:id="rId23"/>
    <p:sldId id="285" r:id="rId24"/>
    <p:sldId id="444" r:id="rId25"/>
    <p:sldId id="417" r:id="rId26"/>
    <p:sldId id="500" r:id="rId27"/>
    <p:sldId id="573" r:id="rId28"/>
    <p:sldId id="286" r:id="rId29"/>
    <p:sldId id="287" r:id="rId30"/>
    <p:sldId id="288" r:id="rId31"/>
    <p:sldId id="289" r:id="rId32"/>
    <p:sldId id="291" r:id="rId33"/>
    <p:sldId id="292" r:id="rId34"/>
    <p:sldId id="293" r:id="rId35"/>
    <p:sldId id="294" r:id="rId36"/>
    <p:sldId id="295" r:id="rId37"/>
    <p:sldId id="296" r:id="rId38"/>
    <p:sldId id="297" r:id="rId39"/>
    <p:sldId id="1171" r:id="rId40"/>
    <p:sldId id="257" r:id="rId41"/>
    <p:sldId id="258" r:id="rId42"/>
    <p:sldId id="260" r:id="rId43"/>
    <p:sldId id="261" r:id="rId44"/>
    <p:sldId id="264" r:id="rId45"/>
    <p:sldId id="1172" r:id="rId46"/>
    <p:sldId id="1173" r:id="rId47"/>
    <p:sldId id="1174" r:id="rId48"/>
    <p:sldId id="306" r:id="rId49"/>
    <p:sldId id="308" r:id="rId50"/>
    <p:sldId id="307" r:id="rId51"/>
    <p:sldId id="309" r:id="rId52"/>
    <p:sldId id="310" r:id="rId53"/>
    <p:sldId id="1175" r:id="rId54"/>
    <p:sldId id="315" r:id="rId55"/>
    <p:sldId id="316" r:id="rId56"/>
    <p:sldId id="317" r:id="rId57"/>
    <p:sldId id="318" r:id="rId58"/>
    <p:sldId id="356" r:id="rId59"/>
    <p:sldId id="319" r:id="rId60"/>
    <p:sldId id="357" r:id="rId61"/>
    <p:sldId id="358" r:id="rId62"/>
    <p:sldId id="359" r:id="rId63"/>
    <p:sldId id="360" r:id="rId64"/>
    <p:sldId id="320" r:id="rId65"/>
    <p:sldId id="321" r:id="rId66"/>
    <p:sldId id="322" r:id="rId67"/>
    <p:sldId id="323" r:id="rId68"/>
    <p:sldId id="324" r:id="rId69"/>
    <p:sldId id="325" r:id="rId70"/>
    <p:sldId id="326" r:id="rId71"/>
    <p:sldId id="327" r:id="rId72"/>
    <p:sldId id="1178" r:id="rId73"/>
    <p:sldId id="1179" r:id="rId74"/>
    <p:sldId id="1180" r:id="rId75"/>
    <p:sldId id="335" r:id="rId76"/>
    <p:sldId id="1181" r:id="rId77"/>
    <p:sldId id="338" r:id="rId78"/>
    <p:sldId id="339" r:id="rId79"/>
    <p:sldId id="342" r:id="rId80"/>
    <p:sldId id="340" r:id="rId81"/>
    <p:sldId id="362" r:id="rId82"/>
    <p:sldId id="341" r:id="rId83"/>
    <p:sldId id="361" r:id="rId84"/>
    <p:sldId id="1169" r:id="rId85"/>
    <p:sldId id="1260" r:id="rId86"/>
    <p:sldId id="1261" r:id="rId87"/>
    <p:sldId id="1185" r:id="rId88"/>
    <p:sldId id="1278" r:id="rId89"/>
    <p:sldId id="1263" r:id="rId90"/>
    <p:sldId id="1264" r:id="rId91"/>
    <p:sldId id="1279" r:id="rId92"/>
    <p:sldId id="1266" r:id="rId93"/>
    <p:sldId id="1267" r:id="rId94"/>
    <p:sldId id="1280" r:id="rId95"/>
    <p:sldId id="1268" r:id="rId96"/>
    <p:sldId id="1269" r:id="rId97"/>
    <p:sldId id="1270" r:id="rId98"/>
    <p:sldId id="1271" r:id="rId99"/>
    <p:sldId id="1272" r:id="rId100"/>
    <p:sldId id="1273" r:id="rId101"/>
    <p:sldId id="1274" r:id="rId102"/>
    <p:sldId id="1275" r:id="rId103"/>
    <p:sldId id="1276" r:id="rId104"/>
    <p:sldId id="1277" r:id="rId105"/>
    <p:sldId id="1281" r:id="rId106"/>
    <p:sldId id="1282" r:id="rId107"/>
    <p:sldId id="1283" r:id="rId108"/>
    <p:sldId id="1285" r:id="rId109"/>
    <p:sldId id="1214" r:id="rId110"/>
    <p:sldId id="1286" r:id="rId111"/>
    <p:sldId id="1218" r:id="rId112"/>
    <p:sldId id="1287" r:id="rId113"/>
    <p:sldId id="1288" r:id="rId114"/>
    <p:sldId id="1289" r:id="rId115"/>
    <p:sldId id="1219" r:id="rId116"/>
    <p:sldId id="1291" r:id="rId117"/>
    <p:sldId id="1236" r:id="rId118"/>
    <p:sldId id="1237" r:id="rId119"/>
    <p:sldId id="299" r:id="rId120"/>
    <p:sldId id="298" r:id="rId121"/>
    <p:sldId id="300" r:id="rId122"/>
    <p:sldId id="301" r:id="rId123"/>
    <p:sldId id="302" r:id="rId124"/>
    <p:sldId id="303" r:id="rId125"/>
    <p:sldId id="304" r:id="rId126"/>
    <p:sldId id="1238" r:id="rId127"/>
    <p:sldId id="1239" r:id="rId128"/>
    <p:sldId id="1240" r:id="rId129"/>
    <p:sldId id="1241" r:id="rId130"/>
    <p:sldId id="311" r:id="rId131"/>
    <p:sldId id="312" r:id="rId132"/>
    <p:sldId id="305" r:id="rId133"/>
    <p:sldId id="1242" r:id="rId134"/>
    <p:sldId id="1243" r:id="rId135"/>
    <p:sldId id="313" r:id="rId136"/>
    <p:sldId id="314" r:id="rId137"/>
    <p:sldId id="1244" r:id="rId138"/>
    <p:sldId id="1245" r:id="rId139"/>
    <p:sldId id="1246" r:id="rId140"/>
    <p:sldId id="1247" r:id="rId141"/>
    <p:sldId id="1248" r:id="rId142"/>
    <p:sldId id="1249" r:id="rId143"/>
    <p:sldId id="1250" r:id="rId144"/>
    <p:sldId id="1220" r:id="rId145"/>
    <p:sldId id="1292" r:id="rId146"/>
    <p:sldId id="1294" r:id="rId147"/>
    <p:sldId id="1296" r:id="rId148"/>
    <p:sldId id="1293" r:id="rId149"/>
    <p:sldId id="1295" r:id="rId150"/>
    <p:sldId id="1302" r:id="rId151"/>
    <p:sldId id="1297" r:id="rId152"/>
    <p:sldId id="1226" r:id="rId153"/>
    <p:sldId id="1298" r:id="rId154"/>
    <p:sldId id="1299" r:id="rId155"/>
    <p:sldId id="1300" r:id="rId156"/>
    <p:sldId id="1301" r:id="rId157"/>
    <p:sldId id="1303" r:id="rId158"/>
    <p:sldId id="1304" r:id="rId159"/>
    <p:sldId id="1305" r:id="rId160"/>
    <p:sldId id="1306" r:id="rId161"/>
    <p:sldId id="1307" r:id="rId162"/>
    <p:sldId id="1314" r:id="rId163"/>
    <p:sldId id="1316" r:id="rId164"/>
    <p:sldId id="1308" r:id="rId165"/>
    <p:sldId id="1309" r:id="rId166"/>
    <p:sldId id="1310" r:id="rId167"/>
    <p:sldId id="1258" r:id="rId168"/>
    <p:sldId id="1311" r:id="rId169"/>
    <p:sldId id="1312" r:id="rId170"/>
    <p:sldId id="1313" r:id="rId17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6" autoAdjust="0"/>
    <p:restoredTop sz="94660"/>
  </p:normalViewPr>
  <p:slideViewPr>
    <p:cSldViewPr snapToGrid="0">
      <p:cViewPr varScale="1">
        <p:scale>
          <a:sx n="75" d="100"/>
          <a:sy n="75" d="100"/>
        </p:scale>
        <p:origin x="37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9B87A2-F336-40D9-9A6B-3B0D33FB5F96}" type="datetimeFigureOut">
              <a:rPr kumimoji="1" lang="ja-JP" altLang="en-US" smtClean="0"/>
              <a:t>2024/3/2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9344A-9F94-44D6-9D96-794863F51DF1}" type="slidenum">
              <a:rPr kumimoji="1" lang="ja-JP" altLang="en-US" smtClean="0"/>
              <a:t>‹#›</a:t>
            </a:fld>
            <a:endParaRPr kumimoji="1" lang="ja-JP" altLang="en-US"/>
          </a:p>
        </p:txBody>
      </p:sp>
    </p:spTree>
    <p:extLst>
      <p:ext uri="{BB962C8B-B14F-4D97-AF65-F5344CB8AC3E}">
        <p14:creationId xmlns:p14="http://schemas.microsoft.com/office/powerpoint/2010/main" val="5874327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アレイ上の遺伝子数が少ない場合は非現実的だが、数千～数万種類の遺伝子が搭載されているのでこの方法が可能になる</a:t>
            </a:r>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10</a:t>
            </a:fld>
            <a:endParaRPr kumimoji="1" lang="ja-JP" altLang="en-US"/>
          </a:p>
        </p:txBody>
      </p:sp>
    </p:spTree>
    <p:extLst>
      <p:ext uri="{BB962C8B-B14F-4D97-AF65-F5344CB8AC3E}">
        <p14:creationId xmlns:p14="http://schemas.microsoft.com/office/powerpoint/2010/main" val="340497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TMM-(</a:t>
            </a:r>
            <a:r>
              <a:rPr lang="en-US" altLang="ja-JP" dirty="0" err="1"/>
              <a:t>edgeR</a:t>
            </a:r>
            <a:r>
              <a:rPr lang="en-US" altLang="ja-JP" dirty="0"/>
              <a:t>-TMM)n</a:t>
            </a:r>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60</a:t>
            </a:fld>
            <a:endParaRPr kumimoji="1" lang="ja-JP" altLang="en-US"/>
          </a:p>
        </p:txBody>
      </p:sp>
    </p:spTree>
    <p:extLst>
      <p:ext uri="{BB962C8B-B14F-4D97-AF65-F5344CB8AC3E}">
        <p14:creationId xmlns:p14="http://schemas.microsoft.com/office/powerpoint/2010/main" val="2718815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TMM-(</a:t>
            </a:r>
            <a:r>
              <a:rPr lang="en-US" altLang="ja-JP" dirty="0" err="1"/>
              <a:t>edgeR</a:t>
            </a:r>
            <a:r>
              <a:rPr lang="en-US" altLang="ja-JP" dirty="0"/>
              <a:t>-TMM)n</a:t>
            </a:r>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61</a:t>
            </a:fld>
            <a:endParaRPr kumimoji="1" lang="ja-JP" altLang="en-US"/>
          </a:p>
        </p:txBody>
      </p:sp>
    </p:spTree>
    <p:extLst>
      <p:ext uri="{BB962C8B-B14F-4D97-AF65-F5344CB8AC3E}">
        <p14:creationId xmlns:p14="http://schemas.microsoft.com/office/powerpoint/2010/main" val="2991051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TMM-(</a:t>
            </a:r>
            <a:r>
              <a:rPr lang="en-US" altLang="ja-JP" dirty="0" err="1"/>
              <a:t>edgeR</a:t>
            </a:r>
            <a:r>
              <a:rPr lang="en-US" altLang="ja-JP" dirty="0"/>
              <a:t>-TMM)n</a:t>
            </a:r>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62</a:t>
            </a:fld>
            <a:endParaRPr kumimoji="1" lang="ja-JP" altLang="en-US"/>
          </a:p>
        </p:txBody>
      </p:sp>
    </p:spTree>
    <p:extLst>
      <p:ext uri="{BB962C8B-B14F-4D97-AF65-F5344CB8AC3E}">
        <p14:creationId xmlns:p14="http://schemas.microsoft.com/office/powerpoint/2010/main" val="2039449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TMM-(</a:t>
            </a:r>
            <a:r>
              <a:rPr lang="en-US" altLang="ja-JP" dirty="0" err="1"/>
              <a:t>edgeR</a:t>
            </a:r>
            <a:r>
              <a:rPr lang="en-US" altLang="ja-JP" dirty="0"/>
              <a:t>-TMM)n</a:t>
            </a:r>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63</a:t>
            </a:fld>
            <a:endParaRPr kumimoji="1" lang="ja-JP" altLang="en-US"/>
          </a:p>
        </p:txBody>
      </p:sp>
    </p:spTree>
    <p:extLst>
      <p:ext uri="{BB962C8B-B14F-4D97-AF65-F5344CB8AC3E}">
        <p14:creationId xmlns:p14="http://schemas.microsoft.com/office/powerpoint/2010/main" val="4139034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64</a:t>
            </a:fld>
            <a:endParaRPr kumimoji="1" lang="ja-JP" altLang="en-US"/>
          </a:p>
        </p:txBody>
      </p:sp>
    </p:spTree>
    <p:extLst>
      <p:ext uri="{BB962C8B-B14F-4D97-AF65-F5344CB8AC3E}">
        <p14:creationId xmlns:p14="http://schemas.microsoft.com/office/powerpoint/2010/main" val="3299728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65</a:t>
            </a:fld>
            <a:endParaRPr kumimoji="1" lang="ja-JP" altLang="en-US"/>
          </a:p>
        </p:txBody>
      </p:sp>
    </p:spTree>
    <p:extLst>
      <p:ext uri="{BB962C8B-B14F-4D97-AF65-F5344CB8AC3E}">
        <p14:creationId xmlns:p14="http://schemas.microsoft.com/office/powerpoint/2010/main" val="2159138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66</a:t>
            </a:fld>
            <a:endParaRPr kumimoji="1" lang="ja-JP" altLang="en-US"/>
          </a:p>
        </p:txBody>
      </p:sp>
    </p:spTree>
    <p:extLst>
      <p:ext uri="{BB962C8B-B14F-4D97-AF65-F5344CB8AC3E}">
        <p14:creationId xmlns:p14="http://schemas.microsoft.com/office/powerpoint/2010/main" val="675823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67</a:t>
            </a:fld>
            <a:endParaRPr kumimoji="1" lang="ja-JP" altLang="en-US"/>
          </a:p>
        </p:txBody>
      </p:sp>
    </p:spTree>
    <p:extLst>
      <p:ext uri="{BB962C8B-B14F-4D97-AF65-F5344CB8AC3E}">
        <p14:creationId xmlns:p14="http://schemas.microsoft.com/office/powerpoint/2010/main" val="3860513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68</a:t>
            </a:fld>
            <a:endParaRPr kumimoji="1" lang="ja-JP" altLang="en-US"/>
          </a:p>
        </p:txBody>
      </p:sp>
    </p:spTree>
    <p:extLst>
      <p:ext uri="{BB962C8B-B14F-4D97-AF65-F5344CB8AC3E}">
        <p14:creationId xmlns:p14="http://schemas.microsoft.com/office/powerpoint/2010/main" val="1108405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69</a:t>
            </a:fld>
            <a:endParaRPr kumimoji="1" lang="ja-JP" altLang="en-US"/>
          </a:p>
        </p:txBody>
      </p:sp>
    </p:spTree>
    <p:extLst>
      <p:ext uri="{BB962C8B-B14F-4D97-AF65-F5344CB8AC3E}">
        <p14:creationId xmlns:p14="http://schemas.microsoft.com/office/powerpoint/2010/main" val="326738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データの再利用性が悪い</a:t>
            </a:r>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11</a:t>
            </a:fld>
            <a:endParaRPr kumimoji="1" lang="ja-JP" altLang="en-US"/>
          </a:p>
        </p:txBody>
      </p:sp>
    </p:spTree>
    <p:extLst>
      <p:ext uri="{BB962C8B-B14F-4D97-AF65-F5344CB8AC3E}">
        <p14:creationId xmlns:p14="http://schemas.microsoft.com/office/powerpoint/2010/main" val="100200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70</a:t>
            </a:fld>
            <a:endParaRPr kumimoji="1" lang="ja-JP" altLang="en-US"/>
          </a:p>
        </p:txBody>
      </p:sp>
    </p:spTree>
    <p:extLst>
      <p:ext uri="{BB962C8B-B14F-4D97-AF65-F5344CB8AC3E}">
        <p14:creationId xmlns:p14="http://schemas.microsoft.com/office/powerpoint/2010/main" val="474242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71</a:t>
            </a:fld>
            <a:endParaRPr kumimoji="1" lang="ja-JP" altLang="en-US"/>
          </a:p>
        </p:txBody>
      </p:sp>
    </p:spTree>
    <p:extLst>
      <p:ext uri="{BB962C8B-B14F-4D97-AF65-F5344CB8AC3E}">
        <p14:creationId xmlns:p14="http://schemas.microsoft.com/office/powerpoint/2010/main" val="2178655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82</a:t>
            </a:fld>
            <a:endParaRPr kumimoji="1" lang="ja-JP" altLang="en-US"/>
          </a:p>
        </p:txBody>
      </p:sp>
    </p:spTree>
    <p:extLst>
      <p:ext uri="{BB962C8B-B14F-4D97-AF65-F5344CB8AC3E}">
        <p14:creationId xmlns:p14="http://schemas.microsoft.com/office/powerpoint/2010/main" val="2108197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83</a:t>
            </a:fld>
            <a:endParaRPr kumimoji="1" lang="ja-JP" altLang="en-US"/>
          </a:p>
        </p:txBody>
      </p:sp>
    </p:spTree>
    <p:extLst>
      <p:ext uri="{BB962C8B-B14F-4D97-AF65-F5344CB8AC3E}">
        <p14:creationId xmlns:p14="http://schemas.microsoft.com/office/powerpoint/2010/main" val="739872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the schema of BU SCC. As you know, first, we access each login node and run for file editing, file transfer, compilation, and light debugging. After that, we queue our jobs in compute nodes.</a:t>
            </a:r>
            <a:endParaRPr kumimoji="1" lang="ja-JP" altLang="en-US" dirty="0"/>
          </a:p>
        </p:txBody>
      </p:sp>
      <p:sp>
        <p:nvSpPr>
          <p:cNvPr id="4" name="スライド番号プレースホルダー 3"/>
          <p:cNvSpPr>
            <a:spLocks noGrp="1"/>
          </p:cNvSpPr>
          <p:nvPr>
            <p:ph type="sldNum" sz="quarter" idx="5"/>
          </p:nvPr>
        </p:nvSpPr>
        <p:spPr/>
        <p:txBody>
          <a:bodyPr/>
          <a:lstStyle/>
          <a:p>
            <a:fld id="{0DC0E693-F012-4D71-943D-D9FC985B12D0}" type="slidenum">
              <a:rPr kumimoji="1" lang="ja-JP" altLang="en-US" smtClean="0"/>
              <a:t>167</a:t>
            </a:fld>
            <a:endParaRPr kumimoji="1" lang="ja-JP" altLang="en-US"/>
          </a:p>
        </p:txBody>
      </p:sp>
    </p:spTree>
    <p:extLst>
      <p:ext uri="{BB962C8B-B14F-4D97-AF65-F5344CB8AC3E}">
        <p14:creationId xmlns:p14="http://schemas.microsoft.com/office/powerpoint/2010/main" val="2876288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一つも間違いを許さないというのが</a:t>
            </a:r>
            <a:r>
              <a:rPr kumimoji="1" lang="en-US" altLang="ja-JP" dirty="0"/>
              <a:t>P</a:t>
            </a:r>
            <a:r>
              <a:rPr kumimoji="1" lang="ja-JP" altLang="en-US" dirty="0"/>
              <a:t>値の使い方</a:t>
            </a:r>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21</a:t>
            </a:fld>
            <a:endParaRPr kumimoji="1" lang="ja-JP" altLang="en-US"/>
          </a:p>
        </p:txBody>
      </p:sp>
    </p:spTree>
    <p:extLst>
      <p:ext uri="{BB962C8B-B14F-4D97-AF65-F5344CB8AC3E}">
        <p14:creationId xmlns:p14="http://schemas.microsoft.com/office/powerpoint/2010/main" val="4267792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B7304E0-32C8-42A1-A8C1-532FDF23781F}" type="slidenum">
              <a:rPr kumimoji="1" lang="ja-JP" altLang="en-US" smtClean="0"/>
              <a:t>24</a:t>
            </a:fld>
            <a:endParaRPr kumimoji="1" lang="ja-JP" altLang="en-US"/>
          </a:p>
        </p:txBody>
      </p:sp>
    </p:spTree>
    <p:extLst>
      <p:ext uri="{BB962C8B-B14F-4D97-AF65-F5344CB8AC3E}">
        <p14:creationId xmlns:p14="http://schemas.microsoft.com/office/powerpoint/2010/main" val="2376735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B7304E0-32C8-42A1-A8C1-532FDF23781F}" type="slidenum">
              <a:rPr kumimoji="1" lang="ja-JP" altLang="en-US" smtClean="0"/>
              <a:t>25</a:t>
            </a:fld>
            <a:endParaRPr kumimoji="1" lang="ja-JP" altLang="en-US"/>
          </a:p>
        </p:txBody>
      </p:sp>
    </p:spTree>
    <p:extLst>
      <p:ext uri="{BB962C8B-B14F-4D97-AF65-F5344CB8AC3E}">
        <p14:creationId xmlns:p14="http://schemas.microsoft.com/office/powerpoint/2010/main" val="1305092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B7304E0-32C8-42A1-A8C1-532FDF23781F}" type="slidenum">
              <a:rPr kumimoji="1" lang="ja-JP" altLang="en-US" smtClean="0"/>
              <a:t>26</a:t>
            </a:fld>
            <a:endParaRPr kumimoji="1" lang="ja-JP" altLang="en-US"/>
          </a:p>
        </p:txBody>
      </p:sp>
    </p:spTree>
    <p:extLst>
      <p:ext uri="{BB962C8B-B14F-4D97-AF65-F5344CB8AC3E}">
        <p14:creationId xmlns:p14="http://schemas.microsoft.com/office/powerpoint/2010/main" val="315645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が、そんなものはもう取りつくされている</a:t>
            </a:r>
            <a:endParaRPr kumimoji="1" lang="en-US" altLang="ja-JP" dirty="0"/>
          </a:p>
          <a:p>
            <a:r>
              <a:rPr kumimoji="1" lang="ja-JP" altLang="en-US" dirty="0"/>
              <a:t>しかし、動物の病気では全然手を付けられていないの</a:t>
            </a:r>
            <a:r>
              <a:rPr kumimoji="1" lang="ja-JP" altLang="en-US" dirty="0" err="1"/>
              <a:t>で</a:t>
            </a:r>
            <a:r>
              <a:rPr kumimoji="1" lang="ja-JP" altLang="en-US" dirty="0"/>
              <a:t>オススメ</a:t>
            </a:r>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37</a:t>
            </a:fld>
            <a:endParaRPr kumimoji="1" lang="ja-JP" altLang="en-US"/>
          </a:p>
        </p:txBody>
      </p:sp>
    </p:spTree>
    <p:extLst>
      <p:ext uri="{BB962C8B-B14F-4D97-AF65-F5344CB8AC3E}">
        <p14:creationId xmlns:p14="http://schemas.microsoft.com/office/powerpoint/2010/main" val="1010700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38</a:t>
            </a:fld>
            <a:endParaRPr kumimoji="1" lang="ja-JP" altLang="en-US"/>
          </a:p>
        </p:txBody>
      </p:sp>
    </p:spTree>
    <p:extLst>
      <p:ext uri="{BB962C8B-B14F-4D97-AF65-F5344CB8AC3E}">
        <p14:creationId xmlns:p14="http://schemas.microsoft.com/office/powerpoint/2010/main" val="446966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TMM-(</a:t>
            </a:r>
            <a:r>
              <a:rPr lang="en-US" altLang="ja-JP" dirty="0" err="1"/>
              <a:t>edgeR</a:t>
            </a:r>
            <a:r>
              <a:rPr lang="en-US" altLang="ja-JP" dirty="0"/>
              <a:t>-TMM)n</a:t>
            </a:r>
            <a:endParaRPr kumimoji="1" lang="ja-JP" altLang="en-US" dirty="0"/>
          </a:p>
        </p:txBody>
      </p:sp>
      <p:sp>
        <p:nvSpPr>
          <p:cNvPr id="4" name="スライド番号プレースホルダー 3"/>
          <p:cNvSpPr>
            <a:spLocks noGrp="1"/>
          </p:cNvSpPr>
          <p:nvPr>
            <p:ph type="sldNum" sz="quarter" idx="10"/>
          </p:nvPr>
        </p:nvSpPr>
        <p:spPr/>
        <p:txBody>
          <a:bodyPr/>
          <a:lstStyle/>
          <a:p>
            <a:fld id="{8840FEA2-CBD4-448A-9639-97449BF88423}" type="slidenum">
              <a:rPr kumimoji="1" lang="ja-JP" altLang="en-US" smtClean="0"/>
              <a:t>59</a:t>
            </a:fld>
            <a:endParaRPr kumimoji="1" lang="ja-JP" altLang="en-US"/>
          </a:p>
        </p:txBody>
      </p:sp>
    </p:spTree>
    <p:extLst>
      <p:ext uri="{BB962C8B-B14F-4D97-AF65-F5344CB8AC3E}">
        <p14:creationId xmlns:p14="http://schemas.microsoft.com/office/powerpoint/2010/main" val="317077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6D778-5BF4-8916-F62F-985062AE22B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0B92DA-2949-81DD-84C4-B91E70429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703138-007F-F8AD-3E92-C0382E807B55}"/>
              </a:ext>
            </a:extLst>
          </p:cNvPr>
          <p:cNvSpPr>
            <a:spLocks noGrp="1"/>
          </p:cNvSpPr>
          <p:nvPr>
            <p:ph type="dt" sz="half" idx="10"/>
          </p:nvPr>
        </p:nvSpPr>
        <p:spPr/>
        <p:txBody>
          <a:bodyPr/>
          <a:lstStyle/>
          <a:p>
            <a:fld id="{424FB5C3-0A82-4FBE-AAED-81C096AC3D95}" type="datetimeFigureOut">
              <a:rPr kumimoji="1" lang="ja-JP" altLang="en-US" smtClean="0"/>
              <a:t>2024/3/2</a:t>
            </a:fld>
            <a:endParaRPr kumimoji="1" lang="ja-JP" altLang="en-US"/>
          </a:p>
        </p:txBody>
      </p:sp>
      <p:sp>
        <p:nvSpPr>
          <p:cNvPr id="5" name="フッター プレースホルダー 4">
            <a:extLst>
              <a:ext uri="{FF2B5EF4-FFF2-40B4-BE49-F238E27FC236}">
                <a16:creationId xmlns:a16="http://schemas.microsoft.com/office/drawing/2014/main" id="{6156E55E-5102-CE38-4E04-6AC10895D39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4F1261B-FC12-E32F-46FA-4AA384C0A710}"/>
              </a:ext>
            </a:extLst>
          </p:cNvPr>
          <p:cNvSpPr>
            <a:spLocks noGrp="1"/>
          </p:cNvSpPr>
          <p:nvPr>
            <p:ph type="sldNum" sz="quarter" idx="12"/>
          </p:nvPr>
        </p:nvSpPr>
        <p:spPr/>
        <p:txBody>
          <a:body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333452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DD2F2-69DF-5C7F-AC21-F34C9F1C63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2856E3B-718D-FB68-31E5-2B97B3D4373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6F86AE7-325D-ECA1-0AE7-318830181CF6}"/>
              </a:ext>
            </a:extLst>
          </p:cNvPr>
          <p:cNvSpPr>
            <a:spLocks noGrp="1"/>
          </p:cNvSpPr>
          <p:nvPr>
            <p:ph type="dt" sz="half" idx="10"/>
          </p:nvPr>
        </p:nvSpPr>
        <p:spPr/>
        <p:txBody>
          <a:bodyPr/>
          <a:lstStyle/>
          <a:p>
            <a:fld id="{424FB5C3-0A82-4FBE-AAED-81C096AC3D95}" type="datetimeFigureOut">
              <a:rPr kumimoji="1" lang="ja-JP" altLang="en-US" smtClean="0"/>
              <a:t>2024/3/2</a:t>
            </a:fld>
            <a:endParaRPr kumimoji="1" lang="ja-JP" altLang="en-US"/>
          </a:p>
        </p:txBody>
      </p:sp>
      <p:sp>
        <p:nvSpPr>
          <p:cNvPr id="5" name="フッター プレースホルダー 4">
            <a:extLst>
              <a:ext uri="{FF2B5EF4-FFF2-40B4-BE49-F238E27FC236}">
                <a16:creationId xmlns:a16="http://schemas.microsoft.com/office/drawing/2014/main" id="{FFC23D79-1E4A-7742-435B-C5D0389FFC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6E5428-14AF-A69A-C7DD-C6A863BE7528}"/>
              </a:ext>
            </a:extLst>
          </p:cNvPr>
          <p:cNvSpPr>
            <a:spLocks noGrp="1"/>
          </p:cNvSpPr>
          <p:nvPr>
            <p:ph type="sldNum" sz="quarter" idx="12"/>
          </p:nvPr>
        </p:nvSpPr>
        <p:spPr/>
        <p:txBody>
          <a:body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4247655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80C5839-1E1C-6B41-9184-B4D0DCD04EC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1C6D34-839C-1A17-8BEE-A2353ED111C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1B413B5-602D-6C1F-491F-695358E0BDBA}"/>
              </a:ext>
            </a:extLst>
          </p:cNvPr>
          <p:cNvSpPr>
            <a:spLocks noGrp="1"/>
          </p:cNvSpPr>
          <p:nvPr>
            <p:ph type="dt" sz="half" idx="10"/>
          </p:nvPr>
        </p:nvSpPr>
        <p:spPr/>
        <p:txBody>
          <a:bodyPr/>
          <a:lstStyle/>
          <a:p>
            <a:fld id="{424FB5C3-0A82-4FBE-AAED-81C096AC3D95}" type="datetimeFigureOut">
              <a:rPr kumimoji="1" lang="ja-JP" altLang="en-US" smtClean="0"/>
              <a:t>2024/3/2</a:t>
            </a:fld>
            <a:endParaRPr kumimoji="1" lang="ja-JP" altLang="en-US"/>
          </a:p>
        </p:txBody>
      </p:sp>
      <p:sp>
        <p:nvSpPr>
          <p:cNvPr id="5" name="フッター プレースホルダー 4">
            <a:extLst>
              <a:ext uri="{FF2B5EF4-FFF2-40B4-BE49-F238E27FC236}">
                <a16:creationId xmlns:a16="http://schemas.microsoft.com/office/drawing/2014/main" id="{E8C45B7D-8F25-D5F6-7062-0875C09C38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A883F8-9E31-EB1B-1ED3-473B17D29AB5}"/>
              </a:ext>
            </a:extLst>
          </p:cNvPr>
          <p:cNvSpPr>
            <a:spLocks noGrp="1"/>
          </p:cNvSpPr>
          <p:nvPr>
            <p:ph type="sldNum" sz="quarter" idx="12"/>
          </p:nvPr>
        </p:nvSpPr>
        <p:spPr/>
        <p:txBody>
          <a:body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4280637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FAFB7-5608-5F83-D0FE-31E0AF2EFC4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1727571-891D-AA02-3EEA-F55774B3209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FCFEB1-C708-0030-8F52-A2829171D0C7}"/>
              </a:ext>
            </a:extLst>
          </p:cNvPr>
          <p:cNvSpPr>
            <a:spLocks noGrp="1"/>
          </p:cNvSpPr>
          <p:nvPr>
            <p:ph type="dt" sz="half" idx="10"/>
          </p:nvPr>
        </p:nvSpPr>
        <p:spPr/>
        <p:txBody>
          <a:bodyPr/>
          <a:lstStyle/>
          <a:p>
            <a:fld id="{424FB5C3-0A82-4FBE-AAED-81C096AC3D95}" type="datetimeFigureOut">
              <a:rPr kumimoji="1" lang="ja-JP" altLang="en-US" smtClean="0"/>
              <a:t>2024/3/2</a:t>
            </a:fld>
            <a:endParaRPr kumimoji="1" lang="ja-JP" altLang="en-US"/>
          </a:p>
        </p:txBody>
      </p:sp>
      <p:sp>
        <p:nvSpPr>
          <p:cNvPr id="5" name="フッター プレースホルダー 4">
            <a:extLst>
              <a:ext uri="{FF2B5EF4-FFF2-40B4-BE49-F238E27FC236}">
                <a16:creationId xmlns:a16="http://schemas.microsoft.com/office/drawing/2014/main" id="{CDC16DE1-3561-91F0-636B-31962A34CE5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DEEFCCB-2F21-D014-C662-D55525850F07}"/>
              </a:ext>
            </a:extLst>
          </p:cNvPr>
          <p:cNvSpPr>
            <a:spLocks noGrp="1"/>
          </p:cNvSpPr>
          <p:nvPr>
            <p:ph type="sldNum" sz="quarter" idx="12"/>
          </p:nvPr>
        </p:nvSpPr>
        <p:spPr/>
        <p:txBody>
          <a:body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3079843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3857F1-0296-047C-8442-E7D37DD5B99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14393B-AA1A-1384-D798-4607585BC8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BDB987B-D875-A1FB-6C9D-0CDF3F33E04F}"/>
              </a:ext>
            </a:extLst>
          </p:cNvPr>
          <p:cNvSpPr>
            <a:spLocks noGrp="1"/>
          </p:cNvSpPr>
          <p:nvPr>
            <p:ph type="dt" sz="half" idx="10"/>
          </p:nvPr>
        </p:nvSpPr>
        <p:spPr/>
        <p:txBody>
          <a:bodyPr/>
          <a:lstStyle/>
          <a:p>
            <a:fld id="{424FB5C3-0A82-4FBE-AAED-81C096AC3D95}" type="datetimeFigureOut">
              <a:rPr kumimoji="1" lang="ja-JP" altLang="en-US" smtClean="0"/>
              <a:t>2024/3/2</a:t>
            </a:fld>
            <a:endParaRPr kumimoji="1" lang="ja-JP" altLang="en-US"/>
          </a:p>
        </p:txBody>
      </p:sp>
      <p:sp>
        <p:nvSpPr>
          <p:cNvPr id="5" name="フッター プレースホルダー 4">
            <a:extLst>
              <a:ext uri="{FF2B5EF4-FFF2-40B4-BE49-F238E27FC236}">
                <a16:creationId xmlns:a16="http://schemas.microsoft.com/office/drawing/2014/main" id="{31C691B7-5F92-F798-26DA-46D88C7F99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A82B9D-BCE9-56D7-5115-86E904E5DB07}"/>
              </a:ext>
            </a:extLst>
          </p:cNvPr>
          <p:cNvSpPr>
            <a:spLocks noGrp="1"/>
          </p:cNvSpPr>
          <p:nvPr>
            <p:ph type="sldNum" sz="quarter" idx="12"/>
          </p:nvPr>
        </p:nvSpPr>
        <p:spPr/>
        <p:txBody>
          <a:body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260170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1D608-7DF0-836C-CDA2-7E94E10DABE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4B77AF-96C2-51E3-7AE7-05392A30ACE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CB937C6-F9A4-52BE-C42B-5590231A2B3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4D8BB83-B7C1-F8B4-D305-C71456C1564C}"/>
              </a:ext>
            </a:extLst>
          </p:cNvPr>
          <p:cNvSpPr>
            <a:spLocks noGrp="1"/>
          </p:cNvSpPr>
          <p:nvPr>
            <p:ph type="dt" sz="half" idx="10"/>
          </p:nvPr>
        </p:nvSpPr>
        <p:spPr/>
        <p:txBody>
          <a:bodyPr/>
          <a:lstStyle/>
          <a:p>
            <a:fld id="{424FB5C3-0A82-4FBE-AAED-81C096AC3D95}" type="datetimeFigureOut">
              <a:rPr kumimoji="1" lang="ja-JP" altLang="en-US" smtClean="0"/>
              <a:t>2024/3/2</a:t>
            </a:fld>
            <a:endParaRPr kumimoji="1" lang="ja-JP" altLang="en-US"/>
          </a:p>
        </p:txBody>
      </p:sp>
      <p:sp>
        <p:nvSpPr>
          <p:cNvPr id="6" name="フッター プレースホルダー 5">
            <a:extLst>
              <a:ext uri="{FF2B5EF4-FFF2-40B4-BE49-F238E27FC236}">
                <a16:creationId xmlns:a16="http://schemas.microsoft.com/office/drawing/2014/main" id="{4D345D35-163D-3A2D-3F1F-F71685E1AB9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BCB7348-BA2B-A446-0B54-EBF1E5A45D29}"/>
              </a:ext>
            </a:extLst>
          </p:cNvPr>
          <p:cNvSpPr>
            <a:spLocks noGrp="1"/>
          </p:cNvSpPr>
          <p:nvPr>
            <p:ph type="sldNum" sz="quarter" idx="12"/>
          </p:nvPr>
        </p:nvSpPr>
        <p:spPr/>
        <p:txBody>
          <a:body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784068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D1AB2-D733-E615-294A-132C1C00D07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388B725-5718-D683-EDB8-6DD08EF16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33C0A3A-4E98-562F-466C-BF103B9E839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1193A71-A257-7A11-B72C-4A23392B72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75C9197-7CE2-A9CB-A962-782F97F2DED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B87F180-5360-4CD2-1F66-457C2BFD5812}"/>
              </a:ext>
            </a:extLst>
          </p:cNvPr>
          <p:cNvSpPr>
            <a:spLocks noGrp="1"/>
          </p:cNvSpPr>
          <p:nvPr>
            <p:ph type="dt" sz="half" idx="10"/>
          </p:nvPr>
        </p:nvSpPr>
        <p:spPr/>
        <p:txBody>
          <a:bodyPr/>
          <a:lstStyle/>
          <a:p>
            <a:fld id="{424FB5C3-0A82-4FBE-AAED-81C096AC3D95}" type="datetimeFigureOut">
              <a:rPr kumimoji="1" lang="ja-JP" altLang="en-US" smtClean="0"/>
              <a:t>2024/3/2</a:t>
            </a:fld>
            <a:endParaRPr kumimoji="1" lang="ja-JP" altLang="en-US"/>
          </a:p>
        </p:txBody>
      </p:sp>
      <p:sp>
        <p:nvSpPr>
          <p:cNvPr id="8" name="フッター プレースホルダー 7">
            <a:extLst>
              <a:ext uri="{FF2B5EF4-FFF2-40B4-BE49-F238E27FC236}">
                <a16:creationId xmlns:a16="http://schemas.microsoft.com/office/drawing/2014/main" id="{4AEFE90A-78BF-486D-9B81-27CFA767F55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8F90AA5-5120-31C4-B843-C0E910240568}"/>
              </a:ext>
            </a:extLst>
          </p:cNvPr>
          <p:cNvSpPr>
            <a:spLocks noGrp="1"/>
          </p:cNvSpPr>
          <p:nvPr>
            <p:ph type="sldNum" sz="quarter" idx="12"/>
          </p:nvPr>
        </p:nvSpPr>
        <p:spPr/>
        <p:txBody>
          <a:body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3129057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C99C6D-978C-282A-5B88-4ECF2768C79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B99805B-6D33-0D07-B3F6-04AC602B9620}"/>
              </a:ext>
            </a:extLst>
          </p:cNvPr>
          <p:cNvSpPr>
            <a:spLocks noGrp="1"/>
          </p:cNvSpPr>
          <p:nvPr>
            <p:ph type="dt" sz="half" idx="10"/>
          </p:nvPr>
        </p:nvSpPr>
        <p:spPr/>
        <p:txBody>
          <a:bodyPr/>
          <a:lstStyle/>
          <a:p>
            <a:fld id="{424FB5C3-0A82-4FBE-AAED-81C096AC3D95}" type="datetimeFigureOut">
              <a:rPr kumimoji="1" lang="ja-JP" altLang="en-US" smtClean="0"/>
              <a:t>2024/3/2</a:t>
            </a:fld>
            <a:endParaRPr kumimoji="1" lang="ja-JP" altLang="en-US"/>
          </a:p>
        </p:txBody>
      </p:sp>
      <p:sp>
        <p:nvSpPr>
          <p:cNvPr id="4" name="フッター プレースホルダー 3">
            <a:extLst>
              <a:ext uri="{FF2B5EF4-FFF2-40B4-BE49-F238E27FC236}">
                <a16:creationId xmlns:a16="http://schemas.microsoft.com/office/drawing/2014/main" id="{56B6EF52-B2FC-FA3C-406C-69BFBBF9DF1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74B7C4F-BEA4-5D6B-8906-1CFA1DD0C85A}"/>
              </a:ext>
            </a:extLst>
          </p:cNvPr>
          <p:cNvSpPr>
            <a:spLocks noGrp="1"/>
          </p:cNvSpPr>
          <p:nvPr>
            <p:ph type="sldNum" sz="quarter" idx="12"/>
          </p:nvPr>
        </p:nvSpPr>
        <p:spPr/>
        <p:txBody>
          <a:body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2451439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8E7D086-6D41-152D-4884-046F3FA5826C}"/>
              </a:ext>
            </a:extLst>
          </p:cNvPr>
          <p:cNvSpPr>
            <a:spLocks noGrp="1"/>
          </p:cNvSpPr>
          <p:nvPr>
            <p:ph type="dt" sz="half" idx="10"/>
          </p:nvPr>
        </p:nvSpPr>
        <p:spPr/>
        <p:txBody>
          <a:bodyPr/>
          <a:lstStyle/>
          <a:p>
            <a:fld id="{424FB5C3-0A82-4FBE-AAED-81C096AC3D95}" type="datetimeFigureOut">
              <a:rPr kumimoji="1" lang="ja-JP" altLang="en-US" smtClean="0"/>
              <a:t>2024/3/2</a:t>
            </a:fld>
            <a:endParaRPr kumimoji="1" lang="ja-JP" altLang="en-US"/>
          </a:p>
        </p:txBody>
      </p:sp>
      <p:sp>
        <p:nvSpPr>
          <p:cNvPr id="3" name="フッター プレースホルダー 2">
            <a:extLst>
              <a:ext uri="{FF2B5EF4-FFF2-40B4-BE49-F238E27FC236}">
                <a16:creationId xmlns:a16="http://schemas.microsoft.com/office/drawing/2014/main" id="{97AB20AC-EAAF-815D-05D5-FAC7268C8B8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30716AB-1C25-5FBA-096D-BE6B1C1CAA8B}"/>
              </a:ext>
            </a:extLst>
          </p:cNvPr>
          <p:cNvSpPr>
            <a:spLocks noGrp="1"/>
          </p:cNvSpPr>
          <p:nvPr>
            <p:ph type="sldNum" sz="quarter" idx="12"/>
          </p:nvPr>
        </p:nvSpPr>
        <p:spPr/>
        <p:txBody>
          <a:body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3023558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E21A70-4EB9-637D-A962-EF8F58D321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29B040F-2EC6-EC86-92F8-36FC517C99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73034AE-0828-F4D1-DDBB-2D5EA18E5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13A4B1-FAFE-4B36-2ED7-1BB2813E324C}"/>
              </a:ext>
            </a:extLst>
          </p:cNvPr>
          <p:cNvSpPr>
            <a:spLocks noGrp="1"/>
          </p:cNvSpPr>
          <p:nvPr>
            <p:ph type="dt" sz="half" idx="10"/>
          </p:nvPr>
        </p:nvSpPr>
        <p:spPr/>
        <p:txBody>
          <a:bodyPr/>
          <a:lstStyle/>
          <a:p>
            <a:fld id="{424FB5C3-0A82-4FBE-AAED-81C096AC3D95}" type="datetimeFigureOut">
              <a:rPr kumimoji="1" lang="ja-JP" altLang="en-US" smtClean="0"/>
              <a:t>2024/3/2</a:t>
            </a:fld>
            <a:endParaRPr kumimoji="1" lang="ja-JP" altLang="en-US"/>
          </a:p>
        </p:txBody>
      </p:sp>
      <p:sp>
        <p:nvSpPr>
          <p:cNvPr id="6" name="フッター プレースホルダー 5">
            <a:extLst>
              <a:ext uri="{FF2B5EF4-FFF2-40B4-BE49-F238E27FC236}">
                <a16:creationId xmlns:a16="http://schemas.microsoft.com/office/drawing/2014/main" id="{7A65A9A3-4C21-3BDF-DA27-75A99A0B72A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FAB0EF-3667-1438-2FFC-0CE0E05FE953}"/>
              </a:ext>
            </a:extLst>
          </p:cNvPr>
          <p:cNvSpPr>
            <a:spLocks noGrp="1"/>
          </p:cNvSpPr>
          <p:nvPr>
            <p:ph type="sldNum" sz="quarter" idx="12"/>
          </p:nvPr>
        </p:nvSpPr>
        <p:spPr/>
        <p:txBody>
          <a:body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90232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B0A6B-FF6B-7CBE-0AB1-7D58852B483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65EFA1-2986-E381-5FE5-5A37394EAE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DCA611F-383A-EDE4-7A01-27622DE52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5B69573-2AE0-496A-8A8F-644C924299C2}"/>
              </a:ext>
            </a:extLst>
          </p:cNvPr>
          <p:cNvSpPr>
            <a:spLocks noGrp="1"/>
          </p:cNvSpPr>
          <p:nvPr>
            <p:ph type="dt" sz="half" idx="10"/>
          </p:nvPr>
        </p:nvSpPr>
        <p:spPr/>
        <p:txBody>
          <a:bodyPr/>
          <a:lstStyle/>
          <a:p>
            <a:fld id="{424FB5C3-0A82-4FBE-AAED-81C096AC3D95}" type="datetimeFigureOut">
              <a:rPr kumimoji="1" lang="ja-JP" altLang="en-US" smtClean="0"/>
              <a:t>2024/3/2</a:t>
            </a:fld>
            <a:endParaRPr kumimoji="1" lang="ja-JP" altLang="en-US"/>
          </a:p>
        </p:txBody>
      </p:sp>
      <p:sp>
        <p:nvSpPr>
          <p:cNvPr id="6" name="フッター プレースホルダー 5">
            <a:extLst>
              <a:ext uri="{FF2B5EF4-FFF2-40B4-BE49-F238E27FC236}">
                <a16:creationId xmlns:a16="http://schemas.microsoft.com/office/drawing/2014/main" id="{4EFC38B2-5ABA-6A2B-5DCE-D654F397E4F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8649E6F-E6A7-3868-D91D-B195A681CD9E}"/>
              </a:ext>
            </a:extLst>
          </p:cNvPr>
          <p:cNvSpPr>
            <a:spLocks noGrp="1"/>
          </p:cNvSpPr>
          <p:nvPr>
            <p:ph type="sldNum" sz="quarter" idx="12"/>
          </p:nvPr>
        </p:nvSpPr>
        <p:spPr/>
        <p:txBody>
          <a:body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1014067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CF2A07A-4202-D0C1-AF03-1E6702F01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2087F39-94A7-5706-10D6-B0DAB4759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3E7DB26-0DB3-DF64-590F-BACE8ED1E1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FB5C3-0A82-4FBE-AAED-81C096AC3D95}" type="datetimeFigureOut">
              <a:rPr kumimoji="1" lang="ja-JP" altLang="en-US" smtClean="0"/>
              <a:t>2024/3/2</a:t>
            </a:fld>
            <a:endParaRPr kumimoji="1" lang="ja-JP" altLang="en-US"/>
          </a:p>
        </p:txBody>
      </p:sp>
      <p:sp>
        <p:nvSpPr>
          <p:cNvPr id="5" name="フッター プレースホルダー 4">
            <a:extLst>
              <a:ext uri="{FF2B5EF4-FFF2-40B4-BE49-F238E27FC236}">
                <a16:creationId xmlns:a16="http://schemas.microsoft.com/office/drawing/2014/main" id="{C0350D2E-148F-0D25-F5FA-743EC5E6CD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16F6F00-8AFF-C951-3B5D-8BFC379837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C8CADA-45D7-4688-B808-3039237642C3}" type="slidenum">
              <a:rPr kumimoji="1" lang="ja-JP" altLang="en-US" smtClean="0"/>
              <a:t>‹#›</a:t>
            </a:fld>
            <a:endParaRPr kumimoji="1" lang="ja-JP" altLang="en-US"/>
          </a:p>
        </p:txBody>
      </p:sp>
    </p:spTree>
    <p:extLst>
      <p:ext uri="{BB962C8B-B14F-4D97-AF65-F5344CB8AC3E}">
        <p14:creationId xmlns:p14="http://schemas.microsoft.com/office/powerpoint/2010/main" val="942874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bi.biopapyrus.jp/rnaseq/qc/fastqc.html" TargetMode="Externa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ww.ensembl.org/info/data/ftp/index.html"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jpeg"/></Relationships>
</file>

<file path=ppt/slides/_rels/slide162.xml.rels><?xml version="1.0" encoding="UTF-8" standalone="yes"?>
<Relationships xmlns="http://schemas.openxmlformats.org/package/2006/relationships"><Relationship Id="rId3" Type="http://schemas.openxmlformats.org/officeDocument/2006/relationships/hyperlink" Target="https://datawokagaku.com/"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63.xml.rels><?xml version="1.0" encoding="UTF-8" standalone="yes"?>
<Relationships xmlns="http://schemas.openxmlformats.org/package/2006/relationships"><Relationship Id="rId3" Type="http://schemas.openxmlformats.org/officeDocument/2006/relationships/hyperlink" Target="https://datawokagaku.com/"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sc.ddbj.nig.ac.jp/ja/guide/software/singularity"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9.e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9494DE-7EDE-8D96-0E42-FE02E3358771}"/>
              </a:ext>
            </a:extLst>
          </p:cNvPr>
          <p:cNvSpPr>
            <a:spLocks noGrp="1"/>
          </p:cNvSpPr>
          <p:nvPr>
            <p:ph type="ctrTitle"/>
          </p:nvPr>
        </p:nvSpPr>
        <p:spPr/>
        <p:txBody>
          <a:bodyPr/>
          <a:lstStyle/>
          <a:p>
            <a:r>
              <a:rPr kumimoji="1" lang="ja-JP" altLang="en-US" dirty="0"/>
              <a:t>発現変動解析</a:t>
            </a:r>
            <a:r>
              <a:rPr kumimoji="1" lang="en-US" altLang="ja-JP" dirty="0"/>
              <a:t>Hands-on</a:t>
            </a:r>
            <a:endParaRPr kumimoji="1" lang="ja-JP" altLang="en-US" dirty="0"/>
          </a:p>
        </p:txBody>
      </p:sp>
      <p:sp>
        <p:nvSpPr>
          <p:cNvPr id="3" name="字幕 2">
            <a:extLst>
              <a:ext uri="{FF2B5EF4-FFF2-40B4-BE49-F238E27FC236}">
                <a16:creationId xmlns:a16="http://schemas.microsoft.com/office/drawing/2014/main" id="{8E9B8CFE-56C7-8614-FBE8-E31E541D806D}"/>
              </a:ext>
            </a:extLst>
          </p:cNvPr>
          <p:cNvSpPr>
            <a:spLocks noGrp="1"/>
          </p:cNvSpPr>
          <p:nvPr>
            <p:ph type="subTitle" idx="1"/>
          </p:nvPr>
        </p:nvSpPr>
        <p:spPr/>
        <p:txBody>
          <a:bodyPr/>
          <a:lstStyle/>
          <a:p>
            <a:r>
              <a:rPr kumimoji="1" lang="en-US" altLang="ja-JP" dirty="0"/>
              <a:t>03/02/2024</a:t>
            </a:r>
            <a:endParaRPr kumimoji="1" lang="ja-JP" altLang="en-US" dirty="0"/>
          </a:p>
        </p:txBody>
      </p:sp>
    </p:spTree>
    <p:extLst>
      <p:ext uri="{BB962C8B-B14F-4D97-AF65-F5344CB8AC3E}">
        <p14:creationId xmlns:p14="http://schemas.microsoft.com/office/powerpoint/2010/main" val="17008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621103" y="912494"/>
            <a:ext cx="8458170" cy="461665"/>
          </a:xfrm>
          <a:prstGeom prst="rect">
            <a:avLst/>
          </a:prstGeom>
          <a:noFill/>
        </p:spPr>
        <p:txBody>
          <a:bodyPr wrap="square" rtlCol="0">
            <a:spAutoFit/>
          </a:bodyPr>
          <a:lstStyle/>
          <a:p>
            <a:r>
              <a:rPr lang="ja-JP" altLang="en-US" sz="2400" dirty="0"/>
              <a:t>「各サンプルから測定された</a:t>
            </a:r>
            <a:r>
              <a:rPr lang="en-US" altLang="ja-JP" sz="2400" dirty="0"/>
              <a:t>mRNA</a:t>
            </a:r>
            <a:r>
              <a:rPr lang="ja-JP" altLang="en-US" sz="2400" dirty="0"/>
              <a:t>の全体量は一定」と仮定</a:t>
            </a:r>
          </a:p>
        </p:txBody>
      </p:sp>
      <p:pic>
        <p:nvPicPr>
          <p:cNvPr id="2" name="図 1"/>
          <p:cNvPicPr>
            <a:picLocks noChangeAspect="1"/>
          </p:cNvPicPr>
          <p:nvPr/>
        </p:nvPicPr>
        <p:blipFill>
          <a:blip r:embed="rId3"/>
          <a:stretch>
            <a:fillRect/>
          </a:stretch>
        </p:blipFill>
        <p:spPr>
          <a:xfrm>
            <a:off x="1875294" y="1625971"/>
            <a:ext cx="8476922" cy="3625201"/>
          </a:xfrm>
          <a:prstGeom prst="rect">
            <a:avLst/>
          </a:prstGeom>
        </p:spPr>
      </p:pic>
      <p:sp>
        <p:nvSpPr>
          <p:cNvPr id="3" name="右矢印 2"/>
          <p:cNvSpPr/>
          <p:nvPr/>
        </p:nvSpPr>
        <p:spPr>
          <a:xfrm>
            <a:off x="5647179" y="2555632"/>
            <a:ext cx="914400" cy="780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p:cNvSpPr txBox="1"/>
          <p:nvPr/>
        </p:nvSpPr>
        <p:spPr>
          <a:xfrm>
            <a:off x="5441827" y="3527253"/>
            <a:ext cx="1325105" cy="461665"/>
          </a:xfrm>
          <a:prstGeom prst="rect">
            <a:avLst/>
          </a:prstGeom>
          <a:noFill/>
        </p:spPr>
        <p:txBody>
          <a:bodyPr wrap="square" rtlCol="0">
            <a:spAutoFit/>
          </a:bodyPr>
          <a:lstStyle/>
          <a:p>
            <a:pPr algn="ctr"/>
            <a:r>
              <a:rPr lang="ja-JP" altLang="en-US" sz="2400" dirty="0"/>
              <a:t>正規化</a:t>
            </a:r>
          </a:p>
        </p:txBody>
      </p:sp>
      <p:sp>
        <p:nvSpPr>
          <p:cNvPr id="7" name="テキスト ボックス 6"/>
          <p:cNvSpPr txBox="1"/>
          <p:nvPr/>
        </p:nvSpPr>
        <p:spPr>
          <a:xfrm>
            <a:off x="621103" y="5442208"/>
            <a:ext cx="10455214" cy="1200329"/>
          </a:xfrm>
          <a:prstGeom prst="rect">
            <a:avLst/>
          </a:prstGeom>
          <a:noFill/>
        </p:spPr>
        <p:txBody>
          <a:bodyPr wrap="square" rtlCol="0">
            <a:spAutoFit/>
          </a:bodyPr>
          <a:lstStyle/>
          <a:p>
            <a:r>
              <a:rPr lang="ja-JP" altLang="en-US" sz="2400" dirty="0"/>
              <a:t>・</a:t>
            </a:r>
            <a:r>
              <a:rPr lang="en-US" altLang="ja-JP" sz="2400" dirty="0"/>
              <a:t>RNA-</a:t>
            </a:r>
            <a:r>
              <a:rPr lang="en-US" altLang="ja-JP" sz="2400" dirty="0" err="1"/>
              <a:t>seq</a:t>
            </a:r>
            <a:r>
              <a:rPr lang="ja-JP" altLang="en-US" sz="2400" dirty="0"/>
              <a:t>の</a:t>
            </a:r>
            <a:r>
              <a:rPr lang="en-US" altLang="ja-JP" sz="2400" dirty="0"/>
              <a:t>RPKM</a:t>
            </a:r>
            <a:r>
              <a:rPr lang="ja-JP" altLang="en-US" sz="2400" dirty="0"/>
              <a:t>と同じ正規化なのでわかりやすい</a:t>
            </a:r>
            <a:endParaRPr lang="en-US" altLang="ja-JP" sz="2400" dirty="0"/>
          </a:p>
          <a:p>
            <a:r>
              <a:rPr lang="ja-JP" altLang="en-US" sz="2400" dirty="0"/>
              <a:t>・サンプル単位で正規化を行うので、チップが同じなら</a:t>
            </a:r>
            <a:endParaRPr lang="en-US" altLang="ja-JP" sz="2400" dirty="0"/>
          </a:p>
          <a:p>
            <a:r>
              <a:rPr lang="ja-JP" altLang="en-US" sz="2400" dirty="0"/>
              <a:t>　正規化後のデータをそのまままとめることが可能</a:t>
            </a:r>
          </a:p>
        </p:txBody>
      </p:sp>
      <p:sp>
        <p:nvSpPr>
          <p:cNvPr id="8" name="テキスト ボックス 7">
            <a:extLst>
              <a:ext uri="{FF2B5EF4-FFF2-40B4-BE49-F238E27FC236}">
                <a16:creationId xmlns:a16="http://schemas.microsoft.com/office/drawing/2014/main" id="{9D8CC621-E35E-2599-F35C-6B69572E9C4C}"/>
              </a:ext>
            </a:extLst>
          </p:cNvPr>
          <p:cNvSpPr txBox="1"/>
          <p:nvPr/>
        </p:nvSpPr>
        <p:spPr>
          <a:xfrm>
            <a:off x="172528" y="232914"/>
            <a:ext cx="3157268" cy="523220"/>
          </a:xfrm>
          <a:prstGeom prst="rect">
            <a:avLst/>
          </a:prstGeom>
          <a:blipFill>
            <a:blip r:embed="rId4"/>
            <a:tile tx="0" ty="0" sx="100000" sy="100000" flip="none" algn="tl"/>
          </a:blipFill>
        </p:spPr>
        <p:txBody>
          <a:bodyPr wrap="square" rtlCol="0">
            <a:spAutoFit/>
          </a:bodyPr>
          <a:lstStyle/>
          <a:p>
            <a:r>
              <a:rPr lang="ja-JP" altLang="en-US" sz="2800" dirty="0"/>
              <a:t>グローバル正規化</a:t>
            </a:r>
          </a:p>
        </p:txBody>
      </p:sp>
    </p:spTree>
    <p:extLst>
      <p:ext uri="{BB962C8B-B14F-4D97-AF65-F5344CB8AC3E}">
        <p14:creationId xmlns:p14="http://schemas.microsoft.com/office/powerpoint/2010/main" val="16810309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30006-18F4-9A10-7CCB-2E5122D9F87C}"/>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C6D60E3-2C14-C3D0-F5FE-AE606953110B}"/>
              </a:ext>
            </a:extLst>
          </p:cNvPr>
          <p:cNvSpPr txBox="1"/>
          <p:nvPr/>
        </p:nvSpPr>
        <p:spPr>
          <a:xfrm>
            <a:off x="172528" y="232914"/>
            <a:ext cx="3933646" cy="523220"/>
          </a:xfrm>
          <a:prstGeom prst="rect">
            <a:avLst/>
          </a:prstGeom>
          <a:blipFill>
            <a:blip r:embed="rId2"/>
            <a:tile tx="0" ty="0" sx="100000" sy="100000" flip="none" algn="tl"/>
          </a:blipFill>
        </p:spPr>
        <p:txBody>
          <a:bodyPr wrap="square" rtlCol="0">
            <a:spAutoFit/>
          </a:bodyPr>
          <a:lstStyle/>
          <a:p>
            <a:r>
              <a:rPr lang="ja-JP" altLang="en-US" sz="2800" dirty="0"/>
              <a:t>コマンドのオプション</a:t>
            </a:r>
          </a:p>
        </p:txBody>
      </p:sp>
      <p:sp>
        <p:nvSpPr>
          <p:cNvPr id="2" name="コンテンツ プレースホルダー 2">
            <a:extLst>
              <a:ext uri="{FF2B5EF4-FFF2-40B4-BE49-F238E27FC236}">
                <a16:creationId xmlns:a16="http://schemas.microsoft.com/office/drawing/2014/main" id="{96B2EA7A-E396-D814-8DCD-464106A1D2AA}"/>
              </a:ext>
            </a:extLst>
          </p:cNvPr>
          <p:cNvSpPr>
            <a:spLocks noGrp="1"/>
          </p:cNvSpPr>
          <p:nvPr>
            <p:ph idx="1"/>
          </p:nvPr>
        </p:nvSpPr>
        <p:spPr>
          <a:xfrm>
            <a:off x="467264" y="1170018"/>
            <a:ext cx="10515600" cy="4351338"/>
          </a:xfrm>
        </p:spPr>
        <p:txBody>
          <a:bodyPr/>
          <a:lstStyle/>
          <a:p>
            <a:r>
              <a:rPr kumimoji="1" lang="ja-JP" altLang="en-US" dirty="0"/>
              <a:t>詳細なファイルリスト</a:t>
            </a:r>
            <a:endParaRPr kumimoji="1" lang="en-US" altLang="ja-JP" dirty="0"/>
          </a:p>
          <a:p>
            <a:pPr lvl="1">
              <a:buFont typeface="Wingdings" panose="05000000000000000000" pitchFamily="2" charset="2"/>
              <a:buChar char="ü"/>
            </a:pPr>
            <a:r>
              <a:rPr lang="en-US" altLang="ja-JP" dirty="0"/>
              <a:t>ls –l</a:t>
            </a:r>
          </a:p>
          <a:p>
            <a:pPr lvl="1"/>
            <a:endParaRPr lang="en-US" altLang="ja-JP" dirty="0"/>
          </a:p>
          <a:p>
            <a:r>
              <a:rPr kumimoji="1" lang="ja-JP" altLang="en-US" dirty="0"/>
              <a:t>コマンドの使い方を確認 </a:t>
            </a:r>
            <a:r>
              <a:rPr kumimoji="1" lang="en-US" altLang="ja-JP" dirty="0"/>
              <a:t>manual</a:t>
            </a:r>
          </a:p>
          <a:p>
            <a:pPr lvl="1">
              <a:buFont typeface="Wingdings" panose="05000000000000000000" pitchFamily="2" charset="2"/>
              <a:buChar char="ü"/>
            </a:pPr>
            <a:r>
              <a:rPr lang="en-US" altLang="ja-JP" dirty="0"/>
              <a:t>man</a:t>
            </a:r>
            <a:r>
              <a:rPr lang="ja-JP" altLang="en-US" dirty="0"/>
              <a:t> </a:t>
            </a:r>
            <a:r>
              <a:rPr lang="en-US" altLang="ja-JP" dirty="0"/>
              <a:t>ls	#</a:t>
            </a:r>
            <a:r>
              <a:rPr lang="ja-JP" altLang="en-US" dirty="0"/>
              <a:t>使いたいコマンドを半角スペースの後に入れる</a:t>
            </a:r>
            <a:endParaRPr lang="en-US" altLang="ja-JP" dirty="0"/>
          </a:p>
          <a:p>
            <a:pPr lvl="1"/>
            <a:endParaRPr kumimoji="1" lang="en-US" altLang="ja-JP" dirty="0"/>
          </a:p>
          <a:p>
            <a:pPr marL="0" indent="0">
              <a:buNone/>
            </a:pPr>
            <a:r>
              <a:rPr lang="en-US" altLang="ja-JP" sz="2400" dirty="0"/>
              <a:t>※Linux</a:t>
            </a:r>
            <a:r>
              <a:rPr lang="ja-JP" altLang="en-US" sz="2400" dirty="0"/>
              <a:t>では半角スペースは</a:t>
            </a:r>
            <a:br>
              <a:rPr lang="en-US" altLang="ja-JP" sz="2400" dirty="0"/>
            </a:br>
            <a:r>
              <a:rPr lang="ja-JP" altLang="en-US" sz="2400" dirty="0"/>
              <a:t>コマンド、オプション、ファイル名等の区切り文字 として認識される</a:t>
            </a:r>
            <a:br>
              <a:rPr lang="en-US" altLang="ja-JP" sz="2400" dirty="0"/>
            </a:br>
            <a:r>
              <a:rPr lang="ja-JP" altLang="en-US" sz="2400" dirty="0"/>
              <a:t>⇒</a:t>
            </a:r>
            <a:r>
              <a:rPr lang="ja-JP" altLang="en-US" sz="2400" dirty="0">
                <a:solidFill>
                  <a:srgbClr val="FF0000"/>
                </a:solidFill>
              </a:rPr>
              <a:t>ファイル名に半角スペースがあるとめんどいので避けることを推奨</a:t>
            </a:r>
            <a:endParaRPr kumimoji="1" lang="en-US" altLang="ja-JP" sz="2400" dirty="0">
              <a:solidFill>
                <a:srgbClr val="FF0000"/>
              </a:solidFill>
            </a:endParaRPr>
          </a:p>
        </p:txBody>
      </p:sp>
    </p:spTree>
    <p:extLst>
      <p:ext uri="{BB962C8B-B14F-4D97-AF65-F5344CB8AC3E}">
        <p14:creationId xmlns:p14="http://schemas.microsoft.com/office/powerpoint/2010/main" val="32383397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C6F6-EAFC-DA0C-6E15-7DE92458C0AA}"/>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28F4F82-6E5E-268C-C8A4-501CDD847C4F}"/>
              </a:ext>
            </a:extLst>
          </p:cNvPr>
          <p:cNvSpPr txBox="1"/>
          <p:nvPr/>
        </p:nvSpPr>
        <p:spPr>
          <a:xfrm>
            <a:off x="172528" y="232914"/>
            <a:ext cx="2907102" cy="523220"/>
          </a:xfrm>
          <a:prstGeom prst="rect">
            <a:avLst/>
          </a:prstGeom>
          <a:blipFill>
            <a:blip r:embed="rId2"/>
            <a:tile tx="0" ty="0" sx="100000" sy="100000" flip="none" algn="tl"/>
          </a:blipFill>
        </p:spPr>
        <p:txBody>
          <a:bodyPr wrap="square" rtlCol="0">
            <a:spAutoFit/>
          </a:bodyPr>
          <a:lstStyle/>
          <a:p>
            <a:r>
              <a:rPr lang="en-US" altLang="ja-JP" sz="2800" dirty="0"/>
              <a:t>Linux</a:t>
            </a:r>
            <a:r>
              <a:rPr lang="ja-JP" altLang="en-US" sz="2800" dirty="0"/>
              <a:t>コマンド集</a:t>
            </a:r>
          </a:p>
        </p:txBody>
      </p:sp>
      <p:sp>
        <p:nvSpPr>
          <p:cNvPr id="2" name="コンテンツ プレースホルダー 2">
            <a:extLst>
              <a:ext uri="{FF2B5EF4-FFF2-40B4-BE49-F238E27FC236}">
                <a16:creationId xmlns:a16="http://schemas.microsoft.com/office/drawing/2014/main" id="{426C4D3E-115A-E556-7BF1-84199BB90504}"/>
              </a:ext>
            </a:extLst>
          </p:cNvPr>
          <p:cNvSpPr>
            <a:spLocks noGrp="1"/>
          </p:cNvSpPr>
          <p:nvPr>
            <p:ph idx="1"/>
          </p:nvPr>
        </p:nvSpPr>
        <p:spPr>
          <a:xfrm>
            <a:off x="570781" y="1101006"/>
            <a:ext cx="10515600" cy="4351338"/>
          </a:xfrm>
        </p:spPr>
        <p:txBody>
          <a:bodyPr>
            <a:normAutofit/>
          </a:bodyPr>
          <a:lstStyle/>
          <a:p>
            <a:r>
              <a:rPr kumimoji="1" lang="ja-JP" altLang="en-US" dirty="0"/>
              <a:t>新しいフォルダを作る </a:t>
            </a:r>
            <a:r>
              <a:rPr kumimoji="1" lang="en-US" altLang="ja-JP" dirty="0"/>
              <a:t>make directory</a:t>
            </a:r>
            <a:endParaRPr lang="en-US" altLang="ja-JP" dirty="0"/>
          </a:p>
          <a:p>
            <a:pPr lvl="1">
              <a:buFont typeface="Wingdings" panose="05000000000000000000" pitchFamily="2" charset="2"/>
              <a:buChar char="ü"/>
            </a:pPr>
            <a:r>
              <a:rPr lang="en-US" altLang="ja-JP" dirty="0" err="1"/>
              <a:t>mkdir</a:t>
            </a:r>
            <a:r>
              <a:rPr lang="ja-JP" altLang="en-US" dirty="0"/>
              <a:t> </a:t>
            </a:r>
            <a:r>
              <a:rPr lang="en-US" altLang="ja-JP" dirty="0"/>
              <a:t>-p</a:t>
            </a:r>
            <a:r>
              <a:rPr lang="ja-JP" altLang="en-US" dirty="0"/>
              <a:t> </a:t>
            </a:r>
            <a:r>
              <a:rPr lang="en-US" altLang="ja-JP" dirty="0"/>
              <a:t>./</a:t>
            </a:r>
            <a:r>
              <a:rPr lang="en-US" altLang="ja-JP" dirty="0" err="1"/>
              <a:t>hoge</a:t>
            </a:r>
            <a:endParaRPr kumimoji="1" lang="en-US" altLang="ja-JP" dirty="0"/>
          </a:p>
          <a:p>
            <a:pPr lvl="1"/>
            <a:endParaRPr kumimoji="1" lang="en-US" altLang="ja-JP" dirty="0"/>
          </a:p>
          <a:p>
            <a:r>
              <a:rPr kumimoji="1" lang="ja-JP" altLang="en-US" dirty="0"/>
              <a:t>中身が空のファイルを作る</a:t>
            </a:r>
            <a:endParaRPr kumimoji="1" lang="en-US" altLang="ja-JP" dirty="0"/>
          </a:p>
          <a:p>
            <a:pPr lvl="1">
              <a:buFont typeface="Wingdings" panose="05000000000000000000" pitchFamily="2" charset="2"/>
              <a:buChar char="ü"/>
            </a:pPr>
            <a:r>
              <a:rPr kumimoji="1" lang="en-US" altLang="ja-JP" dirty="0"/>
              <a:t>touch</a:t>
            </a:r>
            <a:r>
              <a:rPr lang="ja-JP" altLang="en-US" dirty="0"/>
              <a:t> </a:t>
            </a:r>
            <a:r>
              <a:rPr lang="en-US" altLang="ja-JP" dirty="0"/>
              <a:t>fuga.txt</a:t>
            </a:r>
          </a:p>
          <a:p>
            <a:pPr lvl="1">
              <a:buFont typeface="Wingdings" panose="05000000000000000000" pitchFamily="2" charset="2"/>
              <a:buChar char="ü"/>
            </a:pPr>
            <a:r>
              <a:rPr kumimoji="1" lang="en-US" altLang="ja-JP" dirty="0"/>
              <a:t>touch</a:t>
            </a:r>
            <a:r>
              <a:rPr lang="ja-JP" altLang="en-US" dirty="0"/>
              <a:t> </a:t>
            </a:r>
            <a:r>
              <a:rPr lang="en-US" altLang="ja-JP" dirty="0"/>
              <a:t>hogehoge.txt</a:t>
            </a:r>
            <a:endParaRPr kumimoji="1" lang="en-US" altLang="ja-JP" dirty="0"/>
          </a:p>
          <a:p>
            <a:pPr lvl="1"/>
            <a:endParaRPr kumimoji="1" lang="en-US" altLang="ja-JP" dirty="0"/>
          </a:p>
          <a:p>
            <a:r>
              <a:rPr kumimoji="1" lang="ja-JP" altLang="en-US" dirty="0"/>
              <a:t>ファイルを移動 </a:t>
            </a:r>
            <a:r>
              <a:rPr lang="en-US" altLang="ja-JP" dirty="0"/>
              <a:t>move</a:t>
            </a:r>
            <a:endParaRPr kumimoji="1" lang="en-US" altLang="ja-JP" dirty="0"/>
          </a:p>
          <a:p>
            <a:pPr lvl="1">
              <a:buFont typeface="Wingdings" panose="05000000000000000000" pitchFamily="2" charset="2"/>
              <a:buChar char="ü"/>
            </a:pPr>
            <a:r>
              <a:rPr lang="en-US" altLang="ja-JP" dirty="0"/>
              <a:t>mv</a:t>
            </a:r>
            <a:r>
              <a:rPr lang="ja-JP" altLang="en-US" dirty="0"/>
              <a:t> </a:t>
            </a:r>
            <a:r>
              <a:rPr lang="en-US" altLang="ja-JP" dirty="0"/>
              <a:t>fuga.txt ./</a:t>
            </a:r>
            <a:r>
              <a:rPr lang="en-US" altLang="ja-JP" dirty="0" err="1"/>
              <a:t>hoge</a:t>
            </a:r>
            <a:endParaRPr lang="en-US" altLang="ja-JP" dirty="0"/>
          </a:p>
          <a:p>
            <a:pPr lvl="1">
              <a:buFont typeface="Wingdings" panose="05000000000000000000" pitchFamily="2" charset="2"/>
              <a:buChar char="ü"/>
            </a:pPr>
            <a:r>
              <a:rPr kumimoji="1" lang="en-US" altLang="ja-JP" dirty="0"/>
              <a:t>mv hogehoge.</a:t>
            </a:r>
            <a:r>
              <a:rPr lang="en-US" altLang="ja-JP" dirty="0"/>
              <a:t>txt hogefuga.txt	#</a:t>
            </a:r>
            <a:r>
              <a:rPr lang="ja-JP" altLang="en-US" dirty="0"/>
              <a:t>ファイルの名前が変わる</a:t>
            </a:r>
            <a:endParaRPr kumimoji="1" lang="en-US" altLang="ja-JP" dirty="0"/>
          </a:p>
        </p:txBody>
      </p:sp>
    </p:spTree>
    <p:extLst>
      <p:ext uri="{BB962C8B-B14F-4D97-AF65-F5344CB8AC3E}">
        <p14:creationId xmlns:p14="http://schemas.microsoft.com/office/powerpoint/2010/main" val="881172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F7130-E61C-8BD9-935E-47FC73501E9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73979AC-F547-8587-8EE6-33B39B166100}"/>
              </a:ext>
            </a:extLst>
          </p:cNvPr>
          <p:cNvSpPr txBox="1"/>
          <p:nvPr/>
        </p:nvSpPr>
        <p:spPr>
          <a:xfrm>
            <a:off x="172528" y="232914"/>
            <a:ext cx="3761117" cy="523220"/>
          </a:xfrm>
          <a:prstGeom prst="rect">
            <a:avLst/>
          </a:prstGeom>
          <a:blipFill>
            <a:blip r:embed="rId2"/>
            <a:tile tx="0" ty="0" sx="100000" sy="100000" flip="none" algn="tl"/>
          </a:blipFill>
        </p:spPr>
        <p:txBody>
          <a:bodyPr wrap="square" rtlCol="0">
            <a:spAutoFit/>
          </a:bodyPr>
          <a:lstStyle/>
          <a:p>
            <a:r>
              <a:rPr lang="ja-JP" altLang="en-US" sz="2800" dirty="0"/>
              <a:t>メタ構文変数について</a:t>
            </a:r>
          </a:p>
        </p:txBody>
      </p:sp>
      <p:sp>
        <p:nvSpPr>
          <p:cNvPr id="2" name="コンテンツ プレースホルダー 2">
            <a:extLst>
              <a:ext uri="{FF2B5EF4-FFF2-40B4-BE49-F238E27FC236}">
                <a16:creationId xmlns:a16="http://schemas.microsoft.com/office/drawing/2014/main" id="{5C037194-6710-3CC2-C290-B9F5633F81C7}"/>
              </a:ext>
            </a:extLst>
          </p:cNvPr>
          <p:cNvSpPr>
            <a:spLocks noGrp="1"/>
          </p:cNvSpPr>
          <p:nvPr>
            <p:ph idx="1"/>
          </p:nvPr>
        </p:nvSpPr>
        <p:spPr>
          <a:xfrm>
            <a:off x="467264" y="1253331"/>
            <a:ext cx="10515600" cy="4351338"/>
          </a:xfrm>
        </p:spPr>
        <p:txBody>
          <a:bodyPr/>
          <a:lstStyle/>
          <a:p>
            <a:r>
              <a:rPr kumimoji="1" lang="ja-JP" altLang="en-US" dirty="0"/>
              <a:t>サンプルプログラムなどで適当に記述したい</a:t>
            </a:r>
            <a:br>
              <a:rPr kumimoji="1" lang="en-US" altLang="ja-JP" dirty="0"/>
            </a:br>
            <a:r>
              <a:rPr kumimoji="1" lang="ja-JP" altLang="en-US" dirty="0"/>
              <a:t>⇒このときに使われる意味のない名称のこと</a:t>
            </a:r>
            <a:endParaRPr kumimoji="1" lang="en-US" altLang="ja-JP" dirty="0"/>
          </a:p>
          <a:p>
            <a:r>
              <a:rPr kumimoji="1" lang="ja-JP" altLang="en-US" dirty="0"/>
              <a:t>意味を持たないということが重要</a:t>
            </a:r>
            <a:endParaRPr kumimoji="1" lang="en-US" altLang="ja-JP" dirty="0"/>
          </a:p>
          <a:p>
            <a:endParaRPr kumimoji="1" lang="en-US" altLang="ja-JP" dirty="0"/>
          </a:p>
          <a:p>
            <a:pPr>
              <a:buFont typeface="Wingdings" panose="05000000000000000000" pitchFamily="2" charset="2"/>
              <a:buChar char="ü"/>
            </a:pPr>
            <a:r>
              <a:rPr kumimoji="1" lang="ja-JP" altLang="en-US" dirty="0"/>
              <a:t>日本系：</a:t>
            </a:r>
            <a:r>
              <a:rPr kumimoji="1" lang="en-US" altLang="ja-JP" dirty="0" err="1"/>
              <a:t>hoge</a:t>
            </a:r>
            <a:r>
              <a:rPr lang="ja-JP" altLang="en-US" dirty="0"/>
              <a:t>・</a:t>
            </a:r>
            <a:r>
              <a:rPr kumimoji="1" lang="en-US" altLang="ja-JP" dirty="0" err="1"/>
              <a:t>fuga</a:t>
            </a:r>
            <a:r>
              <a:rPr lang="ja-JP" altLang="en-US" dirty="0"/>
              <a:t>・</a:t>
            </a:r>
            <a:r>
              <a:rPr kumimoji="1" lang="en-US" altLang="ja-JP" dirty="0" err="1"/>
              <a:t>piyo</a:t>
            </a:r>
            <a:endParaRPr lang="en-US" altLang="ja-JP" dirty="0"/>
          </a:p>
          <a:p>
            <a:pPr>
              <a:buFont typeface="Wingdings" panose="05000000000000000000" pitchFamily="2" charset="2"/>
              <a:buChar char="ü"/>
            </a:pPr>
            <a:r>
              <a:rPr kumimoji="1" lang="ja-JP" altLang="en-US" dirty="0"/>
              <a:t>英語系：</a:t>
            </a:r>
            <a:r>
              <a:rPr kumimoji="1" lang="en-US" altLang="ja-JP" dirty="0"/>
              <a:t>foo</a:t>
            </a:r>
            <a:r>
              <a:rPr lang="ja-JP" altLang="en-US" dirty="0"/>
              <a:t>・</a:t>
            </a:r>
            <a:r>
              <a:rPr kumimoji="1" lang="en-US" altLang="ja-JP" dirty="0"/>
              <a:t>bar</a:t>
            </a:r>
            <a:endParaRPr lang="en-US" altLang="ja-JP" dirty="0"/>
          </a:p>
          <a:p>
            <a:pPr>
              <a:buFont typeface="Wingdings" panose="05000000000000000000" pitchFamily="2" charset="2"/>
              <a:buChar char="ü"/>
            </a:pPr>
            <a:r>
              <a:rPr kumimoji="1" lang="en-US" altLang="ja-JP" dirty="0"/>
              <a:t>Python</a:t>
            </a:r>
            <a:r>
              <a:rPr kumimoji="1" lang="ja-JP" altLang="en-US" dirty="0"/>
              <a:t>系：</a:t>
            </a:r>
            <a:r>
              <a:rPr kumimoji="1" lang="en-US" altLang="ja-JP" dirty="0"/>
              <a:t>spam</a:t>
            </a:r>
            <a:r>
              <a:rPr kumimoji="1" lang="ja-JP" altLang="en-US" dirty="0"/>
              <a:t>・</a:t>
            </a:r>
            <a:r>
              <a:rPr kumimoji="1" lang="en-US" altLang="ja-JP" dirty="0"/>
              <a:t>ham</a:t>
            </a:r>
            <a:r>
              <a:rPr kumimoji="1" lang="ja-JP" altLang="en-US" dirty="0"/>
              <a:t>・</a:t>
            </a:r>
            <a:r>
              <a:rPr kumimoji="1" lang="en-US" altLang="ja-JP" dirty="0"/>
              <a:t>egg</a:t>
            </a:r>
            <a:endParaRPr kumimoji="1" lang="ja-JP" altLang="en-US" dirty="0"/>
          </a:p>
        </p:txBody>
      </p:sp>
    </p:spTree>
    <p:extLst>
      <p:ext uri="{BB962C8B-B14F-4D97-AF65-F5344CB8AC3E}">
        <p14:creationId xmlns:p14="http://schemas.microsoft.com/office/powerpoint/2010/main" val="21333849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751E4-DFBA-B165-09B2-8CECA99B9105}"/>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A674298-AB23-C375-2E2B-C8DF0877FB6D}"/>
              </a:ext>
            </a:extLst>
          </p:cNvPr>
          <p:cNvSpPr txBox="1"/>
          <p:nvPr/>
        </p:nvSpPr>
        <p:spPr>
          <a:xfrm>
            <a:off x="172528" y="232914"/>
            <a:ext cx="2881223" cy="523220"/>
          </a:xfrm>
          <a:prstGeom prst="rect">
            <a:avLst/>
          </a:prstGeom>
          <a:blipFill>
            <a:blip r:embed="rId2"/>
            <a:tile tx="0" ty="0" sx="100000" sy="100000" flip="none" algn="tl"/>
          </a:blipFill>
        </p:spPr>
        <p:txBody>
          <a:bodyPr wrap="square" rtlCol="0">
            <a:spAutoFit/>
          </a:bodyPr>
          <a:lstStyle/>
          <a:p>
            <a:r>
              <a:rPr lang="en-US" altLang="ja-JP" sz="2800" dirty="0"/>
              <a:t>Linux</a:t>
            </a:r>
            <a:r>
              <a:rPr lang="ja-JP" altLang="en-US" sz="2800" dirty="0"/>
              <a:t>コマンド集</a:t>
            </a:r>
          </a:p>
        </p:txBody>
      </p:sp>
      <p:sp>
        <p:nvSpPr>
          <p:cNvPr id="2" name="コンテンツ プレースホルダー 2">
            <a:extLst>
              <a:ext uri="{FF2B5EF4-FFF2-40B4-BE49-F238E27FC236}">
                <a16:creationId xmlns:a16="http://schemas.microsoft.com/office/drawing/2014/main" id="{2C8B7D70-4F38-1C8D-2C33-73CEF7D19CD6}"/>
              </a:ext>
            </a:extLst>
          </p:cNvPr>
          <p:cNvSpPr>
            <a:spLocks noGrp="1"/>
          </p:cNvSpPr>
          <p:nvPr>
            <p:ph idx="1"/>
          </p:nvPr>
        </p:nvSpPr>
        <p:spPr>
          <a:xfrm>
            <a:off x="657046" y="1437436"/>
            <a:ext cx="10515600" cy="4351338"/>
          </a:xfrm>
        </p:spPr>
        <p:txBody>
          <a:bodyPr>
            <a:normAutofit/>
          </a:bodyPr>
          <a:lstStyle/>
          <a:p>
            <a:r>
              <a:rPr kumimoji="1" lang="ja-JP" altLang="en-US" dirty="0"/>
              <a:t>ファイルをコピー </a:t>
            </a:r>
            <a:r>
              <a:rPr kumimoji="1" lang="en-US" altLang="ja-JP" dirty="0"/>
              <a:t>copy</a:t>
            </a:r>
          </a:p>
          <a:p>
            <a:pPr lvl="1">
              <a:buFont typeface="Wingdings" panose="05000000000000000000" pitchFamily="2" charset="2"/>
              <a:buChar char="ü"/>
            </a:pPr>
            <a:r>
              <a:rPr lang="en-US" altLang="ja-JP" dirty="0"/>
              <a:t>cp hogefuga.txt ./</a:t>
            </a:r>
            <a:r>
              <a:rPr lang="en-US" altLang="ja-JP" dirty="0" err="1"/>
              <a:t>hoge</a:t>
            </a:r>
            <a:r>
              <a:rPr lang="en-US" altLang="ja-JP" dirty="0"/>
              <a:t>/</a:t>
            </a:r>
          </a:p>
          <a:p>
            <a:pPr lvl="1">
              <a:buFont typeface="Wingdings" panose="05000000000000000000" pitchFamily="2" charset="2"/>
              <a:buChar char="ü"/>
            </a:pPr>
            <a:r>
              <a:rPr kumimoji="1" lang="en-US" altLang="ja-JP" dirty="0"/>
              <a:t>cp -pr </a:t>
            </a:r>
            <a:r>
              <a:rPr lang="en-US" altLang="ja-JP" dirty="0"/>
              <a:t>./</a:t>
            </a:r>
            <a:r>
              <a:rPr lang="en-US" altLang="ja-JP" dirty="0" err="1"/>
              <a:t>hoge</a:t>
            </a:r>
            <a:r>
              <a:rPr kumimoji="1" lang="en-US" altLang="ja-JP" dirty="0"/>
              <a:t> ./</a:t>
            </a:r>
            <a:r>
              <a:rPr kumimoji="1" lang="en-US" altLang="ja-JP" dirty="0" err="1"/>
              <a:t>piyo</a:t>
            </a:r>
            <a:r>
              <a:rPr lang="en-US" altLang="ja-JP" dirty="0"/>
              <a:t>	</a:t>
            </a:r>
            <a:r>
              <a:rPr kumimoji="1" lang="en-US" altLang="ja-JP" dirty="0"/>
              <a:t>#hoge</a:t>
            </a:r>
            <a:r>
              <a:rPr lang="ja-JP" altLang="en-US" dirty="0"/>
              <a:t>フォルダを丸ごとコピーして</a:t>
            </a:r>
            <a:r>
              <a:rPr lang="en-US" altLang="ja-JP" dirty="0" err="1"/>
              <a:t>piyo</a:t>
            </a:r>
            <a:r>
              <a:rPr lang="ja-JP" altLang="en-US" dirty="0"/>
              <a:t>とする</a:t>
            </a:r>
            <a:endParaRPr lang="en-US" altLang="ja-JP" dirty="0"/>
          </a:p>
          <a:p>
            <a:pPr lvl="1"/>
            <a:endParaRPr lang="en-US" altLang="ja-JP" dirty="0"/>
          </a:p>
          <a:p>
            <a:r>
              <a:rPr kumimoji="1" lang="ja-JP" altLang="en-US" dirty="0"/>
              <a:t>ファイルを消去 </a:t>
            </a:r>
            <a:r>
              <a:rPr kumimoji="1" lang="en-US" altLang="ja-JP" dirty="0"/>
              <a:t>remove</a:t>
            </a:r>
          </a:p>
          <a:p>
            <a:pPr lvl="1">
              <a:buFont typeface="Wingdings" panose="05000000000000000000" pitchFamily="2" charset="2"/>
              <a:buChar char="ü"/>
            </a:pPr>
            <a:r>
              <a:rPr lang="en-US" altLang="ja-JP" dirty="0"/>
              <a:t>rm</a:t>
            </a:r>
            <a:r>
              <a:rPr lang="ja-JP" altLang="en-US" dirty="0"/>
              <a:t> </a:t>
            </a:r>
            <a:r>
              <a:rPr lang="en-US" altLang="ja-JP" dirty="0"/>
              <a:t>hogefuga.txt </a:t>
            </a:r>
          </a:p>
          <a:p>
            <a:pPr lvl="1">
              <a:buFont typeface="Wingdings" panose="05000000000000000000" pitchFamily="2" charset="2"/>
              <a:buChar char="ü"/>
            </a:pPr>
            <a:r>
              <a:rPr kumimoji="1" lang="en-US" altLang="ja-JP" b="1" dirty="0">
                <a:solidFill>
                  <a:srgbClr val="FF0000"/>
                </a:solidFill>
              </a:rPr>
              <a:t>rm -rf ./</a:t>
            </a:r>
            <a:r>
              <a:rPr kumimoji="1" lang="en-US" altLang="ja-JP" b="1" dirty="0" err="1">
                <a:solidFill>
                  <a:srgbClr val="FF0000"/>
                </a:solidFill>
              </a:rPr>
              <a:t>hoge</a:t>
            </a:r>
            <a:r>
              <a:rPr lang="en-US" altLang="ja-JP" b="1" dirty="0">
                <a:solidFill>
                  <a:srgbClr val="FF0000"/>
                </a:solidFill>
              </a:rPr>
              <a:t>	</a:t>
            </a:r>
            <a:r>
              <a:rPr kumimoji="1" lang="en-US" altLang="ja-JP" b="1" dirty="0">
                <a:solidFill>
                  <a:srgbClr val="FF0000"/>
                </a:solidFill>
              </a:rPr>
              <a:t>#hoge</a:t>
            </a:r>
            <a:r>
              <a:rPr lang="ja-JP" altLang="en-US" b="1" dirty="0">
                <a:solidFill>
                  <a:srgbClr val="FF0000"/>
                </a:solidFill>
              </a:rPr>
              <a:t>フォルダを丸ごと</a:t>
            </a:r>
            <a:r>
              <a:rPr kumimoji="1" lang="ja-JP" altLang="en-US" b="1" dirty="0">
                <a:solidFill>
                  <a:srgbClr val="FF0000"/>
                </a:solidFill>
              </a:rPr>
              <a:t>警告なしで削除する</a:t>
            </a:r>
            <a:endParaRPr kumimoji="1" lang="en-US" altLang="ja-JP" b="1" dirty="0">
              <a:solidFill>
                <a:srgbClr val="FF0000"/>
              </a:solidFill>
            </a:endParaRPr>
          </a:p>
          <a:p>
            <a:pPr lvl="1"/>
            <a:endParaRPr kumimoji="1" lang="en-US" altLang="ja-JP" dirty="0"/>
          </a:p>
          <a:p>
            <a:r>
              <a:rPr lang="ja-JP" altLang="en-US" dirty="0"/>
              <a:t>今まで使ったコマンドを表示する</a:t>
            </a:r>
            <a:endParaRPr lang="en-US" altLang="ja-JP" dirty="0"/>
          </a:p>
          <a:p>
            <a:pPr lvl="1">
              <a:buFont typeface="Wingdings" panose="05000000000000000000" pitchFamily="2" charset="2"/>
              <a:buChar char="ü"/>
            </a:pPr>
            <a:r>
              <a:rPr kumimoji="1" lang="en-US" altLang="ja-JP" dirty="0"/>
              <a:t>history</a:t>
            </a:r>
          </a:p>
        </p:txBody>
      </p:sp>
    </p:spTree>
    <p:extLst>
      <p:ext uri="{BB962C8B-B14F-4D97-AF65-F5344CB8AC3E}">
        <p14:creationId xmlns:p14="http://schemas.microsoft.com/office/powerpoint/2010/main" val="2959195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E54F6-D335-F88E-120D-DFCF2009047C}"/>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2A90713-0B7F-DCDE-8B8D-038F5AC242C7}"/>
              </a:ext>
            </a:extLst>
          </p:cNvPr>
          <p:cNvSpPr txBox="1"/>
          <p:nvPr/>
        </p:nvSpPr>
        <p:spPr>
          <a:xfrm>
            <a:off x="172528" y="232914"/>
            <a:ext cx="6029864" cy="523220"/>
          </a:xfrm>
          <a:prstGeom prst="rect">
            <a:avLst/>
          </a:prstGeom>
          <a:blipFill>
            <a:blip r:embed="rId2"/>
            <a:tile tx="0" ty="0" sx="100000" sy="100000" flip="none" algn="tl"/>
          </a:blipFill>
        </p:spPr>
        <p:txBody>
          <a:bodyPr wrap="square" rtlCol="0">
            <a:spAutoFit/>
          </a:bodyPr>
          <a:lstStyle/>
          <a:p>
            <a:r>
              <a:rPr lang="ja-JP" altLang="en-US" sz="2800" dirty="0"/>
              <a:t>良く使うコマンドは登録してしまう</a:t>
            </a:r>
          </a:p>
        </p:txBody>
      </p:sp>
      <p:sp>
        <p:nvSpPr>
          <p:cNvPr id="2" name="コンテンツ プレースホルダー 2">
            <a:extLst>
              <a:ext uri="{FF2B5EF4-FFF2-40B4-BE49-F238E27FC236}">
                <a16:creationId xmlns:a16="http://schemas.microsoft.com/office/drawing/2014/main" id="{A5EBDAFC-4D9A-3C61-6774-D9515FD11C82}"/>
              </a:ext>
            </a:extLst>
          </p:cNvPr>
          <p:cNvSpPr>
            <a:spLocks noGrp="1"/>
          </p:cNvSpPr>
          <p:nvPr>
            <p:ph idx="1"/>
          </p:nvPr>
        </p:nvSpPr>
        <p:spPr>
          <a:xfrm>
            <a:off x="475891" y="1253330"/>
            <a:ext cx="10515600" cy="5061206"/>
          </a:xfrm>
        </p:spPr>
        <p:txBody>
          <a:bodyPr>
            <a:normAutofit/>
          </a:bodyPr>
          <a:lstStyle/>
          <a:p>
            <a:r>
              <a:rPr kumimoji="1" lang="ja-JP" altLang="en-US" dirty="0"/>
              <a:t>オプションまで含めて使うようなコマンドを登録する</a:t>
            </a:r>
            <a:endParaRPr kumimoji="1" lang="en-US" altLang="ja-JP" dirty="0"/>
          </a:p>
          <a:p>
            <a:pPr lvl="1">
              <a:buFont typeface="Wingdings" panose="05000000000000000000" pitchFamily="2" charset="2"/>
              <a:buChar char="ü"/>
            </a:pPr>
            <a:r>
              <a:rPr lang="en-US" altLang="ja-JP" dirty="0"/>
              <a:t>alias</a:t>
            </a:r>
            <a:r>
              <a:rPr lang="ja-JP" altLang="en-US" dirty="0"/>
              <a:t> </a:t>
            </a:r>
            <a:r>
              <a:rPr lang="en-US" altLang="ja-JP" dirty="0" err="1"/>
              <a:t>ll</a:t>
            </a:r>
            <a:r>
              <a:rPr lang="en-US" altLang="ja-JP" dirty="0"/>
              <a:t>=‘ls –l’</a:t>
            </a:r>
          </a:p>
          <a:p>
            <a:pPr lvl="1">
              <a:buFont typeface="Wingdings" panose="05000000000000000000" pitchFamily="2" charset="2"/>
              <a:buChar char="ü"/>
            </a:pPr>
            <a:r>
              <a:rPr kumimoji="1" lang="en-US" altLang="ja-JP" dirty="0" err="1"/>
              <a:t>ll</a:t>
            </a:r>
            <a:endParaRPr kumimoji="1" lang="en-US" altLang="ja-JP" dirty="0"/>
          </a:p>
          <a:p>
            <a:endParaRPr kumimoji="1" lang="en-US" altLang="ja-JP" dirty="0"/>
          </a:p>
          <a:p>
            <a:r>
              <a:rPr kumimoji="1" lang="ja-JP" altLang="en-US" dirty="0"/>
              <a:t>ただこれをやるとターミナルから抜けると元に戻ってしまう</a:t>
            </a:r>
            <a:endParaRPr kumimoji="1" lang="en-US" altLang="ja-JP" dirty="0"/>
          </a:p>
          <a:p>
            <a:r>
              <a:rPr kumimoji="1" lang="ja-JP" altLang="en-US" dirty="0"/>
              <a:t>なので環境変数として予め記載しておく</a:t>
            </a:r>
            <a:endParaRPr kumimoji="1" lang="en-US" altLang="ja-JP" dirty="0"/>
          </a:p>
          <a:p>
            <a:r>
              <a:rPr kumimoji="1" lang="en-US" altLang="ja-JP" dirty="0"/>
              <a:t>.</a:t>
            </a:r>
            <a:r>
              <a:rPr kumimoji="1" lang="en-US" altLang="ja-JP" dirty="0" err="1"/>
              <a:t>bashrc</a:t>
            </a:r>
            <a:r>
              <a:rPr kumimoji="1" lang="ja-JP" altLang="en-US" dirty="0"/>
              <a:t>に記述してしまう</a:t>
            </a:r>
            <a:endParaRPr kumimoji="1" lang="en-US" altLang="ja-JP" dirty="0"/>
          </a:p>
          <a:p>
            <a:r>
              <a:rPr lang="ja-JP" altLang="en-US" dirty="0"/>
              <a:t>これは</a:t>
            </a:r>
            <a:r>
              <a:rPr lang="en-US" altLang="ja-JP" dirty="0" err="1"/>
              <a:t>linux</a:t>
            </a:r>
            <a:r>
              <a:rPr lang="ja-JP" altLang="en-US" dirty="0"/>
              <a:t>のみ有効な手段で、</a:t>
            </a:r>
            <a:br>
              <a:rPr lang="en-US" altLang="ja-JP" dirty="0"/>
            </a:br>
            <a:r>
              <a:rPr lang="en-US" altLang="ja-JP" dirty="0"/>
              <a:t>mac</a:t>
            </a:r>
            <a:r>
              <a:rPr lang="ja-JP" altLang="en-US" dirty="0"/>
              <a:t>はやり方が違うのでやりたい人はググって</a:t>
            </a:r>
            <a:br>
              <a:rPr lang="en-US" altLang="ja-JP" dirty="0"/>
            </a:br>
            <a:r>
              <a:rPr lang="ja-JP" altLang="en-US" dirty="0"/>
              <a:t>（多分</a:t>
            </a:r>
            <a:r>
              <a:rPr lang="en-US" altLang="ja-JP" dirty="0"/>
              <a:t>./</a:t>
            </a:r>
            <a:r>
              <a:rPr lang="en-US" altLang="ja-JP" dirty="0" err="1"/>
              <a:t>zshrc</a:t>
            </a:r>
            <a:r>
              <a:rPr lang="ja-JP" altLang="en-US" dirty="0"/>
              <a:t>）</a:t>
            </a:r>
            <a:endParaRPr lang="en-US" altLang="ja-JP" dirty="0"/>
          </a:p>
        </p:txBody>
      </p:sp>
    </p:spTree>
    <p:extLst>
      <p:ext uri="{BB962C8B-B14F-4D97-AF65-F5344CB8AC3E}">
        <p14:creationId xmlns:p14="http://schemas.microsoft.com/office/powerpoint/2010/main" val="41937818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AB099-F35D-314A-3EBB-7434EAFFF0D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55107B0-A9AE-7C7A-1B5B-F9A4062A088E}"/>
              </a:ext>
            </a:extLst>
          </p:cNvPr>
          <p:cNvSpPr txBox="1"/>
          <p:nvPr/>
        </p:nvSpPr>
        <p:spPr>
          <a:xfrm>
            <a:off x="172528" y="232914"/>
            <a:ext cx="7151298" cy="523220"/>
          </a:xfrm>
          <a:prstGeom prst="rect">
            <a:avLst/>
          </a:prstGeom>
          <a:blipFill>
            <a:blip r:embed="rId2"/>
            <a:tile tx="0" ty="0" sx="100000" sy="100000" flip="none" algn="tl"/>
          </a:blipFill>
        </p:spPr>
        <p:txBody>
          <a:bodyPr wrap="square" rtlCol="0">
            <a:spAutoFit/>
          </a:bodyPr>
          <a:lstStyle/>
          <a:p>
            <a:r>
              <a:rPr kumimoji="1" lang="ja-JP" altLang="en-US" sz="2800" dirty="0"/>
              <a:t>次世代シークエンサーから出てくるデータ</a:t>
            </a:r>
            <a:endParaRPr lang="ja-JP" altLang="en-US" sz="2800" dirty="0"/>
          </a:p>
        </p:txBody>
      </p:sp>
      <p:sp>
        <p:nvSpPr>
          <p:cNvPr id="2" name="コンテンツ プレースホルダー 2">
            <a:extLst>
              <a:ext uri="{FF2B5EF4-FFF2-40B4-BE49-F238E27FC236}">
                <a16:creationId xmlns:a16="http://schemas.microsoft.com/office/drawing/2014/main" id="{3FD9D8E5-F116-F23B-6BFD-C4743DE912EB}"/>
              </a:ext>
            </a:extLst>
          </p:cNvPr>
          <p:cNvSpPr>
            <a:spLocks noGrp="1"/>
          </p:cNvSpPr>
          <p:nvPr>
            <p:ph idx="1"/>
          </p:nvPr>
        </p:nvSpPr>
        <p:spPr>
          <a:xfrm>
            <a:off x="838200" y="2286001"/>
            <a:ext cx="10515600" cy="3890962"/>
          </a:xfrm>
        </p:spPr>
        <p:txBody>
          <a:bodyPr/>
          <a:lstStyle/>
          <a:p>
            <a:r>
              <a:rPr kumimoji="1" lang="en-US" altLang="ja-JP" dirty="0"/>
              <a:t>Fastq</a:t>
            </a:r>
            <a:r>
              <a:rPr kumimoji="1" lang="ja-JP" altLang="en-US" dirty="0"/>
              <a:t>ファイル</a:t>
            </a:r>
          </a:p>
        </p:txBody>
      </p:sp>
      <p:pic>
        <p:nvPicPr>
          <p:cNvPr id="3" name="図 2">
            <a:extLst>
              <a:ext uri="{FF2B5EF4-FFF2-40B4-BE49-F238E27FC236}">
                <a16:creationId xmlns:a16="http://schemas.microsoft.com/office/drawing/2014/main" id="{4E3CA3DF-13EB-71F3-6132-31205F5F8080}"/>
              </a:ext>
            </a:extLst>
          </p:cNvPr>
          <p:cNvPicPr>
            <a:picLocks noChangeAspect="1"/>
          </p:cNvPicPr>
          <p:nvPr/>
        </p:nvPicPr>
        <p:blipFill>
          <a:blip r:embed="rId3"/>
          <a:stretch>
            <a:fillRect/>
          </a:stretch>
        </p:blipFill>
        <p:spPr>
          <a:xfrm>
            <a:off x="4402074" y="2093018"/>
            <a:ext cx="7592485" cy="2781688"/>
          </a:xfrm>
          <a:prstGeom prst="rect">
            <a:avLst/>
          </a:prstGeom>
        </p:spPr>
      </p:pic>
      <p:sp>
        <p:nvSpPr>
          <p:cNvPr id="5" name="テキスト ボックス 4">
            <a:extLst>
              <a:ext uri="{FF2B5EF4-FFF2-40B4-BE49-F238E27FC236}">
                <a16:creationId xmlns:a16="http://schemas.microsoft.com/office/drawing/2014/main" id="{95D9A78B-4964-BB67-6B12-71077C35A5B6}"/>
              </a:ext>
            </a:extLst>
          </p:cNvPr>
          <p:cNvSpPr txBox="1"/>
          <p:nvPr/>
        </p:nvSpPr>
        <p:spPr>
          <a:xfrm>
            <a:off x="960776" y="5043982"/>
            <a:ext cx="10868074" cy="1323439"/>
          </a:xfrm>
          <a:prstGeom prst="rect">
            <a:avLst/>
          </a:prstGeom>
          <a:noFill/>
        </p:spPr>
        <p:txBody>
          <a:bodyPr wrap="square">
            <a:spAutoFit/>
          </a:bodyPr>
          <a:lstStyle/>
          <a:p>
            <a:pPr marL="342900" indent="-342900">
              <a:buFont typeface="Arial" panose="020B0604020202020204" pitchFamily="34" charset="0"/>
              <a:buChar char="•"/>
            </a:pPr>
            <a:r>
              <a:rPr lang="ja-JP" altLang="en-US" sz="2000" dirty="0"/>
              <a:t>最初の行：ヘッダー情報</a:t>
            </a:r>
            <a:br>
              <a:rPr lang="en-US" altLang="ja-JP" sz="2000" dirty="0"/>
            </a:br>
            <a:r>
              <a:rPr lang="ja-JP" altLang="en-US" sz="2000" dirty="0"/>
              <a:t>（機器ID・run ID・ flowcell ID・</a:t>
            </a:r>
            <a:r>
              <a:rPr lang="en-US" altLang="ja-JP" sz="2000" dirty="0"/>
              <a:t>SE/PE</a:t>
            </a:r>
            <a:r>
              <a:rPr lang="ja-JP" altLang="en-US" sz="2000" dirty="0"/>
              <a:t>・フィルター結果・インデックスのシーケンス）</a:t>
            </a:r>
            <a:endParaRPr lang="en-US" altLang="ja-JP" sz="2000" dirty="0"/>
          </a:p>
          <a:p>
            <a:pPr marL="342900" indent="-342900">
              <a:buFont typeface="Arial" panose="020B0604020202020204" pitchFamily="34" charset="0"/>
              <a:buChar char="•"/>
            </a:pPr>
            <a:r>
              <a:rPr lang="en-US" altLang="ja-JP" sz="2000" dirty="0"/>
              <a:t>2</a:t>
            </a:r>
            <a:r>
              <a:rPr lang="ja-JP" altLang="en-US" sz="2000" dirty="0"/>
              <a:t>行目：シークエンス結果</a:t>
            </a:r>
            <a:endParaRPr lang="en-US" altLang="ja-JP" sz="2000" dirty="0"/>
          </a:p>
          <a:p>
            <a:pPr marL="342900" indent="-342900">
              <a:buFont typeface="Arial" panose="020B0604020202020204" pitchFamily="34" charset="0"/>
              <a:buChar char="•"/>
            </a:pPr>
            <a:r>
              <a:rPr lang="en-US" altLang="ja-JP" sz="2000" dirty="0"/>
              <a:t>4</a:t>
            </a:r>
            <a:r>
              <a:rPr lang="ja-JP" altLang="en-US" sz="2000" dirty="0"/>
              <a:t>行目：シークエンスクオリティスコア</a:t>
            </a:r>
          </a:p>
        </p:txBody>
      </p:sp>
      <p:sp>
        <p:nvSpPr>
          <p:cNvPr id="7" name="テキスト ボックス 6">
            <a:extLst>
              <a:ext uri="{FF2B5EF4-FFF2-40B4-BE49-F238E27FC236}">
                <a16:creationId xmlns:a16="http://schemas.microsoft.com/office/drawing/2014/main" id="{D25B5ED3-464F-1C57-665B-BE46CE88F349}"/>
              </a:ext>
            </a:extLst>
          </p:cNvPr>
          <p:cNvSpPr txBox="1"/>
          <p:nvPr/>
        </p:nvSpPr>
        <p:spPr>
          <a:xfrm>
            <a:off x="353681" y="1152298"/>
            <a:ext cx="9144001" cy="830997"/>
          </a:xfrm>
          <a:prstGeom prst="rect">
            <a:avLst/>
          </a:prstGeom>
          <a:noFill/>
        </p:spPr>
        <p:txBody>
          <a:bodyPr wrap="square" rtlCol="0">
            <a:spAutoFit/>
          </a:bodyPr>
          <a:lstStyle/>
          <a:p>
            <a:r>
              <a:rPr lang="en-US" altLang="ja-JP" sz="2400" dirty="0"/>
              <a:t>Illumina</a:t>
            </a:r>
            <a:r>
              <a:rPr lang="ja-JP" altLang="en-US" sz="2400" dirty="0"/>
              <a:t>のシークエンサーで出てくるのはただの画像データ</a:t>
            </a:r>
            <a:endParaRPr lang="en-US" altLang="ja-JP" sz="2400" dirty="0"/>
          </a:p>
          <a:p>
            <a:r>
              <a:rPr lang="ja-JP" altLang="en-US" sz="2400" dirty="0"/>
              <a:t>これを画像データからシークエンスデータへ変換する</a:t>
            </a:r>
            <a:endParaRPr lang="en-US" altLang="ja-JP" sz="2400" dirty="0"/>
          </a:p>
        </p:txBody>
      </p:sp>
    </p:spTree>
    <p:extLst>
      <p:ext uri="{BB962C8B-B14F-4D97-AF65-F5344CB8AC3E}">
        <p14:creationId xmlns:p14="http://schemas.microsoft.com/office/powerpoint/2010/main" val="19066678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67C7-7C94-B418-835D-375910CE252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6B74C88-F31E-542E-761D-2089F9770B8F}"/>
              </a:ext>
            </a:extLst>
          </p:cNvPr>
          <p:cNvSpPr txBox="1"/>
          <p:nvPr/>
        </p:nvSpPr>
        <p:spPr>
          <a:xfrm>
            <a:off x="172528" y="232914"/>
            <a:ext cx="5624423" cy="523220"/>
          </a:xfrm>
          <a:prstGeom prst="rect">
            <a:avLst/>
          </a:prstGeom>
          <a:blipFill>
            <a:blip r:embed="rId2"/>
            <a:tile tx="0" ty="0" sx="100000" sy="100000" flip="none" algn="tl"/>
          </a:blipFill>
        </p:spPr>
        <p:txBody>
          <a:bodyPr wrap="square" rtlCol="0">
            <a:spAutoFit/>
          </a:bodyPr>
          <a:lstStyle/>
          <a:p>
            <a:r>
              <a:rPr lang="en-US" altLang="ja-JP" sz="2800" dirty="0"/>
              <a:t>NGS</a:t>
            </a:r>
            <a:r>
              <a:rPr lang="ja-JP" altLang="en-US" sz="2800" dirty="0"/>
              <a:t>データ解析手順（多型解析）</a:t>
            </a:r>
          </a:p>
        </p:txBody>
      </p:sp>
      <p:pic>
        <p:nvPicPr>
          <p:cNvPr id="2" name="図 1">
            <a:extLst>
              <a:ext uri="{FF2B5EF4-FFF2-40B4-BE49-F238E27FC236}">
                <a16:creationId xmlns:a16="http://schemas.microsoft.com/office/drawing/2014/main" id="{9BC5E2C1-3DDC-DCA2-5890-2390478A2A8C}"/>
              </a:ext>
            </a:extLst>
          </p:cNvPr>
          <p:cNvPicPr>
            <a:picLocks noChangeAspect="1"/>
          </p:cNvPicPr>
          <p:nvPr/>
        </p:nvPicPr>
        <p:blipFill>
          <a:blip r:embed="rId3"/>
          <a:stretch>
            <a:fillRect/>
          </a:stretch>
        </p:blipFill>
        <p:spPr>
          <a:xfrm>
            <a:off x="172528" y="920118"/>
            <a:ext cx="11798637" cy="5489308"/>
          </a:xfrm>
          <a:prstGeom prst="rect">
            <a:avLst/>
          </a:prstGeom>
        </p:spPr>
      </p:pic>
    </p:spTree>
    <p:extLst>
      <p:ext uri="{BB962C8B-B14F-4D97-AF65-F5344CB8AC3E}">
        <p14:creationId xmlns:p14="http://schemas.microsoft.com/office/powerpoint/2010/main" val="33896956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F1D9F-D28C-4E6A-7E6F-2A38E5A4A25C}"/>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2A49DDF-88FD-FCB8-9048-05AD9F0B6512}"/>
              </a:ext>
            </a:extLst>
          </p:cNvPr>
          <p:cNvSpPr txBox="1"/>
          <p:nvPr/>
        </p:nvSpPr>
        <p:spPr>
          <a:xfrm>
            <a:off x="172528" y="232914"/>
            <a:ext cx="7625751" cy="523220"/>
          </a:xfrm>
          <a:prstGeom prst="rect">
            <a:avLst/>
          </a:prstGeom>
          <a:blipFill>
            <a:blip r:embed="rId2"/>
            <a:tile tx="0" ty="0" sx="100000" sy="100000" flip="none" algn="tl"/>
          </a:blipFill>
        </p:spPr>
        <p:txBody>
          <a:bodyPr wrap="square" rtlCol="0">
            <a:spAutoFit/>
          </a:bodyPr>
          <a:lstStyle/>
          <a:p>
            <a:r>
              <a:rPr lang="en-US" altLang="ja-JP" sz="2800" dirty="0"/>
              <a:t>Fastq</a:t>
            </a:r>
            <a:r>
              <a:rPr lang="ja-JP" altLang="en-US" sz="2800" dirty="0"/>
              <a:t>ファイルが複数出てくる場合のまとめ方</a:t>
            </a:r>
          </a:p>
        </p:txBody>
      </p:sp>
      <p:sp>
        <p:nvSpPr>
          <p:cNvPr id="2" name="コンテンツ プレースホルダー 2">
            <a:extLst>
              <a:ext uri="{FF2B5EF4-FFF2-40B4-BE49-F238E27FC236}">
                <a16:creationId xmlns:a16="http://schemas.microsoft.com/office/drawing/2014/main" id="{1F008F84-833B-3949-29DB-A3D324462246}"/>
              </a:ext>
            </a:extLst>
          </p:cNvPr>
          <p:cNvSpPr>
            <a:spLocks noGrp="1"/>
          </p:cNvSpPr>
          <p:nvPr>
            <p:ph idx="1"/>
          </p:nvPr>
        </p:nvSpPr>
        <p:spPr>
          <a:xfrm>
            <a:off x="536275" y="1118258"/>
            <a:ext cx="10515600" cy="5506827"/>
          </a:xfrm>
        </p:spPr>
        <p:txBody>
          <a:bodyPr>
            <a:normAutofit/>
          </a:bodyPr>
          <a:lstStyle/>
          <a:p>
            <a:r>
              <a:rPr kumimoji="1" lang="en-US" altLang="ja-JP" dirty="0"/>
              <a:t>cat</a:t>
            </a:r>
            <a:r>
              <a:rPr kumimoji="1" lang="ja-JP" altLang="en-US" dirty="0"/>
              <a:t>コマンド　</a:t>
            </a:r>
            <a:r>
              <a:rPr kumimoji="1" lang="en-US" altLang="ja-JP" dirty="0" err="1"/>
              <a:t>conCATenate</a:t>
            </a:r>
            <a:endParaRPr lang="en-US" altLang="ja-JP" dirty="0"/>
          </a:p>
          <a:p>
            <a:pPr lvl="1">
              <a:buFont typeface="Wingdings" panose="05000000000000000000" pitchFamily="2" charset="2"/>
              <a:buChar char="ü"/>
            </a:pPr>
            <a:r>
              <a:rPr lang="en-US" altLang="ja-JP" dirty="0"/>
              <a:t>cat</a:t>
            </a:r>
            <a:r>
              <a:rPr lang="ja-JP" altLang="en-US" dirty="0"/>
              <a:t> </a:t>
            </a:r>
            <a:r>
              <a:rPr lang="en-US" altLang="ja-JP" dirty="0"/>
              <a:t>file1</a:t>
            </a:r>
            <a:r>
              <a:rPr lang="ja-JP" altLang="en-US" dirty="0"/>
              <a:t> </a:t>
            </a:r>
            <a:r>
              <a:rPr lang="en-US" altLang="ja-JP" dirty="0"/>
              <a:t>file2</a:t>
            </a:r>
            <a:r>
              <a:rPr lang="ja-JP" altLang="en-US" dirty="0"/>
              <a:t> </a:t>
            </a:r>
            <a:r>
              <a:rPr lang="en-US" altLang="ja-JP" dirty="0"/>
              <a:t>file3 ...</a:t>
            </a:r>
          </a:p>
          <a:p>
            <a:pPr marL="0" indent="0">
              <a:buNone/>
            </a:pPr>
            <a:r>
              <a:rPr kumimoji="1" lang="ja-JP" altLang="en-US" dirty="0"/>
              <a:t>メンバー化しているだけ</a:t>
            </a:r>
            <a:br>
              <a:rPr lang="en-US" altLang="ja-JP" dirty="0"/>
            </a:br>
            <a:r>
              <a:rPr lang="ja-JP" altLang="en-US" dirty="0"/>
              <a:t>⇒</a:t>
            </a:r>
            <a:r>
              <a:rPr kumimoji="1" lang="ja-JP" altLang="en-US" dirty="0"/>
              <a:t>順番を問わないファイルであれば圧縮してあっても</a:t>
            </a:r>
            <a:r>
              <a:rPr kumimoji="1" lang="en-US" altLang="ja-JP" dirty="0"/>
              <a:t>OK</a:t>
            </a:r>
            <a:br>
              <a:rPr kumimoji="1" lang="en-US" altLang="ja-JP" dirty="0"/>
            </a:br>
            <a:r>
              <a:rPr kumimoji="1" lang="ja-JP" altLang="en-US" dirty="0"/>
              <a:t>⇒大半の</a:t>
            </a:r>
            <a:r>
              <a:rPr kumimoji="1" lang="en-US" altLang="ja-JP" dirty="0"/>
              <a:t>Fastq</a:t>
            </a:r>
            <a:r>
              <a:rPr kumimoji="1" lang="ja-JP" altLang="en-US" dirty="0"/>
              <a:t>は</a:t>
            </a:r>
            <a:r>
              <a:rPr kumimoji="1" lang="en-US" altLang="ja-JP" dirty="0" err="1"/>
              <a:t>gz</a:t>
            </a:r>
            <a:r>
              <a:rPr kumimoji="1" lang="ja-JP" altLang="en-US" dirty="0"/>
              <a:t>圧縮されているので、</a:t>
            </a:r>
            <a:r>
              <a:rPr lang="ja-JP" altLang="en-US" dirty="0"/>
              <a:t>そのまま結合できる</a:t>
            </a:r>
            <a:endParaRPr kumimoji="1" lang="en-US" altLang="ja-JP" dirty="0"/>
          </a:p>
          <a:p>
            <a:r>
              <a:rPr lang="ja-JP" altLang="en-US" dirty="0"/>
              <a:t>通常</a:t>
            </a:r>
            <a:r>
              <a:rPr lang="en-US" altLang="ja-JP" dirty="0"/>
              <a:t>R1</a:t>
            </a:r>
            <a:r>
              <a:rPr lang="ja-JP" altLang="en-US" dirty="0"/>
              <a:t>が</a:t>
            </a:r>
            <a:r>
              <a:rPr lang="en-US" altLang="ja-JP" dirty="0"/>
              <a:t>read1</a:t>
            </a:r>
            <a:r>
              <a:rPr lang="ja-JP" altLang="en-US" dirty="0"/>
              <a:t>、</a:t>
            </a:r>
            <a:r>
              <a:rPr lang="en-US" altLang="ja-JP" dirty="0"/>
              <a:t>R2</a:t>
            </a:r>
            <a:r>
              <a:rPr lang="ja-JP" altLang="en-US" dirty="0"/>
              <a:t>が</a:t>
            </a:r>
            <a:r>
              <a:rPr lang="en-US" altLang="ja-JP" dirty="0"/>
              <a:t>read2</a:t>
            </a:r>
            <a:r>
              <a:rPr lang="ja-JP" altLang="en-US" dirty="0"/>
              <a:t>なので、それ毎でまとめる</a:t>
            </a:r>
            <a:endParaRPr kumimoji="1" lang="en-US" altLang="ja-JP" dirty="0"/>
          </a:p>
          <a:p>
            <a:pPr lvl="1">
              <a:buFont typeface="Wingdings" panose="05000000000000000000" pitchFamily="2" charset="2"/>
              <a:buChar char="ü"/>
            </a:pPr>
            <a:r>
              <a:rPr kumimoji="1" lang="pt-BR" altLang="ja-JP" dirty="0"/>
              <a:t>cat hoge*_R1_001.fastq &gt; </a:t>
            </a:r>
            <a:r>
              <a:rPr lang="pt-BR" altLang="ja-JP" dirty="0"/>
              <a:t>fuga</a:t>
            </a:r>
            <a:r>
              <a:rPr kumimoji="1" lang="pt-BR" altLang="ja-JP" dirty="0"/>
              <a:t>_R1.fastq</a:t>
            </a:r>
          </a:p>
          <a:p>
            <a:pPr lvl="1">
              <a:buFont typeface="Wingdings" panose="05000000000000000000" pitchFamily="2" charset="2"/>
              <a:buChar char="ü"/>
            </a:pPr>
            <a:r>
              <a:rPr kumimoji="1" lang="pt-BR" altLang="ja-JP" dirty="0"/>
              <a:t>cat hoge*_R2_001.fastq &gt; </a:t>
            </a:r>
            <a:r>
              <a:rPr lang="pt-BR" altLang="ja-JP" dirty="0"/>
              <a:t>fuga</a:t>
            </a:r>
            <a:r>
              <a:rPr kumimoji="1" lang="pt-BR" altLang="ja-JP" dirty="0"/>
              <a:t>_R2.fastq</a:t>
            </a:r>
          </a:p>
          <a:p>
            <a:endParaRPr kumimoji="1" lang="en-US" altLang="ja-JP" dirty="0"/>
          </a:p>
          <a:p>
            <a:pPr lvl="1">
              <a:buFont typeface="Wingdings" panose="05000000000000000000" pitchFamily="2" charset="2"/>
              <a:buChar char="ü"/>
            </a:pPr>
            <a:r>
              <a:rPr lang="ja-JP" altLang="en-US" dirty="0"/>
              <a:t>*はメタ文字（正規表現の一つ）</a:t>
            </a:r>
            <a:br>
              <a:rPr lang="en-US" altLang="ja-JP" dirty="0"/>
            </a:br>
            <a:r>
              <a:rPr lang="ja-JP" altLang="en-US" dirty="0"/>
              <a:t>⇒意味は「</a:t>
            </a:r>
            <a:r>
              <a:rPr lang="ja-JP" altLang="en-US" dirty="0">
                <a:solidFill>
                  <a:srgbClr val="333333"/>
                </a:solidFill>
                <a:latin typeface="ヒラギノ角ゴ Pro"/>
              </a:rPr>
              <a:t>何の文字が入っても良い</a:t>
            </a:r>
            <a:r>
              <a:rPr lang="ja-JP" altLang="en-US" b="0" i="0" dirty="0">
                <a:solidFill>
                  <a:srgbClr val="333333"/>
                </a:solidFill>
                <a:effectLst/>
                <a:latin typeface="ヒラギノ角ゴ Pro"/>
              </a:rPr>
              <a:t>」</a:t>
            </a:r>
            <a:endParaRPr lang="en-US" altLang="ja-JP" b="0" i="0" dirty="0">
              <a:solidFill>
                <a:srgbClr val="333333"/>
              </a:solidFill>
              <a:effectLst/>
              <a:latin typeface="ヒラギノ角ゴ Pro"/>
            </a:endParaRPr>
          </a:p>
          <a:p>
            <a:pPr lvl="1">
              <a:buFont typeface="Wingdings" panose="05000000000000000000" pitchFamily="2" charset="2"/>
              <a:buChar char="ü"/>
            </a:pPr>
            <a:r>
              <a:rPr kumimoji="1" lang="en-US" altLang="ja-JP" dirty="0">
                <a:solidFill>
                  <a:srgbClr val="333333"/>
                </a:solidFill>
                <a:latin typeface="ヒラギノ角ゴ Pro"/>
              </a:rPr>
              <a:t>&gt;</a:t>
            </a:r>
            <a:r>
              <a:rPr kumimoji="1" lang="ja-JP" altLang="en-US" dirty="0">
                <a:solidFill>
                  <a:srgbClr val="333333"/>
                </a:solidFill>
                <a:latin typeface="ヒラギノ角ゴ Pro"/>
              </a:rPr>
              <a:t>はリダイレクトの一つ</a:t>
            </a:r>
            <a:br>
              <a:rPr kumimoji="1" lang="en-US" altLang="ja-JP" dirty="0">
                <a:solidFill>
                  <a:srgbClr val="333333"/>
                </a:solidFill>
                <a:latin typeface="ヒラギノ角ゴ Pro"/>
              </a:rPr>
            </a:br>
            <a:r>
              <a:rPr kumimoji="1" lang="ja-JP" altLang="en-US" dirty="0">
                <a:solidFill>
                  <a:srgbClr val="333333"/>
                </a:solidFill>
                <a:latin typeface="ヒラギノ角ゴ Pro"/>
              </a:rPr>
              <a:t>⇒意味は「</a:t>
            </a:r>
            <a:r>
              <a:rPr kumimoji="1" lang="en-US" altLang="ja-JP" dirty="0">
                <a:solidFill>
                  <a:srgbClr val="333333"/>
                </a:solidFill>
                <a:latin typeface="ヒラギノ角ゴ Pro"/>
              </a:rPr>
              <a:t>&gt;</a:t>
            </a:r>
            <a:r>
              <a:rPr kumimoji="1" lang="ja-JP" altLang="en-US" dirty="0">
                <a:solidFill>
                  <a:srgbClr val="333333"/>
                </a:solidFill>
                <a:latin typeface="ヒラギノ角ゴ Pro"/>
              </a:rPr>
              <a:t>以下の名前のファイルを上書き」</a:t>
            </a:r>
            <a:endParaRPr kumimoji="1" lang="ja-JP" altLang="en-US" dirty="0"/>
          </a:p>
          <a:p>
            <a:endParaRPr kumimoji="1" lang="ja-JP" altLang="en-US" dirty="0"/>
          </a:p>
        </p:txBody>
      </p:sp>
    </p:spTree>
    <p:extLst>
      <p:ext uri="{BB962C8B-B14F-4D97-AF65-F5344CB8AC3E}">
        <p14:creationId xmlns:p14="http://schemas.microsoft.com/office/powerpoint/2010/main" val="17527384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C2DBC-6C1D-619F-525D-0EDB7BA9F52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C1EC1C3-BED7-FFD8-6D90-6BD878888F43}"/>
              </a:ext>
            </a:extLst>
          </p:cNvPr>
          <p:cNvSpPr txBox="1"/>
          <p:nvPr/>
        </p:nvSpPr>
        <p:spPr>
          <a:xfrm>
            <a:off x="172528" y="232914"/>
            <a:ext cx="5719314" cy="523220"/>
          </a:xfrm>
          <a:prstGeom prst="rect">
            <a:avLst/>
          </a:prstGeom>
          <a:blipFill>
            <a:blip r:embed="rId2"/>
            <a:tile tx="0" ty="0" sx="100000" sy="100000" flip="none" algn="tl"/>
          </a:blipFill>
        </p:spPr>
        <p:txBody>
          <a:bodyPr wrap="square" rtlCol="0">
            <a:spAutoFit/>
          </a:bodyPr>
          <a:lstStyle/>
          <a:p>
            <a:r>
              <a:rPr lang="ja-JP" altLang="en-US" sz="2800" dirty="0"/>
              <a:t>ちゃんと結合できているかの確認</a:t>
            </a:r>
          </a:p>
        </p:txBody>
      </p:sp>
      <p:sp>
        <p:nvSpPr>
          <p:cNvPr id="2" name="コンテンツ プレースホルダー 2">
            <a:extLst>
              <a:ext uri="{FF2B5EF4-FFF2-40B4-BE49-F238E27FC236}">
                <a16:creationId xmlns:a16="http://schemas.microsoft.com/office/drawing/2014/main" id="{1F94A73F-0B77-ED38-E48D-DFF31E6A849C}"/>
              </a:ext>
            </a:extLst>
          </p:cNvPr>
          <p:cNvSpPr>
            <a:spLocks noGrp="1"/>
          </p:cNvSpPr>
          <p:nvPr>
            <p:ph idx="1"/>
          </p:nvPr>
        </p:nvSpPr>
        <p:spPr>
          <a:xfrm>
            <a:off x="519022" y="1213150"/>
            <a:ext cx="10515600" cy="4667250"/>
          </a:xfrm>
        </p:spPr>
        <p:txBody>
          <a:bodyPr>
            <a:normAutofit/>
          </a:bodyPr>
          <a:lstStyle/>
          <a:p>
            <a:r>
              <a:rPr kumimoji="1" lang="ja-JP" altLang="en-US" dirty="0"/>
              <a:t>行数を確認</a:t>
            </a:r>
            <a:endParaRPr kumimoji="1" lang="en-US" altLang="ja-JP" dirty="0"/>
          </a:p>
          <a:p>
            <a:pPr lvl="1">
              <a:buFont typeface="Wingdings" panose="05000000000000000000" pitchFamily="2" charset="2"/>
              <a:buChar char="ü"/>
            </a:pPr>
            <a:r>
              <a:rPr lang="en-US" altLang="ja-JP" dirty="0" err="1"/>
              <a:t>wc</a:t>
            </a:r>
            <a:r>
              <a:rPr lang="en-US" altLang="ja-JP" dirty="0"/>
              <a:t> –l</a:t>
            </a:r>
            <a:r>
              <a:rPr lang="ja-JP" altLang="en-US" dirty="0"/>
              <a:t> </a:t>
            </a:r>
            <a:r>
              <a:rPr lang="en-US" altLang="ja-JP" dirty="0"/>
              <a:t>./</a:t>
            </a:r>
            <a:r>
              <a:rPr kumimoji="1" lang="en-US" altLang="ja-JP" dirty="0" err="1"/>
              <a:t>hoge</a:t>
            </a:r>
            <a:r>
              <a:rPr kumimoji="1" lang="pt-BR" altLang="ja-JP" dirty="0"/>
              <a:t>/* </a:t>
            </a:r>
            <a:r>
              <a:rPr lang="en-US" altLang="ja-JP" dirty="0"/>
              <a:t>	#</a:t>
            </a:r>
            <a:r>
              <a:rPr lang="ja-JP" altLang="en-US" dirty="0"/>
              <a:t>フォルダ全てのファイルの行数を数える</a:t>
            </a:r>
            <a:endParaRPr lang="en-US" altLang="ja-JP" dirty="0"/>
          </a:p>
          <a:p>
            <a:pPr lvl="1">
              <a:buFont typeface="Wingdings" panose="05000000000000000000" pitchFamily="2" charset="2"/>
              <a:buChar char="ü"/>
            </a:pPr>
            <a:r>
              <a:rPr kumimoji="1" lang="en-US" altLang="ja-JP" dirty="0" err="1"/>
              <a:t>wc</a:t>
            </a:r>
            <a:r>
              <a:rPr kumimoji="1" lang="en-US" altLang="ja-JP" dirty="0"/>
              <a:t> –l ./</a:t>
            </a:r>
            <a:r>
              <a:rPr kumimoji="1" lang="pt-BR" altLang="ja-JP" dirty="0"/>
              <a:t>fuga_R*.fastq</a:t>
            </a:r>
          </a:p>
          <a:p>
            <a:pPr lvl="1"/>
            <a:endParaRPr kumimoji="1" lang="pt-BR" altLang="ja-JP" dirty="0"/>
          </a:p>
          <a:p>
            <a:r>
              <a:rPr kumimoji="1" lang="ja-JP" altLang="en-US" dirty="0"/>
              <a:t>前提</a:t>
            </a:r>
            <a:endParaRPr kumimoji="1" lang="en-US" altLang="ja-JP" dirty="0"/>
          </a:p>
          <a:p>
            <a:pPr lvl="1">
              <a:buFont typeface="Wingdings" panose="05000000000000000000" pitchFamily="2" charset="2"/>
              <a:buChar char="ü"/>
            </a:pPr>
            <a:r>
              <a:rPr kumimoji="1" lang="ja-JP" altLang="en-US" dirty="0"/>
              <a:t>入力ファイルが</a:t>
            </a:r>
            <a:r>
              <a:rPr kumimoji="1" lang="en-US" altLang="ja-JP" dirty="0"/>
              <a:t>fastq</a:t>
            </a:r>
            <a:r>
              <a:rPr kumimoji="1" lang="ja-JP" altLang="en-US" dirty="0"/>
              <a:t>なので</a:t>
            </a:r>
            <a:r>
              <a:rPr kumimoji="1" lang="en-US" altLang="ja-JP" dirty="0"/>
              <a:t>4</a:t>
            </a:r>
            <a:r>
              <a:rPr kumimoji="1" lang="ja-JP" altLang="en-US" dirty="0"/>
              <a:t>の倍数で無いとおかしい</a:t>
            </a:r>
            <a:endParaRPr kumimoji="1" lang="en-US" altLang="ja-JP" dirty="0"/>
          </a:p>
          <a:p>
            <a:pPr lvl="1">
              <a:buFont typeface="Wingdings" panose="05000000000000000000" pitchFamily="2" charset="2"/>
              <a:buChar char="ü"/>
            </a:pPr>
            <a:r>
              <a:rPr lang="ja-JP" altLang="en-US" dirty="0"/>
              <a:t>全てのファイルの行数が足された数字で無いとおかしい</a:t>
            </a:r>
            <a:endParaRPr lang="en-US" altLang="ja-JP" dirty="0"/>
          </a:p>
          <a:p>
            <a:pPr lvl="1">
              <a:buFont typeface="Wingdings" panose="05000000000000000000" pitchFamily="2" charset="2"/>
              <a:buChar char="ü"/>
            </a:pPr>
            <a:endParaRPr lang="en-US" altLang="ja-JP" dirty="0"/>
          </a:p>
          <a:p>
            <a:r>
              <a:rPr kumimoji="1" lang="ja-JP" altLang="en-US" dirty="0"/>
              <a:t>ダウンサンプリング</a:t>
            </a:r>
            <a:r>
              <a:rPr lang="ja-JP" altLang="en-US" dirty="0"/>
              <a:t>の一例</a:t>
            </a:r>
            <a:endParaRPr kumimoji="1" lang="en-US" altLang="ja-JP" dirty="0"/>
          </a:p>
          <a:p>
            <a:pPr lvl="1">
              <a:buFont typeface="Wingdings" panose="05000000000000000000" pitchFamily="2" charset="2"/>
              <a:buChar char="ü"/>
            </a:pPr>
            <a:r>
              <a:rPr kumimoji="1" lang="en-US" altLang="ja-JP" dirty="0"/>
              <a:t>cat </a:t>
            </a:r>
            <a:r>
              <a:rPr lang="en-US" altLang="ja-JP" dirty="0" err="1"/>
              <a:t>piyo.fastq</a:t>
            </a:r>
            <a:r>
              <a:rPr lang="en-US" altLang="ja-JP" dirty="0"/>
              <a:t> </a:t>
            </a:r>
            <a:r>
              <a:rPr kumimoji="1" lang="en-US" altLang="ja-JP" dirty="0"/>
              <a:t>| head -n 1000 &gt; </a:t>
            </a:r>
            <a:r>
              <a:rPr kumimoji="1" lang="en-US" altLang="ja-JP" dirty="0" err="1"/>
              <a:t>piyopiyo.fastq</a:t>
            </a:r>
            <a:endParaRPr kumimoji="1" lang="ja-JP" altLang="en-US" dirty="0"/>
          </a:p>
        </p:txBody>
      </p:sp>
    </p:spTree>
    <p:extLst>
      <p:ext uri="{BB962C8B-B14F-4D97-AF65-F5344CB8AC3E}">
        <p14:creationId xmlns:p14="http://schemas.microsoft.com/office/powerpoint/2010/main" val="35742891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6C017-F9FD-2F7A-4A3C-0633B766E97F}"/>
            </a:ext>
          </a:extLst>
        </p:cNvPr>
        <p:cNvGrpSpPr/>
        <p:nvPr/>
      </p:nvGrpSpPr>
      <p:grpSpPr>
        <a:xfrm>
          <a:off x="0" y="0"/>
          <a:ext cx="0" cy="0"/>
          <a:chOff x="0" y="0"/>
          <a:chExt cx="0" cy="0"/>
        </a:xfrm>
      </p:grpSpPr>
      <p:sp>
        <p:nvSpPr>
          <p:cNvPr id="2" name="角丸四角形 1">
            <a:extLst>
              <a:ext uri="{FF2B5EF4-FFF2-40B4-BE49-F238E27FC236}">
                <a16:creationId xmlns:a16="http://schemas.microsoft.com/office/drawing/2014/main" id="{CA7A4A24-2F39-98A5-7B15-A39DB46A36E4}"/>
              </a:ext>
            </a:extLst>
          </p:cNvPr>
          <p:cNvSpPr/>
          <p:nvPr/>
        </p:nvSpPr>
        <p:spPr>
          <a:xfrm>
            <a:off x="1974937" y="2091848"/>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プライマー配列の除去</a:t>
            </a:r>
          </a:p>
        </p:txBody>
      </p:sp>
      <p:sp>
        <p:nvSpPr>
          <p:cNvPr id="6" name="下矢印 5">
            <a:extLst>
              <a:ext uri="{FF2B5EF4-FFF2-40B4-BE49-F238E27FC236}">
                <a16:creationId xmlns:a16="http://schemas.microsoft.com/office/drawing/2014/main" id="{439FEF20-85D8-AF17-335C-E0E1BE0EBD5B}"/>
              </a:ext>
            </a:extLst>
          </p:cNvPr>
          <p:cNvSpPr/>
          <p:nvPr/>
        </p:nvSpPr>
        <p:spPr>
          <a:xfrm>
            <a:off x="3468730" y="2780779"/>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 11">
            <a:extLst>
              <a:ext uri="{FF2B5EF4-FFF2-40B4-BE49-F238E27FC236}">
                <a16:creationId xmlns:a16="http://schemas.microsoft.com/office/drawing/2014/main" id="{8DA00A7E-1FFF-DC5B-5EC7-443D286BF4DF}"/>
              </a:ext>
            </a:extLst>
          </p:cNvPr>
          <p:cNvSpPr/>
          <p:nvPr/>
        </p:nvSpPr>
        <p:spPr>
          <a:xfrm>
            <a:off x="1974937" y="3281820"/>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異常な配列の除去</a:t>
            </a:r>
          </a:p>
        </p:txBody>
      </p:sp>
      <p:sp>
        <p:nvSpPr>
          <p:cNvPr id="13" name="下矢印 12">
            <a:extLst>
              <a:ext uri="{FF2B5EF4-FFF2-40B4-BE49-F238E27FC236}">
                <a16:creationId xmlns:a16="http://schemas.microsoft.com/office/drawing/2014/main" id="{1E69BF5C-9408-AB53-46AC-F5706190649B}"/>
              </a:ext>
            </a:extLst>
          </p:cNvPr>
          <p:cNvSpPr/>
          <p:nvPr/>
        </p:nvSpPr>
        <p:spPr>
          <a:xfrm>
            <a:off x="3468730" y="3970751"/>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 13">
            <a:extLst>
              <a:ext uri="{FF2B5EF4-FFF2-40B4-BE49-F238E27FC236}">
                <a16:creationId xmlns:a16="http://schemas.microsoft.com/office/drawing/2014/main" id="{C09D1B1A-0EB9-2876-967E-9B193E6A0B8F}"/>
              </a:ext>
            </a:extLst>
          </p:cNvPr>
          <p:cNvSpPr/>
          <p:nvPr/>
        </p:nvSpPr>
        <p:spPr>
          <a:xfrm>
            <a:off x="1974937" y="4471792"/>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リファレンスへ</a:t>
            </a:r>
            <a:br>
              <a:rPr lang="en-US" altLang="ja-JP" sz="2400" dirty="0"/>
            </a:br>
            <a:r>
              <a:rPr lang="ja-JP" altLang="en-US" sz="2400" dirty="0"/>
              <a:t>マッピング</a:t>
            </a:r>
          </a:p>
        </p:txBody>
      </p:sp>
      <p:sp>
        <p:nvSpPr>
          <p:cNvPr id="15" name="下矢印 14">
            <a:extLst>
              <a:ext uri="{FF2B5EF4-FFF2-40B4-BE49-F238E27FC236}">
                <a16:creationId xmlns:a16="http://schemas.microsoft.com/office/drawing/2014/main" id="{C30999E1-3B4E-6416-8001-BCAE525BD530}"/>
              </a:ext>
            </a:extLst>
          </p:cNvPr>
          <p:cNvSpPr/>
          <p:nvPr/>
        </p:nvSpPr>
        <p:spPr>
          <a:xfrm>
            <a:off x="3468730" y="5160723"/>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 15">
            <a:extLst>
              <a:ext uri="{FF2B5EF4-FFF2-40B4-BE49-F238E27FC236}">
                <a16:creationId xmlns:a16="http://schemas.microsoft.com/office/drawing/2014/main" id="{94F4605C-FD58-25F7-BC04-7D951A27A22E}"/>
              </a:ext>
            </a:extLst>
          </p:cNvPr>
          <p:cNvSpPr/>
          <p:nvPr/>
        </p:nvSpPr>
        <p:spPr>
          <a:xfrm>
            <a:off x="1974937" y="5661764"/>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カウントデータの取得</a:t>
            </a:r>
          </a:p>
        </p:txBody>
      </p:sp>
      <p:sp>
        <p:nvSpPr>
          <p:cNvPr id="17" name="テキスト ボックス 16">
            <a:extLst>
              <a:ext uri="{FF2B5EF4-FFF2-40B4-BE49-F238E27FC236}">
                <a16:creationId xmlns:a16="http://schemas.microsoft.com/office/drawing/2014/main" id="{7667F4A2-8226-C7AC-E866-DCA6A6F1FAAB}"/>
              </a:ext>
            </a:extLst>
          </p:cNvPr>
          <p:cNvSpPr txBox="1"/>
          <p:nvPr/>
        </p:nvSpPr>
        <p:spPr>
          <a:xfrm>
            <a:off x="4372564" y="3970751"/>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18" name="角丸四角形 17">
            <a:extLst>
              <a:ext uri="{FF2B5EF4-FFF2-40B4-BE49-F238E27FC236}">
                <a16:creationId xmlns:a16="http://schemas.microsoft.com/office/drawing/2014/main" id="{A25BC9F6-5297-DCEA-E643-770525D280FD}"/>
              </a:ext>
            </a:extLst>
          </p:cNvPr>
          <p:cNvSpPr/>
          <p:nvPr/>
        </p:nvSpPr>
        <p:spPr>
          <a:xfrm>
            <a:off x="1974937" y="901876"/>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配列の取得</a:t>
            </a:r>
          </a:p>
        </p:txBody>
      </p:sp>
      <p:sp>
        <p:nvSpPr>
          <p:cNvPr id="19" name="下矢印 18">
            <a:extLst>
              <a:ext uri="{FF2B5EF4-FFF2-40B4-BE49-F238E27FC236}">
                <a16:creationId xmlns:a16="http://schemas.microsoft.com/office/drawing/2014/main" id="{373D671B-06C9-E73F-D753-704405CD40FB}"/>
              </a:ext>
            </a:extLst>
          </p:cNvPr>
          <p:cNvSpPr/>
          <p:nvPr/>
        </p:nvSpPr>
        <p:spPr>
          <a:xfrm>
            <a:off x="3468730" y="1590807"/>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FFC95F9F-2EF7-F4A4-4C2D-F41EB6C9507C}"/>
              </a:ext>
            </a:extLst>
          </p:cNvPr>
          <p:cNvSpPr txBox="1"/>
          <p:nvPr/>
        </p:nvSpPr>
        <p:spPr>
          <a:xfrm>
            <a:off x="4372564" y="157381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1" name="テキスト ボックス 20">
            <a:extLst>
              <a:ext uri="{FF2B5EF4-FFF2-40B4-BE49-F238E27FC236}">
                <a16:creationId xmlns:a16="http://schemas.microsoft.com/office/drawing/2014/main" id="{A177F400-46F5-47B1-5278-77F8A2FE15C6}"/>
              </a:ext>
            </a:extLst>
          </p:cNvPr>
          <p:cNvSpPr txBox="1"/>
          <p:nvPr/>
        </p:nvSpPr>
        <p:spPr>
          <a:xfrm>
            <a:off x="4372564" y="280046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2" name="テキスト ボックス 21">
            <a:extLst>
              <a:ext uri="{FF2B5EF4-FFF2-40B4-BE49-F238E27FC236}">
                <a16:creationId xmlns:a16="http://schemas.microsoft.com/office/drawing/2014/main" id="{04AFAF6F-B38B-7E78-2E36-098F70276362}"/>
              </a:ext>
            </a:extLst>
          </p:cNvPr>
          <p:cNvSpPr txBox="1"/>
          <p:nvPr/>
        </p:nvSpPr>
        <p:spPr>
          <a:xfrm>
            <a:off x="4372564" y="5200099"/>
            <a:ext cx="663880" cy="461665"/>
          </a:xfrm>
          <a:prstGeom prst="rect">
            <a:avLst/>
          </a:prstGeom>
          <a:noFill/>
        </p:spPr>
        <p:txBody>
          <a:bodyPr wrap="square" rtlCol="0">
            <a:spAutoFit/>
          </a:bodyPr>
          <a:lstStyle/>
          <a:p>
            <a:r>
              <a:rPr lang="en-US" altLang="ja-JP" sz="2400" dirty="0"/>
              <a:t>QC</a:t>
            </a:r>
            <a:endParaRPr lang="ja-JP" altLang="en-US" sz="2400" dirty="0"/>
          </a:p>
        </p:txBody>
      </p:sp>
      <p:cxnSp>
        <p:nvCxnSpPr>
          <p:cNvPr id="24" name="直線コネクタ 23">
            <a:extLst>
              <a:ext uri="{FF2B5EF4-FFF2-40B4-BE49-F238E27FC236}">
                <a16:creationId xmlns:a16="http://schemas.microsoft.com/office/drawing/2014/main" id="{E16D4D02-B622-8CDE-1229-4C3806E01108}"/>
              </a:ext>
            </a:extLst>
          </p:cNvPr>
          <p:cNvCxnSpPr>
            <a:cxnSpLocks/>
            <a:stCxn id="20" idx="3"/>
            <a:endCxn id="25" idx="1"/>
          </p:cNvCxnSpPr>
          <p:nvPr/>
        </p:nvCxnSpPr>
        <p:spPr>
          <a:xfrm flipV="1">
            <a:off x="5036444" y="1306306"/>
            <a:ext cx="2011534" cy="498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DAD50AEC-A1CB-AA34-87ED-4592B8348A43}"/>
              </a:ext>
            </a:extLst>
          </p:cNvPr>
          <p:cNvSpPr txBox="1"/>
          <p:nvPr/>
        </p:nvSpPr>
        <p:spPr>
          <a:xfrm>
            <a:off x="7047978" y="1075473"/>
            <a:ext cx="2587728" cy="461665"/>
          </a:xfrm>
          <a:prstGeom prst="rect">
            <a:avLst/>
          </a:prstGeom>
          <a:noFill/>
        </p:spPr>
        <p:txBody>
          <a:bodyPr wrap="square" rtlCol="0">
            <a:spAutoFit/>
          </a:bodyPr>
          <a:lstStyle/>
          <a:p>
            <a:r>
              <a:rPr lang="en-US" altLang="ja-JP" sz="2400" dirty="0" err="1">
                <a:solidFill>
                  <a:srgbClr val="FF0000"/>
                </a:solidFill>
              </a:rPr>
              <a:t>FastQC</a:t>
            </a:r>
            <a:r>
              <a:rPr lang="ja-JP" altLang="en-US" sz="2400" dirty="0"/>
              <a:t>・</a:t>
            </a:r>
            <a:r>
              <a:rPr lang="en-US" altLang="ja-JP" sz="2400" dirty="0" err="1"/>
              <a:t>QuasR</a:t>
            </a:r>
            <a:endParaRPr lang="ja-JP" altLang="en-US" sz="2400" dirty="0"/>
          </a:p>
        </p:txBody>
      </p:sp>
      <p:cxnSp>
        <p:nvCxnSpPr>
          <p:cNvPr id="26" name="直線コネクタ 25">
            <a:extLst>
              <a:ext uri="{FF2B5EF4-FFF2-40B4-BE49-F238E27FC236}">
                <a16:creationId xmlns:a16="http://schemas.microsoft.com/office/drawing/2014/main" id="{3B343231-E78F-AF63-880A-20436BCDABF6}"/>
              </a:ext>
            </a:extLst>
          </p:cNvPr>
          <p:cNvCxnSpPr>
            <a:cxnSpLocks/>
            <a:stCxn id="2" idx="3"/>
            <a:endCxn id="27" idx="1"/>
          </p:cNvCxnSpPr>
          <p:nvPr/>
        </p:nvCxnSpPr>
        <p:spPr>
          <a:xfrm flipV="1">
            <a:off x="5544855" y="2436313"/>
            <a:ext cx="111481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BEB4374-794A-B51A-C313-4B494EBEB150}"/>
              </a:ext>
            </a:extLst>
          </p:cNvPr>
          <p:cNvSpPr txBox="1"/>
          <p:nvPr/>
        </p:nvSpPr>
        <p:spPr>
          <a:xfrm>
            <a:off x="6659671" y="2020814"/>
            <a:ext cx="3830049" cy="830997"/>
          </a:xfrm>
          <a:prstGeom prst="rect">
            <a:avLst/>
          </a:prstGeom>
          <a:noFill/>
        </p:spPr>
        <p:txBody>
          <a:bodyPr wrap="square" rtlCol="0">
            <a:spAutoFit/>
          </a:bodyPr>
          <a:lstStyle/>
          <a:p>
            <a:r>
              <a:rPr lang="en-US" altLang="ja-JP" sz="2400" dirty="0" err="1"/>
              <a:t>cutadapt</a:t>
            </a:r>
            <a:r>
              <a:rPr lang="en-US" altLang="ja-JP" sz="2400" dirty="0"/>
              <a:t>, </a:t>
            </a:r>
            <a:r>
              <a:rPr lang="en-US" altLang="ja-JP" sz="2400" dirty="0" err="1"/>
              <a:t>FASTX_Toolkit</a:t>
            </a:r>
            <a:endParaRPr lang="en-US" altLang="ja-JP" sz="2400" dirty="0"/>
          </a:p>
          <a:p>
            <a:r>
              <a:rPr lang="en-US" altLang="ja-JP" sz="2400" dirty="0" err="1"/>
              <a:t>Trimmomatic</a:t>
            </a:r>
            <a:r>
              <a:rPr lang="en-US" altLang="ja-JP" sz="2400" dirty="0"/>
              <a:t>,</a:t>
            </a:r>
            <a:r>
              <a:rPr lang="ja-JP" altLang="en-US" sz="2400" dirty="0"/>
              <a:t> </a:t>
            </a:r>
            <a:r>
              <a:rPr lang="en-US" altLang="ja-JP" sz="2400" dirty="0" err="1"/>
              <a:t>fastp</a:t>
            </a:r>
            <a:endParaRPr lang="ja-JP" altLang="en-US" sz="2400" dirty="0"/>
          </a:p>
        </p:txBody>
      </p:sp>
      <p:cxnSp>
        <p:nvCxnSpPr>
          <p:cNvPr id="38" name="直線コネクタ 37">
            <a:extLst>
              <a:ext uri="{FF2B5EF4-FFF2-40B4-BE49-F238E27FC236}">
                <a16:creationId xmlns:a16="http://schemas.microsoft.com/office/drawing/2014/main" id="{CA4C2CDD-F5FD-E18B-ECA5-10B4E378B7D3}"/>
              </a:ext>
            </a:extLst>
          </p:cNvPr>
          <p:cNvCxnSpPr>
            <a:cxnSpLocks/>
            <a:stCxn id="12" idx="3"/>
            <a:endCxn id="39" idx="1"/>
          </p:cNvCxnSpPr>
          <p:nvPr/>
        </p:nvCxnSpPr>
        <p:spPr>
          <a:xfrm>
            <a:off x="5544855" y="3626286"/>
            <a:ext cx="1114817" cy="2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49BE1B80-33F8-B713-89EE-BD0A87869581}"/>
              </a:ext>
            </a:extLst>
          </p:cNvPr>
          <p:cNvSpPr txBox="1"/>
          <p:nvPr/>
        </p:nvSpPr>
        <p:spPr>
          <a:xfrm>
            <a:off x="6659672" y="3213529"/>
            <a:ext cx="3692026" cy="830997"/>
          </a:xfrm>
          <a:prstGeom prst="rect">
            <a:avLst/>
          </a:prstGeom>
          <a:noFill/>
        </p:spPr>
        <p:txBody>
          <a:bodyPr wrap="square" rtlCol="0">
            <a:spAutoFit/>
          </a:bodyPr>
          <a:lstStyle/>
          <a:p>
            <a:r>
              <a:rPr lang="en-US" altLang="ja-JP" sz="2400" dirty="0" err="1"/>
              <a:t>cutadapt</a:t>
            </a:r>
            <a:r>
              <a:rPr lang="en-US" altLang="ja-JP" sz="2400" dirty="0"/>
              <a:t> ,</a:t>
            </a:r>
            <a:r>
              <a:rPr lang="ja-JP" altLang="en-US" sz="2400" dirty="0"/>
              <a:t> </a:t>
            </a:r>
            <a:endParaRPr lang="en-US" altLang="ja-JP" sz="2400" dirty="0"/>
          </a:p>
          <a:p>
            <a:r>
              <a:rPr lang="en-US" altLang="ja-JP" sz="2400" dirty="0" err="1"/>
              <a:t>Trimmomatic</a:t>
            </a:r>
            <a:r>
              <a:rPr lang="en-US" altLang="ja-JP" sz="2400" dirty="0"/>
              <a:t>,</a:t>
            </a:r>
            <a:r>
              <a:rPr lang="ja-JP" altLang="en-US" sz="2400" dirty="0"/>
              <a:t> </a:t>
            </a:r>
            <a:r>
              <a:rPr lang="en-US" altLang="ja-JP" sz="2400" dirty="0" err="1"/>
              <a:t>fastp</a:t>
            </a:r>
            <a:endParaRPr lang="ja-JP" altLang="en-US" sz="2400" dirty="0"/>
          </a:p>
        </p:txBody>
      </p:sp>
      <p:cxnSp>
        <p:nvCxnSpPr>
          <p:cNvPr id="43" name="直線コネクタ 42">
            <a:extLst>
              <a:ext uri="{FF2B5EF4-FFF2-40B4-BE49-F238E27FC236}">
                <a16:creationId xmlns:a16="http://schemas.microsoft.com/office/drawing/2014/main" id="{DED44C74-96CD-164C-23B3-7FF3A5EEDE3F}"/>
              </a:ext>
            </a:extLst>
          </p:cNvPr>
          <p:cNvCxnSpPr>
            <a:cxnSpLocks/>
            <a:stCxn id="14" idx="3"/>
            <a:endCxn id="44" idx="1"/>
          </p:cNvCxnSpPr>
          <p:nvPr/>
        </p:nvCxnSpPr>
        <p:spPr>
          <a:xfrm flipV="1">
            <a:off x="5544855" y="4809001"/>
            <a:ext cx="1114817" cy="7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CAA17CEC-6520-8671-116A-470DEFF41695}"/>
              </a:ext>
            </a:extLst>
          </p:cNvPr>
          <p:cNvSpPr txBox="1"/>
          <p:nvPr/>
        </p:nvSpPr>
        <p:spPr>
          <a:xfrm>
            <a:off x="6659672" y="4578168"/>
            <a:ext cx="4261370" cy="461665"/>
          </a:xfrm>
          <a:prstGeom prst="rect">
            <a:avLst/>
          </a:prstGeom>
          <a:noFill/>
        </p:spPr>
        <p:txBody>
          <a:bodyPr wrap="square" rtlCol="0">
            <a:spAutoFit/>
          </a:bodyPr>
          <a:lstStyle/>
          <a:p>
            <a:r>
              <a:rPr lang="en-US" altLang="ja-JP" sz="2400" dirty="0"/>
              <a:t>BWA, HISAT2,</a:t>
            </a:r>
            <a:r>
              <a:rPr lang="ja-JP" altLang="en-US" sz="2400" dirty="0"/>
              <a:t> </a:t>
            </a:r>
            <a:r>
              <a:rPr lang="en-US" altLang="ja-JP" sz="2400" dirty="0"/>
              <a:t>STAR, </a:t>
            </a:r>
            <a:r>
              <a:rPr lang="en-US" altLang="ja-JP" sz="2400" dirty="0" err="1"/>
              <a:t>kallisto</a:t>
            </a:r>
            <a:endParaRPr lang="ja-JP" altLang="en-US" sz="2400" dirty="0"/>
          </a:p>
        </p:txBody>
      </p:sp>
      <p:cxnSp>
        <p:nvCxnSpPr>
          <p:cNvPr id="51" name="直線コネクタ 50">
            <a:extLst>
              <a:ext uri="{FF2B5EF4-FFF2-40B4-BE49-F238E27FC236}">
                <a16:creationId xmlns:a16="http://schemas.microsoft.com/office/drawing/2014/main" id="{E46B5553-73AD-48AD-AE35-614230BE04A5}"/>
              </a:ext>
            </a:extLst>
          </p:cNvPr>
          <p:cNvCxnSpPr>
            <a:cxnSpLocks/>
            <a:stCxn id="16" idx="3"/>
            <a:endCxn id="52" idx="1"/>
          </p:cNvCxnSpPr>
          <p:nvPr/>
        </p:nvCxnSpPr>
        <p:spPr>
          <a:xfrm flipV="1">
            <a:off x="5544855" y="5991717"/>
            <a:ext cx="1177446" cy="1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AC07F5D8-8A2F-AE00-2E99-1AA437773590}"/>
              </a:ext>
            </a:extLst>
          </p:cNvPr>
          <p:cNvSpPr txBox="1"/>
          <p:nvPr/>
        </p:nvSpPr>
        <p:spPr>
          <a:xfrm>
            <a:off x="6722301" y="5760884"/>
            <a:ext cx="3853684" cy="461665"/>
          </a:xfrm>
          <a:prstGeom prst="rect">
            <a:avLst/>
          </a:prstGeom>
          <a:noFill/>
        </p:spPr>
        <p:txBody>
          <a:bodyPr wrap="square" rtlCol="0">
            <a:spAutoFit/>
          </a:bodyPr>
          <a:lstStyle/>
          <a:p>
            <a:r>
              <a:rPr lang="en-US" altLang="ja-JP" sz="2400" dirty="0"/>
              <a:t>Cufflinks, RSEM,</a:t>
            </a:r>
            <a:r>
              <a:rPr lang="ja-JP" altLang="en-US" sz="2400" dirty="0"/>
              <a:t> </a:t>
            </a:r>
            <a:r>
              <a:rPr lang="en-US" altLang="ja-JP" sz="2400" dirty="0" err="1"/>
              <a:t>kallisto</a:t>
            </a:r>
            <a:endParaRPr lang="en-US" altLang="ja-JP" sz="2400" dirty="0"/>
          </a:p>
        </p:txBody>
      </p:sp>
      <p:sp>
        <p:nvSpPr>
          <p:cNvPr id="3" name="テキスト ボックス 2">
            <a:extLst>
              <a:ext uri="{FF2B5EF4-FFF2-40B4-BE49-F238E27FC236}">
                <a16:creationId xmlns:a16="http://schemas.microsoft.com/office/drawing/2014/main" id="{563E0E6D-F685-2273-CBAB-EB03845480AA}"/>
              </a:ext>
            </a:extLst>
          </p:cNvPr>
          <p:cNvSpPr txBox="1"/>
          <p:nvPr/>
        </p:nvSpPr>
        <p:spPr>
          <a:xfrm>
            <a:off x="172528" y="232914"/>
            <a:ext cx="5372327" cy="523220"/>
          </a:xfrm>
          <a:prstGeom prst="rect">
            <a:avLst/>
          </a:prstGeom>
          <a:blipFill>
            <a:blip r:embed="rId2"/>
            <a:tile tx="0" ty="0" sx="100000" sy="100000" flip="none" algn="tl"/>
          </a:blipFill>
        </p:spPr>
        <p:txBody>
          <a:bodyPr wrap="square" rtlCol="0">
            <a:spAutoFit/>
          </a:bodyPr>
          <a:lstStyle/>
          <a:p>
            <a:r>
              <a:rPr lang="en-US" altLang="ja-JP" sz="2800" dirty="0"/>
              <a:t>RNA-seq</a:t>
            </a:r>
            <a:r>
              <a:rPr lang="ja-JP" altLang="en-US" sz="2800" dirty="0"/>
              <a:t>におけるワークフロー</a:t>
            </a:r>
          </a:p>
        </p:txBody>
      </p:sp>
    </p:spTree>
    <p:extLst>
      <p:ext uri="{BB962C8B-B14F-4D97-AF65-F5344CB8AC3E}">
        <p14:creationId xmlns:p14="http://schemas.microsoft.com/office/powerpoint/2010/main" val="3308654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776377" y="925553"/>
            <a:ext cx="9557087" cy="461665"/>
          </a:xfrm>
          <a:prstGeom prst="rect">
            <a:avLst/>
          </a:prstGeom>
          <a:noFill/>
        </p:spPr>
        <p:txBody>
          <a:bodyPr wrap="square" rtlCol="0">
            <a:spAutoFit/>
          </a:bodyPr>
          <a:lstStyle/>
          <a:p>
            <a:r>
              <a:rPr lang="ja-JP" altLang="en-US" sz="2400" dirty="0"/>
              <a:t>「シグナル強度の順位が同じなら値も同じ」と仮定</a:t>
            </a:r>
          </a:p>
        </p:txBody>
      </p:sp>
      <p:pic>
        <p:nvPicPr>
          <p:cNvPr id="2" name="図 1"/>
          <p:cNvPicPr>
            <a:picLocks noChangeAspect="1"/>
          </p:cNvPicPr>
          <p:nvPr/>
        </p:nvPicPr>
        <p:blipFill>
          <a:blip r:embed="rId3"/>
          <a:stretch>
            <a:fillRect/>
          </a:stretch>
        </p:blipFill>
        <p:spPr>
          <a:xfrm>
            <a:off x="924788" y="1770514"/>
            <a:ext cx="10574697" cy="2363731"/>
          </a:xfrm>
          <a:prstGeom prst="rect">
            <a:avLst/>
          </a:prstGeom>
        </p:spPr>
      </p:pic>
      <p:sp>
        <p:nvSpPr>
          <p:cNvPr id="6" name="右矢印 5"/>
          <p:cNvSpPr/>
          <p:nvPr/>
        </p:nvSpPr>
        <p:spPr>
          <a:xfrm>
            <a:off x="2709678" y="2369103"/>
            <a:ext cx="914400" cy="780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p:cNvSpPr txBox="1"/>
          <p:nvPr/>
        </p:nvSpPr>
        <p:spPr>
          <a:xfrm>
            <a:off x="2479429" y="3348167"/>
            <a:ext cx="1325105" cy="400110"/>
          </a:xfrm>
          <a:prstGeom prst="rect">
            <a:avLst/>
          </a:prstGeom>
          <a:noFill/>
        </p:spPr>
        <p:txBody>
          <a:bodyPr wrap="square" rtlCol="0">
            <a:spAutoFit/>
          </a:bodyPr>
          <a:lstStyle/>
          <a:p>
            <a:pPr algn="ctr"/>
            <a:r>
              <a:rPr lang="ja-JP" altLang="en-US" sz="2000" dirty="0"/>
              <a:t>ソート</a:t>
            </a:r>
          </a:p>
        </p:txBody>
      </p:sp>
      <p:sp>
        <p:nvSpPr>
          <p:cNvPr id="8" name="右矢印 7"/>
          <p:cNvSpPr/>
          <p:nvPr/>
        </p:nvSpPr>
        <p:spPr>
          <a:xfrm>
            <a:off x="5754936" y="2357592"/>
            <a:ext cx="914400" cy="780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p:cNvSpPr txBox="1"/>
          <p:nvPr/>
        </p:nvSpPr>
        <p:spPr>
          <a:xfrm>
            <a:off x="5315321" y="3175388"/>
            <a:ext cx="1793630" cy="707886"/>
          </a:xfrm>
          <a:prstGeom prst="rect">
            <a:avLst/>
          </a:prstGeom>
          <a:noFill/>
        </p:spPr>
        <p:txBody>
          <a:bodyPr wrap="square" rtlCol="0">
            <a:spAutoFit/>
          </a:bodyPr>
          <a:lstStyle/>
          <a:p>
            <a:pPr algn="ctr"/>
            <a:r>
              <a:rPr lang="ja-JP" altLang="en-US" sz="2000" dirty="0"/>
              <a:t>遺伝子単位の平均を算出</a:t>
            </a:r>
          </a:p>
        </p:txBody>
      </p:sp>
      <p:sp>
        <p:nvSpPr>
          <p:cNvPr id="10" name="右矢印 9"/>
          <p:cNvSpPr/>
          <p:nvPr/>
        </p:nvSpPr>
        <p:spPr>
          <a:xfrm>
            <a:off x="8278594" y="2217268"/>
            <a:ext cx="914400" cy="780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p:cNvSpPr txBox="1"/>
          <p:nvPr/>
        </p:nvSpPr>
        <p:spPr>
          <a:xfrm>
            <a:off x="7490826" y="3040390"/>
            <a:ext cx="2489936" cy="1015663"/>
          </a:xfrm>
          <a:prstGeom prst="rect">
            <a:avLst/>
          </a:prstGeom>
          <a:noFill/>
        </p:spPr>
        <p:txBody>
          <a:bodyPr wrap="square" rtlCol="0">
            <a:spAutoFit/>
          </a:bodyPr>
          <a:lstStyle/>
          <a:p>
            <a:r>
              <a:rPr lang="ja-JP" altLang="en-US" sz="2000" dirty="0"/>
              <a:t>対応する行の要素の元の位置に平均値を代入</a:t>
            </a:r>
          </a:p>
        </p:txBody>
      </p:sp>
      <p:sp>
        <p:nvSpPr>
          <p:cNvPr id="12" name="テキスト ボックス 11"/>
          <p:cNvSpPr txBox="1"/>
          <p:nvPr/>
        </p:nvSpPr>
        <p:spPr>
          <a:xfrm>
            <a:off x="2268747" y="5975882"/>
            <a:ext cx="7871715" cy="461665"/>
          </a:xfrm>
          <a:prstGeom prst="rect">
            <a:avLst/>
          </a:prstGeom>
          <a:noFill/>
        </p:spPr>
        <p:txBody>
          <a:bodyPr wrap="square" rtlCol="0">
            <a:spAutoFit/>
          </a:bodyPr>
          <a:lstStyle/>
          <a:p>
            <a:r>
              <a:rPr lang="ja-JP" altLang="en-US" sz="2400" dirty="0"/>
              <a:t>上記を加味して、僕は</a:t>
            </a:r>
            <a:r>
              <a:rPr lang="en-US" altLang="ja-JP" sz="2400" dirty="0"/>
              <a:t>MAS5</a:t>
            </a:r>
            <a:r>
              <a:rPr lang="ja-JP" altLang="en-US" sz="2400" dirty="0"/>
              <a:t>の使用を薦めています</a:t>
            </a:r>
          </a:p>
        </p:txBody>
      </p:sp>
      <p:pic>
        <p:nvPicPr>
          <p:cNvPr id="5124" name="Picture 4" descr="http://pictogram2.com/p/p0823/i/tn.png"/>
          <p:cNvPicPr>
            <a:picLocks noChangeAspect="1" noChangeArrowheads="1"/>
          </p:cNvPicPr>
          <p:nvPr/>
        </p:nvPicPr>
        <p:blipFill rotWithShape="1">
          <a:blip r:embed="rId4">
            <a:extLst>
              <a:ext uri="{28A0092B-C50C-407E-A947-70E740481C1C}">
                <a14:useLocalDpi xmlns:a14="http://schemas.microsoft.com/office/drawing/2010/main" val="0"/>
              </a:ext>
            </a:extLst>
          </a:blip>
          <a:srcRect l="13810" t="12041" r="14395" b="12061"/>
          <a:stretch/>
        </p:blipFill>
        <p:spPr bwMode="auto">
          <a:xfrm flipH="1">
            <a:off x="1124914" y="5757578"/>
            <a:ext cx="820617" cy="867508"/>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p:cNvSpPr txBox="1"/>
          <p:nvPr/>
        </p:nvSpPr>
        <p:spPr>
          <a:xfrm>
            <a:off x="776377" y="4517541"/>
            <a:ext cx="10723108" cy="1200329"/>
          </a:xfrm>
          <a:prstGeom prst="rect">
            <a:avLst/>
          </a:prstGeom>
          <a:noFill/>
        </p:spPr>
        <p:txBody>
          <a:bodyPr wrap="square" rtlCol="0">
            <a:spAutoFit/>
          </a:bodyPr>
          <a:lstStyle/>
          <a:p>
            <a:r>
              <a:rPr lang="ja-JP" altLang="en-US" sz="2400" dirty="0"/>
              <a:t>・順位と平均を計算するだけのため、計算が非常に速い</a:t>
            </a:r>
            <a:endParaRPr lang="en-US" altLang="ja-JP" sz="2400" dirty="0"/>
          </a:p>
          <a:p>
            <a:r>
              <a:rPr lang="ja-JP" altLang="en-US" sz="2400" dirty="0"/>
              <a:t>・全てのサンプルにおける発現がほとんど変わらないという条件が崩れる時には変化を隠してしまう</a:t>
            </a:r>
          </a:p>
        </p:txBody>
      </p:sp>
      <p:sp>
        <p:nvSpPr>
          <p:cNvPr id="3" name="テキスト ボックス 2">
            <a:extLst>
              <a:ext uri="{FF2B5EF4-FFF2-40B4-BE49-F238E27FC236}">
                <a16:creationId xmlns:a16="http://schemas.microsoft.com/office/drawing/2014/main" id="{B2639E78-AB77-BE03-D2B4-0FF99F0E5C46}"/>
              </a:ext>
            </a:extLst>
          </p:cNvPr>
          <p:cNvSpPr txBox="1"/>
          <p:nvPr/>
        </p:nvSpPr>
        <p:spPr>
          <a:xfrm>
            <a:off x="172528" y="232914"/>
            <a:ext cx="2725391" cy="523220"/>
          </a:xfrm>
          <a:prstGeom prst="rect">
            <a:avLst/>
          </a:prstGeom>
          <a:blipFill>
            <a:blip r:embed="rId5"/>
            <a:tile tx="0" ty="0" sx="100000" sy="100000" flip="none" algn="tl"/>
          </a:blipFill>
        </p:spPr>
        <p:txBody>
          <a:bodyPr wrap="square" rtlCol="0">
            <a:spAutoFit/>
          </a:bodyPr>
          <a:lstStyle/>
          <a:p>
            <a:r>
              <a:rPr lang="en-US" altLang="ja-JP" sz="2800" dirty="0"/>
              <a:t>quantile</a:t>
            </a:r>
            <a:r>
              <a:rPr lang="ja-JP" altLang="en-US" sz="2800" dirty="0"/>
              <a:t>正規化</a:t>
            </a:r>
            <a:endParaRPr lang="en-US" altLang="ja-JP" sz="2800" dirty="0">
              <a:latin typeface="+mj-ea"/>
              <a:ea typeface="+mj-ea"/>
            </a:endParaRPr>
          </a:p>
        </p:txBody>
      </p:sp>
    </p:spTree>
    <p:extLst>
      <p:ext uri="{BB962C8B-B14F-4D97-AF65-F5344CB8AC3E}">
        <p14:creationId xmlns:p14="http://schemas.microsoft.com/office/powerpoint/2010/main" val="22447850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FCD9A-EF1D-2332-E59E-787F795F120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B66C18D-20FB-35C0-2DDF-EAC4119787A0}"/>
              </a:ext>
            </a:extLst>
          </p:cNvPr>
          <p:cNvSpPr txBox="1"/>
          <p:nvPr/>
        </p:nvSpPr>
        <p:spPr>
          <a:xfrm>
            <a:off x="172528" y="232914"/>
            <a:ext cx="5357004" cy="523220"/>
          </a:xfrm>
          <a:prstGeom prst="rect">
            <a:avLst/>
          </a:prstGeom>
          <a:blipFill>
            <a:blip r:embed="rId2"/>
            <a:tile tx="0" ty="0" sx="100000" sy="100000" flip="none" algn="tl"/>
          </a:blipFill>
        </p:spPr>
        <p:txBody>
          <a:bodyPr wrap="square" rtlCol="0">
            <a:spAutoFit/>
          </a:bodyPr>
          <a:lstStyle/>
          <a:p>
            <a:r>
              <a:rPr lang="ja-JP" altLang="en-US" sz="2800" dirty="0"/>
              <a:t>出てきた</a:t>
            </a:r>
            <a:r>
              <a:rPr lang="en-US" altLang="ja-JP" sz="2800" dirty="0"/>
              <a:t>fastq</a:t>
            </a:r>
            <a:r>
              <a:rPr lang="ja-JP" altLang="en-US" sz="2800" dirty="0"/>
              <a:t>の異常をチェック</a:t>
            </a:r>
          </a:p>
        </p:txBody>
      </p:sp>
      <p:pic>
        <p:nvPicPr>
          <p:cNvPr id="2" name="図 1">
            <a:extLst>
              <a:ext uri="{FF2B5EF4-FFF2-40B4-BE49-F238E27FC236}">
                <a16:creationId xmlns:a16="http://schemas.microsoft.com/office/drawing/2014/main" id="{19C728AC-6781-F2A3-5301-17EE42C7B4AC}"/>
              </a:ext>
            </a:extLst>
          </p:cNvPr>
          <p:cNvPicPr>
            <a:picLocks noChangeAspect="1"/>
          </p:cNvPicPr>
          <p:nvPr/>
        </p:nvPicPr>
        <p:blipFill>
          <a:blip r:embed="rId3"/>
          <a:stretch>
            <a:fillRect/>
          </a:stretch>
        </p:blipFill>
        <p:spPr>
          <a:xfrm>
            <a:off x="172528" y="937289"/>
            <a:ext cx="9368287" cy="3610927"/>
          </a:xfrm>
          <a:prstGeom prst="rect">
            <a:avLst/>
          </a:prstGeom>
        </p:spPr>
      </p:pic>
      <p:sp>
        <p:nvSpPr>
          <p:cNvPr id="3" name="コンテンツ プレースホルダー 2">
            <a:extLst>
              <a:ext uri="{FF2B5EF4-FFF2-40B4-BE49-F238E27FC236}">
                <a16:creationId xmlns:a16="http://schemas.microsoft.com/office/drawing/2014/main" id="{B65F0191-CBB7-6DAE-1CF8-CC0528B7B406}"/>
              </a:ext>
            </a:extLst>
          </p:cNvPr>
          <p:cNvSpPr>
            <a:spLocks noGrp="1"/>
          </p:cNvSpPr>
          <p:nvPr>
            <p:ph idx="1"/>
          </p:nvPr>
        </p:nvSpPr>
        <p:spPr>
          <a:xfrm>
            <a:off x="562153" y="4691447"/>
            <a:ext cx="10919605" cy="1761111"/>
          </a:xfrm>
        </p:spPr>
        <p:txBody>
          <a:bodyPr>
            <a:normAutofit/>
          </a:bodyPr>
          <a:lstStyle/>
          <a:p>
            <a:r>
              <a:rPr kumimoji="1" lang="en-US" altLang="ja-JP" sz="2400" dirty="0">
                <a:hlinkClick r:id="rId4"/>
              </a:rPr>
              <a:t>https://bi.biopapyrus.jp/rnaseq/qc/fastqc.html</a:t>
            </a:r>
            <a:endParaRPr kumimoji="1" lang="en-US" altLang="ja-JP" sz="2400" dirty="0"/>
          </a:p>
          <a:p>
            <a:r>
              <a:rPr kumimoji="1" lang="en-US" altLang="ja-JP" sz="2400" dirty="0"/>
              <a:t>Fast</a:t>
            </a:r>
            <a:r>
              <a:rPr kumimoji="1" lang="ja-JP" altLang="en-US" sz="2400" dirty="0"/>
              <a:t>な理由は先頭から</a:t>
            </a:r>
            <a:r>
              <a:rPr kumimoji="1" lang="en-US" altLang="ja-JP" sz="2400" dirty="0"/>
              <a:t>1,000,000</a:t>
            </a:r>
            <a:r>
              <a:rPr kumimoji="1" lang="ja-JP" altLang="en-US" sz="2400" dirty="0"/>
              <a:t>行のデータを取って解析しているため</a:t>
            </a:r>
            <a:br>
              <a:rPr kumimoji="1" lang="en-US" altLang="ja-JP" sz="2400" dirty="0"/>
            </a:br>
            <a:r>
              <a:rPr kumimoji="1" lang="ja-JP" altLang="en-US" sz="2400" dirty="0"/>
              <a:t>⇒データはランダムに得られているから、これで全体を反映していると仮定</a:t>
            </a:r>
            <a:br>
              <a:rPr kumimoji="1" lang="en-US" altLang="ja-JP" sz="2400" dirty="0"/>
            </a:br>
            <a:r>
              <a:rPr kumimoji="1" lang="ja-JP" altLang="en-US" sz="2400" dirty="0"/>
              <a:t>⇒後ろの方にエラーがあると見落とす可能性もあり</a:t>
            </a:r>
          </a:p>
        </p:txBody>
      </p:sp>
    </p:spTree>
    <p:extLst>
      <p:ext uri="{BB962C8B-B14F-4D97-AF65-F5344CB8AC3E}">
        <p14:creationId xmlns:p14="http://schemas.microsoft.com/office/powerpoint/2010/main" val="14356212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89476-121C-E32C-8DD4-6D8769605A7E}"/>
            </a:ext>
          </a:extLst>
        </p:cNvPr>
        <p:cNvGrpSpPr/>
        <p:nvPr/>
      </p:nvGrpSpPr>
      <p:grpSpPr>
        <a:xfrm>
          <a:off x="0" y="0"/>
          <a:ext cx="0" cy="0"/>
          <a:chOff x="0" y="0"/>
          <a:chExt cx="0" cy="0"/>
        </a:xfrm>
      </p:grpSpPr>
      <p:sp>
        <p:nvSpPr>
          <p:cNvPr id="2" name="角丸四角形 1">
            <a:extLst>
              <a:ext uri="{FF2B5EF4-FFF2-40B4-BE49-F238E27FC236}">
                <a16:creationId xmlns:a16="http://schemas.microsoft.com/office/drawing/2014/main" id="{38BA3E89-29B4-050C-24A4-8A0B56DB360F}"/>
              </a:ext>
            </a:extLst>
          </p:cNvPr>
          <p:cNvSpPr/>
          <p:nvPr/>
        </p:nvSpPr>
        <p:spPr>
          <a:xfrm>
            <a:off x="1974937" y="2091848"/>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プライマー配列の除去</a:t>
            </a:r>
          </a:p>
        </p:txBody>
      </p:sp>
      <p:sp>
        <p:nvSpPr>
          <p:cNvPr id="6" name="下矢印 5">
            <a:extLst>
              <a:ext uri="{FF2B5EF4-FFF2-40B4-BE49-F238E27FC236}">
                <a16:creationId xmlns:a16="http://schemas.microsoft.com/office/drawing/2014/main" id="{95DADED1-445A-6EB5-0093-D70B3163740F}"/>
              </a:ext>
            </a:extLst>
          </p:cNvPr>
          <p:cNvSpPr/>
          <p:nvPr/>
        </p:nvSpPr>
        <p:spPr>
          <a:xfrm>
            <a:off x="3468730" y="2780779"/>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 11">
            <a:extLst>
              <a:ext uri="{FF2B5EF4-FFF2-40B4-BE49-F238E27FC236}">
                <a16:creationId xmlns:a16="http://schemas.microsoft.com/office/drawing/2014/main" id="{29820A9B-E510-370D-3D06-C1D112FDE37D}"/>
              </a:ext>
            </a:extLst>
          </p:cNvPr>
          <p:cNvSpPr/>
          <p:nvPr/>
        </p:nvSpPr>
        <p:spPr>
          <a:xfrm>
            <a:off x="1974937" y="3281820"/>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異常な配列の除去</a:t>
            </a:r>
          </a:p>
        </p:txBody>
      </p:sp>
      <p:sp>
        <p:nvSpPr>
          <p:cNvPr id="13" name="下矢印 12">
            <a:extLst>
              <a:ext uri="{FF2B5EF4-FFF2-40B4-BE49-F238E27FC236}">
                <a16:creationId xmlns:a16="http://schemas.microsoft.com/office/drawing/2014/main" id="{84D0D949-0BF1-CBB2-C04A-3A928D9DFE32}"/>
              </a:ext>
            </a:extLst>
          </p:cNvPr>
          <p:cNvSpPr/>
          <p:nvPr/>
        </p:nvSpPr>
        <p:spPr>
          <a:xfrm>
            <a:off x="3468730" y="3970751"/>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 13">
            <a:extLst>
              <a:ext uri="{FF2B5EF4-FFF2-40B4-BE49-F238E27FC236}">
                <a16:creationId xmlns:a16="http://schemas.microsoft.com/office/drawing/2014/main" id="{CF1BD9A8-3BCE-3649-4B11-D7A0E9A3B88F}"/>
              </a:ext>
            </a:extLst>
          </p:cNvPr>
          <p:cNvSpPr/>
          <p:nvPr/>
        </p:nvSpPr>
        <p:spPr>
          <a:xfrm>
            <a:off x="1974937" y="4471792"/>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リファレンスへ</a:t>
            </a:r>
            <a:br>
              <a:rPr lang="en-US" altLang="ja-JP" sz="2400" dirty="0"/>
            </a:br>
            <a:r>
              <a:rPr lang="ja-JP" altLang="en-US" sz="2400" dirty="0"/>
              <a:t>マッピング</a:t>
            </a:r>
          </a:p>
        </p:txBody>
      </p:sp>
      <p:sp>
        <p:nvSpPr>
          <p:cNvPr id="15" name="下矢印 14">
            <a:extLst>
              <a:ext uri="{FF2B5EF4-FFF2-40B4-BE49-F238E27FC236}">
                <a16:creationId xmlns:a16="http://schemas.microsoft.com/office/drawing/2014/main" id="{6A74C5DA-CB23-3558-F6CF-E5D08F4B646E}"/>
              </a:ext>
            </a:extLst>
          </p:cNvPr>
          <p:cNvSpPr/>
          <p:nvPr/>
        </p:nvSpPr>
        <p:spPr>
          <a:xfrm>
            <a:off x="3468730" y="5160723"/>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 15">
            <a:extLst>
              <a:ext uri="{FF2B5EF4-FFF2-40B4-BE49-F238E27FC236}">
                <a16:creationId xmlns:a16="http://schemas.microsoft.com/office/drawing/2014/main" id="{765FEE28-FD3F-D8A0-DD84-99583393175E}"/>
              </a:ext>
            </a:extLst>
          </p:cNvPr>
          <p:cNvSpPr/>
          <p:nvPr/>
        </p:nvSpPr>
        <p:spPr>
          <a:xfrm>
            <a:off x="1974937" y="5661764"/>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カウントデータの取得</a:t>
            </a:r>
          </a:p>
        </p:txBody>
      </p:sp>
      <p:sp>
        <p:nvSpPr>
          <p:cNvPr id="17" name="テキスト ボックス 16">
            <a:extLst>
              <a:ext uri="{FF2B5EF4-FFF2-40B4-BE49-F238E27FC236}">
                <a16:creationId xmlns:a16="http://schemas.microsoft.com/office/drawing/2014/main" id="{AEC9575C-860F-6B0B-AE9E-BEE6C7938E8A}"/>
              </a:ext>
            </a:extLst>
          </p:cNvPr>
          <p:cNvSpPr txBox="1"/>
          <p:nvPr/>
        </p:nvSpPr>
        <p:spPr>
          <a:xfrm>
            <a:off x="4372564" y="3970751"/>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18" name="角丸四角形 17">
            <a:extLst>
              <a:ext uri="{FF2B5EF4-FFF2-40B4-BE49-F238E27FC236}">
                <a16:creationId xmlns:a16="http://schemas.microsoft.com/office/drawing/2014/main" id="{19F23EEB-3E1F-3A44-4F23-D12972D93031}"/>
              </a:ext>
            </a:extLst>
          </p:cNvPr>
          <p:cNvSpPr/>
          <p:nvPr/>
        </p:nvSpPr>
        <p:spPr>
          <a:xfrm>
            <a:off x="1974937" y="901876"/>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配列の取得</a:t>
            </a:r>
          </a:p>
        </p:txBody>
      </p:sp>
      <p:sp>
        <p:nvSpPr>
          <p:cNvPr id="19" name="下矢印 18">
            <a:extLst>
              <a:ext uri="{FF2B5EF4-FFF2-40B4-BE49-F238E27FC236}">
                <a16:creationId xmlns:a16="http://schemas.microsoft.com/office/drawing/2014/main" id="{A4503E78-CF10-3900-5C99-90D81EDE7C27}"/>
              </a:ext>
            </a:extLst>
          </p:cNvPr>
          <p:cNvSpPr/>
          <p:nvPr/>
        </p:nvSpPr>
        <p:spPr>
          <a:xfrm>
            <a:off x="3468730" y="1590807"/>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364F626B-F46A-19D1-8558-4F197CD68741}"/>
              </a:ext>
            </a:extLst>
          </p:cNvPr>
          <p:cNvSpPr txBox="1"/>
          <p:nvPr/>
        </p:nvSpPr>
        <p:spPr>
          <a:xfrm>
            <a:off x="4372564" y="157381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1" name="テキスト ボックス 20">
            <a:extLst>
              <a:ext uri="{FF2B5EF4-FFF2-40B4-BE49-F238E27FC236}">
                <a16:creationId xmlns:a16="http://schemas.microsoft.com/office/drawing/2014/main" id="{F9BAE0AA-CE1A-4534-3336-894898A5D6D0}"/>
              </a:ext>
            </a:extLst>
          </p:cNvPr>
          <p:cNvSpPr txBox="1"/>
          <p:nvPr/>
        </p:nvSpPr>
        <p:spPr>
          <a:xfrm>
            <a:off x="4372564" y="280046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2" name="テキスト ボックス 21">
            <a:extLst>
              <a:ext uri="{FF2B5EF4-FFF2-40B4-BE49-F238E27FC236}">
                <a16:creationId xmlns:a16="http://schemas.microsoft.com/office/drawing/2014/main" id="{15E08E18-7864-EA9C-DA80-9C5BAD54CA42}"/>
              </a:ext>
            </a:extLst>
          </p:cNvPr>
          <p:cNvSpPr txBox="1"/>
          <p:nvPr/>
        </p:nvSpPr>
        <p:spPr>
          <a:xfrm>
            <a:off x="4372564" y="5200099"/>
            <a:ext cx="663880" cy="461665"/>
          </a:xfrm>
          <a:prstGeom prst="rect">
            <a:avLst/>
          </a:prstGeom>
          <a:noFill/>
        </p:spPr>
        <p:txBody>
          <a:bodyPr wrap="square" rtlCol="0">
            <a:spAutoFit/>
          </a:bodyPr>
          <a:lstStyle/>
          <a:p>
            <a:r>
              <a:rPr lang="en-US" altLang="ja-JP" sz="2400" dirty="0"/>
              <a:t>QC</a:t>
            </a:r>
            <a:endParaRPr lang="ja-JP" altLang="en-US" sz="2400" dirty="0"/>
          </a:p>
        </p:txBody>
      </p:sp>
      <p:cxnSp>
        <p:nvCxnSpPr>
          <p:cNvPr id="24" name="直線コネクタ 23">
            <a:extLst>
              <a:ext uri="{FF2B5EF4-FFF2-40B4-BE49-F238E27FC236}">
                <a16:creationId xmlns:a16="http://schemas.microsoft.com/office/drawing/2014/main" id="{CADD86D2-FDF4-4907-9FA5-11A1CDD28F65}"/>
              </a:ext>
            </a:extLst>
          </p:cNvPr>
          <p:cNvCxnSpPr>
            <a:cxnSpLocks/>
            <a:stCxn id="20" idx="3"/>
            <a:endCxn id="25" idx="1"/>
          </p:cNvCxnSpPr>
          <p:nvPr/>
        </p:nvCxnSpPr>
        <p:spPr>
          <a:xfrm flipV="1">
            <a:off x="5036444" y="1306306"/>
            <a:ext cx="2011534" cy="498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8838D7C-A7A9-AFB3-FB93-316ECDA17666}"/>
              </a:ext>
            </a:extLst>
          </p:cNvPr>
          <p:cNvSpPr txBox="1"/>
          <p:nvPr/>
        </p:nvSpPr>
        <p:spPr>
          <a:xfrm>
            <a:off x="7047978" y="1075473"/>
            <a:ext cx="2587728" cy="461665"/>
          </a:xfrm>
          <a:prstGeom prst="rect">
            <a:avLst/>
          </a:prstGeom>
          <a:noFill/>
        </p:spPr>
        <p:txBody>
          <a:bodyPr wrap="square" rtlCol="0">
            <a:spAutoFit/>
          </a:bodyPr>
          <a:lstStyle/>
          <a:p>
            <a:r>
              <a:rPr lang="en-US" altLang="ja-JP" sz="2400" dirty="0" err="1"/>
              <a:t>FastQC</a:t>
            </a:r>
            <a:r>
              <a:rPr lang="ja-JP" altLang="en-US" sz="2400" dirty="0"/>
              <a:t>・</a:t>
            </a:r>
            <a:r>
              <a:rPr lang="en-US" altLang="ja-JP" sz="2400" dirty="0" err="1"/>
              <a:t>QuasR</a:t>
            </a:r>
            <a:endParaRPr lang="ja-JP" altLang="en-US" sz="2400" dirty="0"/>
          </a:p>
        </p:txBody>
      </p:sp>
      <p:cxnSp>
        <p:nvCxnSpPr>
          <p:cNvPr id="26" name="直線コネクタ 25">
            <a:extLst>
              <a:ext uri="{FF2B5EF4-FFF2-40B4-BE49-F238E27FC236}">
                <a16:creationId xmlns:a16="http://schemas.microsoft.com/office/drawing/2014/main" id="{AF4261D7-7585-51A1-F6E0-F71F31E8CB89}"/>
              </a:ext>
            </a:extLst>
          </p:cNvPr>
          <p:cNvCxnSpPr>
            <a:cxnSpLocks/>
            <a:stCxn id="2" idx="3"/>
            <a:endCxn id="27" idx="1"/>
          </p:cNvCxnSpPr>
          <p:nvPr/>
        </p:nvCxnSpPr>
        <p:spPr>
          <a:xfrm flipV="1">
            <a:off x="5544855" y="2436313"/>
            <a:ext cx="111481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3293D0D-BC2D-E618-35F9-2E5E204F52C0}"/>
              </a:ext>
            </a:extLst>
          </p:cNvPr>
          <p:cNvSpPr txBox="1"/>
          <p:nvPr/>
        </p:nvSpPr>
        <p:spPr>
          <a:xfrm>
            <a:off x="6659671" y="2020814"/>
            <a:ext cx="3830049" cy="830997"/>
          </a:xfrm>
          <a:prstGeom prst="rect">
            <a:avLst/>
          </a:prstGeom>
          <a:noFill/>
        </p:spPr>
        <p:txBody>
          <a:bodyPr wrap="square" rtlCol="0">
            <a:spAutoFit/>
          </a:bodyPr>
          <a:lstStyle/>
          <a:p>
            <a:r>
              <a:rPr lang="en-US" altLang="ja-JP" sz="2400" dirty="0" err="1"/>
              <a:t>cutadapt</a:t>
            </a:r>
            <a:r>
              <a:rPr lang="en-US" altLang="ja-JP" sz="2400" dirty="0"/>
              <a:t>, </a:t>
            </a:r>
            <a:r>
              <a:rPr lang="en-US" altLang="ja-JP" sz="2400" dirty="0" err="1"/>
              <a:t>FASTX_Toolkit</a:t>
            </a:r>
            <a:endParaRPr lang="en-US" altLang="ja-JP" sz="2400" dirty="0"/>
          </a:p>
          <a:p>
            <a:r>
              <a:rPr lang="en-US" altLang="ja-JP" sz="2400" dirty="0" err="1"/>
              <a:t>Trimmomatic</a:t>
            </a:r>
            <a:r>
              <a:rPr lang="en-US" altLang="ja-JP" sz="2400" dirty="0"/>
              <a:t>,</a:t>
            </a:r>
            <a:r>
              <a:rPr lang="ja-JP" altLang="en-US" sz="2400" dirty="0"/>
              <a:t> </a:t>
            </a:r>
            <a:r>
              <a:rPr lang="en-US" altLang="ja-JP" sz="2400" dirty="0" err="1">
                <a:solidFill>
                  <a:srgbClr val="FF0000"/>
                </a:solidFill>
              </a:rPr>
              <a:t>fastp</a:t>
            </a:r>
            <a:endParaRPr lang="ja-JP" altLang="en-US" sz="2400" dirty="0">
              <a:solidFill>
                <a:srgbClr val="FF0000"/>
              </a:solidFill>
            </a:endParaRPr>
          </a:p>
        </p:txBody>
      </p:sp>
      <p:cxnSp>
        <p:nvCxnSpPr>
          <p:cNvPr id="38" name="直線コネクタ 37">
            <a:extLst>
              <a:ext uri="{FF2B5EF4-FFF2-40B4-BE49-F238E27FC236}">
                <a16:creationId xmlns:a16="http://schemas.microsoft.com/office/drawing/2014/main" id="{DFC4F8FE-70C1-2C69-82E0-9AC9BCAA72D7}"/>
              </a:ext>
            </a:extLst>
          </p:cNvPr>
          <p:cNvCxnSpPr>
            <a:cxnSpLocks/>
            <a:stCxn id="12" idx="3"/>
            <a:endCxn id="39" idx="1"/>
          </p:cNvCxnSpPr>
          <p:nvPr/>
        </p:nvCxnSpPr>
        <p:spPr>
          <a:xfrm>
            <a:off x="5544855" y="3626286"/>
            <a:ext cx="1114817" cy="2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E0AC7B3B-5740-D05D-E9B6-52375C5D9659}"/>
              </a:ext>
            </a:extLst>
          </p:cNvPr>
          <p:cNvSpPr txBox="1"/>
          <p:nvPr/>
        </p:nvSpPr>
        <p:spPr>
          <a:xfrm>
            <a:off x="6659672" y="3213529"/>
            <a:ext cx="3692026" cy="830997"/>
          </a:xfrm>
          <a:prstGeom prst="rect">
            <a:avLst/>
          </a:prstGeom>
          <a:noFill/>
        </p:spPr>
        <p:txBody>
          <a:bodyPr wrap="square" rtlCol="0">
            <a:spAutoFit/>
          </a:bodyPr>
          <a:lstStyle/>
          <a:p>
            <a:r>
              <a:rPr lang="en-US" altLang="ja-JP" sz="2400" dirty="0" err="1"/>
              <a:t>cutadapt</a:t>
            </a:r>
            <a:r>
              <a:rPr lang="en-US" altLang="ja-JP" sz="2400" dirty="0"/>
              <a:t> ,</a:t>
            </a:r>
            <a:r>
              <a:rPr lang="ja-JP" altLang="en-US" sz="2400" dirty="0"/>
              <a:t> </a:t>
            </a:r>
            <a:endParaRPr lang="en-US" altLang="ja-JP" sz="2400" dirty="0"/>
          </a:p>
          <a:p>
            <a:r>
              <a:rPr lang="en-US" altLang="ja-JP" sz="2400" dirty="0" err="1"/>
              <a:t>Trimmomatic</a:t>
            </a:r>
            <a:r>
              <a:rPr lang="en-US" altLang="ja-JP" sz="2400" dirty="0"/>
              <a:t>,</a:t>
            </a:r>
            <a:r>
              <a:rPr lang="ja-JP" altLang="en-US" sz="2400" dirty="0"/>
              <a:t> </a:t>
            </a:r>
            <a:r>
              <a:rPr lang="en-US" altLang="ja-JP" sz="2400" dirty="0" err="1">
                <a:solidFill>
                  <a:srgbClr val="FF0000"/>
                </a:solidFill>
              </a:rPr>
              <a:t>fastp</a:t>
            </a:r>
            <a:endParaRPr lang="ja-JP" altLang="en-US" sz="2400" dirty="0">
              <a:solidFill>
                <a:srgbClr val="FF0000"/>
              </a:solidFill>
            </a:endParaRPr>
          </a:p>
        </p:txBody>
      </p:sp>
      <p:cxnSp>
        <p:nvCxnSpPr>
          <p:cNvPr id="43" name="直線コネクタ 42">
            <a:extLst>
              <a:ext uri="{FF2B5EF4-FFF2-40B4-BE49-F238E27FC236}">
                <a16:creationId xmlns:a16="http://schemas.microsoft.com/office/drawing/2014/main" id="{66D66BD3-A916-2007-9B40-A3AF2244A63B}"/>
              </a:ext>
            </a:extLst>
          </p:cNvPr>
          <p:cNvCxnSpPr>
            <a:cxnSpLocks/>
            <a:stCxn id="14" idx="3"/>
            <a:endCxn id="44" idx="1"/>
          </p:cNvCxnSpPr>
          <p:nvPr/>
        </p:nvCxnSpPr>
        <p:spPr>
          <a:xfrm flipV="1">
            <a:off x="5544855" y="4809001"/>
            <a:ext cx="1114817" cy="7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C11D82F-13A6-99F2-9613-91730D11A592}"/>
              </a:ext>
            </a:extLst>
          </p:cNvPr>
          <p:cNvSpPr txBox="1"/>
          <p:nvPr/>
        </p:nvSpPr>
        <p:spPr>
          <a:xfrm>
            <a:off x="6659672" y="4578168"/>
            <a:ext cx="4261370" cy="461665"/>
          </a:xfrm>
          <a:prstGeom prst="rect">
            <a:avLst/>
          </a:prstGeom>
          <a:noFill/>
        </p:spPr>
        <p:txBody>
          <a:bodyPr wrap="square" rtlCol="0">
            <a:spAutoFit/>
          </a:bodyPr>
          <a:lstStyle/>
          <a:p>
            <a:r>
              <a:rPr lang="en-US" altLang="ja-JP" sz="2400" dirty="0"/>
              <a:t>BWA, HISAT2,</a:t>
            </a:r>
            <a:r>
              <a:rPr lang="ja-JP" altLang="en-US" sz="2400" dirty="0"/>
              <a:t> </a:t>
            </a:r>
            <a:r>
              <a:rPr lang="en-US" altLang="ja-JP" sz="2400" dirty="0"/>
              <a:t>STAR, </a:t>
            </a:r>
            <a:r>
              <a:rPr lang="en-US" altLang="ja-JP" sz="2400" dirty="0" err="1"/>
              <a:t>kallisto</a:t>
            </a:r>
            <a:endParaRPr lang="ja-JP" altLang="en-US" sz="2400" dirty="0"/>
          </a:p>
        </p:txBody>
      </p:sp>
      <p:cxnSp>
        <p:nvCxnSpPr>
          <p:cNvPr id="51" name="直線コネクタ 50">
            <a:extLst>
              <a:ext uri="{FF2B5EF4-FFF2-40B4-BE49-F238E27FC236}">
                <a16:creationId xmlns:a16="http://schemas.microsoft.com/office/drawing/2014/main" id="{227B17BF-EDC3-A1A3-46D3-2131B48ED8A1}"/>
              </a:ext>
            </a:extLst>
          </p:cNvPr>
          <p:cNvCxnSpPr>
            <a:cxnSpLocks/>
            <a:stCxn id="16" idx="3"/>
            <a:endCxn id="52" idx="1"/>
          </p:cNvCxnSpPr>
          <p:nvPr/>
        </p:nvCxnSpPr>
        <p:spPr>
          <a:xfrm flipV="1">
            <a:off x="5544855" y="5991717"/>
            <a:ext cx="1177446" cy="1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DB76CD97-47AA-20E1-541F-462C4260D651}"/>
              </a:ext>
            </a:extLst>
          </p:cNvPr>
          <p:cNvSpPr txBox="1"/>
          <p:nvPr/>
        </p:nvSpPr>
        <p:spPr>
          <a:xfrm>
            <a:off x="6722301" y="5760884"/>
            <a:ext cx="3853684" cy="461665"/>
          </a:xfrm>
          <a:prstGeom prst="rect">
            <a:avLst/>
          </a:prstGeom>
          <a:noFill/>
        </p:spPr>
        <p:txBody>
          <a:bodyPr wrap="square" rtlCol="0">
            <a:spAutoFit/>
          </a:bodyPr>
          <a:lstStyle/>
          <a:p>
            <a:r>
              <a:rPr lang="en-US" altLang="ja-JP" sz="2400" dirty="0"/>
              <a:t>Cufflinks, RSEM,</a:t>
            </a:r>
            <a:r>
              <a:rPr lang="ja-JP" altLang="en-US" sz="2400" dirty="0"/>
              <a:t> </a:t>
            </a:r>
            <a:r>
              <a:rPr lang="en-US" altLang="ja-JP" sz="2400" dirty="0" err="1"/>
              <a:t>kallisto</a:t>
            </a:r>
            <a:endParaRPr lang="en-US" altLang="ja-JP" sz="2400" dirty="0"/>
          </a:p>
        </p:txBody>
      </p:sp>
      <p:sp>
        <p:nvSpPr>
          <p:cNvPr id="3" name="テキスト ボックス 2">
            <a:extLst>
              <a:ext uri="{FF2B5EF4-FFF2-40B4-BE49-F238E27FC236}">
                <a16:creationId xmlns:a16="http://schemas.microsoft.com/office/drawing/2014/main" id="{04EF1723-7248-EDF9-711C-8F8B867B45F8}"/>
              </a:ext>
            </a:extLst>
          </p:cNvPr>
          <p:cNvSpPr txBox="1"/>
          <p:nvPr/>
        </p:nvSpPr>
        <p:spPr>
          <a:xfrm>
            <a:off x="172528" y="232914"/>
            <a:ext cx="5372327" cy="523220"/>
          </a:xfrm>
          <a:prstGeom prst="rect">
            <a:avLst/>
          </a:prstGeom>
          <a:blipFill>
            <a:blip r:embed="rId2"/>
            <a:tile tx="0" ty="0" sx="100000" sy="100000" flip="none" algn="tl"/>
          </a:blipFill>
        </p:spPr>
        <p:txBody>
          <a:bodyPr wrap="square" rtlCol="0">
            <a:spAutoFit/>
          </a:bodyPr>
          <a:lstStyle/>
          <a:p>
            <a:r>
              <a:rPr lang="en-US" altLang="ja-JP" sz="2800" dirty="0"/>
              <a:t>RNA-seq</a:t>
            </a:r>
            <a:r>
              <a:rPr lang="ja-JP" altLang="en-US" sz="2800" dirty="0"/>
              <a:t>におけるワークフロー</a:t>
            </a:r>
          </a:p>
        </p:txBody>
      </p:sp>
    </p:spTree>
    <p:extLst>
      <p:ext uri="{BB962C8B-B14F-4D97-AF65-F5344CB8AC3E}">
        <p14:creationId xmlns:p14="http://schemas.microsoft.com/office/powerpoint/2010/main" val="7634821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C2197-D8C6-FA4C-476E-5297E83D52E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2741FD1-7D02-4236-0310-F7509230D693}"/>
              </a:ext>
            </a:extLst>
          </p:cNvPr>
          <p:cNvSpPr txBox="1"/>
          <p:nvPr/>
        </p:nvSpPr>
        <p:spPr>
          <a:xfrm>
            <a:off x="172528" y="232914"/>
            <a:ext cx="6280030" cy="523220"/>
          </a:xfrm>
          <a:prstGeom prst="rect">
            <a:avLst/>
          </a:prstGeom>
          <a:blipFill>
            <a:blip r:embed="rId2"/>
            <a:tile tx="0" ty="0" sx="100000" sy="100000" flip="none" algn="tl"/>
          </a:blipFill>
        </p:spPr>
        <p:txBody>
          <a:bodyPr wrap="square" rtlCol="0">
            <a:spAutoFit/>
          </a:bodyPr>
          <a:lstStyle/>
          <a:p>
            <a:r>
              <a:rPr lang="ja-JP" altLang="en-US" sz="2800" dirty="0"/>
              <a:t>異常な配列やアダプターをトリミング</a:t>
            </a:r>
          </a:p>
        </p:txBody>
      </p:sp>
      <p:sp>
        <p:nvSpPr>
          <p:cNvPr id="6" name="テキスト ボックス 5">
            <a:extLst>
              <a:ext uri="{FF2B5EF4-FFF2-40B4-BE49-F238E27FC236}">
                <a16:creationId xmlns:a16="http://schemas.microsoft.com/office/drawing/2014/main" id="{DE02CA73-A54D-905F-5639-14E6E4D12ECD}"/>
              </a:ext>
            </a:extLst>
          </p:cNvPr>
          <p:cNvSpPr txBox="1"/>
          <p:nvPr/>
        </p:nvSpPr>
        <p:spPr>
          <a:xfrm>
            <a:off x="353681" y="1152298"/>
            <a:ext cx="9144001" cy="461665"/>
          </a:xfrm>
          <a:prstGeom prst="rect">
            <a:avLst/>
          </a:prstGeom>
          <a:noFill/>
        </p:spPr>
        <p:txBody>
          <a:bodyPr wrap="square" rtlCol="0">
            <a:spAutoFit/>
          </a:bodyPr>
          <a:lstStyle/>
          <a:p>
            <a:r>
              <a:rPr lang="en-US" altLang="ja-JP" sz="2400" dirty="0" err="1"/>
              <a:t>fastp</a:t>
            </a:r>
            <a:endParaRPr lang="en-US" altLang="ja-JP" sz="2400" dirty="0"/>
          </a:p>
        </p:txBody>
      </p:sp>
      <p:pic>
        <p:nvPicPr>
          <p:cNvPr id="2" name="図 1">
            <a:extLst>
              <a:ext uri="{FF2B5EF4-FFF2-40B4-BE49-F238E27FC236}">
                <a16:creationId xmlns:a16="http://schemas.microsoft.com/office/drawing/2014/main" id="{17F5B986-EDC4-3484-F6FF-DD71602402AC}"/>
              </a:ext>
            </a:extLst>
          </p:cNvPr>
          <p:cNvPicPr>
            <a:picLocks noChangeAspect="1"/>
          </p:cNvPicPr>
          <p:nvPr/>
        </p:nvPicPr>
        <p:blipFill>
          <a:blip r:embed="rId3"/>
          <a:stretch>
            <a:fillRect/>
          </a:stretch>
        </p:blipFill>
        <p:spPr>
          <a:xfrm>
            <a:off x="1573135" y="1152298"/>
            <a:ext cx="8513003" cy="4537075"/>
          </a:xfrm>
          <a:prstGeom prst="rect">
            <a:avLst/>
          </a:prstGeom>
        </p:spPr>
      </p:pic>
    </p:spTree>
    <p:extLst>
      <p:ext uri="{BB962C8B-B14F-4D97-AF65-F5344CB8AC3E}">
        <p14:creationId xmlns:p14="http://schemas.microsoft.com/office/powerpoint/2010/main" val="42092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2A0EF-D1D2-C176-6D8A-1D783A68F84C}"/>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1129861-28CD-3193-237C-A93E60452FEE}"/>
              </a:ext>
            </a:extLst>
          </p:cNvPr>
          <p:cNvSpPr txBox="1"/>
          <p:nvPr/>
        </p:nvSpPr>
        <p:spPr>
          <a:xfrm>
            <a:off x="172528" y="232914"/>
            <a:ext cx="9325154" cy="830997"/>
          </a:xfrm>
          <a:prstGeom prst="rect">
            <a:avLst/>
          </a:prstGeom>
          <a:blipFill>
            <a:blip r:embed="rId2"/>
            <a:tile tx="0" ty="0" sx="100000" sy="100000" flip="none" algn="tl"/>
          </a:blipFill>
        </p:spPr>
        <p:txBody>
          <a:bodyPr wrap="square" rtlCol="0">
            <a:spAutoFit/>
          </a:bodyPr>
          <a:lstStyle/>
          <a:p>
            <a:r>
              <a:rPr lang="ja-JP" altLang="en-US" sz="2800" dirty="0"/>
              <a:t>今回の使ったデータ</a:t>
            </a:r>
            <a:br>
              <a:rPr lang="ja-JP" altLang="en-US" sz="2800" dirty="0"/>
            </a:br>
            <a:r>
              <a:rPr lang="en-US" altLang="ja-JP" sz="2000" dirty="0"/>
              <a:t>(https://www.internationalgenome.org/data-portal/data-collection/geuvadis)</a:t>
            </a:r>
            <a:endParaRPr lang="ja-JP" altLang="en-US" sz="2800" dirty="0"/>
          </a:p>
        </p:txBody>
      </p:sp>
      <p:pic>
        <p:nvPicPr>
          <p:cNvPr id="2" name="図 1">
            <a:extLst>
              <a:ext uri="{FF2B5EF4-FFF2-40B4-BE49-F238E27FC236}">
                <a16:creationId xmlns:a16="http://schemas.microsoft.com/office/drawing/2014/main" id="{E121A18F-AA32-30D2-8E67-334669A40D5D}"/>
              </a:ext>
            </a:extLst>
          </p:cNvPr>
          <p:cNvPicPr>
            <a:picLocks noChangeAspect="1"/>
          </p:cNvPicPr>
          <p:nvPr/>
        </p:nvPicPr>
        <p:blipFill>
          <a:blip r:embed="rId3"/>
          <a:stretch>
            <a:fillRect/>
          </a:stretch>
        </p:blipFill>
        <p:spPr>
          <a:xfrm>
            <a:off x="0" y="1300253"/>
            <a:ext cx="12192000" cy="4930356"/>
          </a:xfrm>
          <a:prstGeom prst="rect">
            <a:avLst/>
          </a:prstGeom>
        </p:spPr>
      </p:pic>
    </p:spTree>
    <p:extLst>
      <p:ext uri="{BB962C8B-B14F-4D97-AF65-F5344CB8AC3E}">
        <p14:creationId xmlns:p14="http://schemas.microsoft.com/office/powerpoint/2010/main" val="42703071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89EE6-A562-9520-60FA-077F09CAA7E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31E830A-AECB-14EB-693A-1F0DB247B175}"/>
              </a:ext>
            </a:extLst>
          </p:cNvPr>
          <p:cNvSpPr txBox="1"/>
          <p:nvPr/>
        </p:nvSpPr>
        <p:spPr>
          <a:xfrm>
            <a:off x="172528" y="232914"/>
            <a:ext cx="5831457" cy="523220"/>
          </a:xfrm>
          <a:prstGeom prst="rect">
            <a:avLst/>
          </a:prstGeom>
          <a:blipFill>
            <a:blip r:embed="rId2"/>
            <a:tile tx="0" ty="0" sx="100000" sy="100000" flip="none" algn="tl"/>
          </a:blipFill>
        </p:spPr>
        <p:txBody>
          <a:bodyPr wrap="square" rtlCol="0">
            <a:spAutoFit/>
          </a:bodyPr>
          <a:lstStyle/>
          <a:p>
            <a:r>
              <a:rPr lang="en-US" altLang="ja-JP" sz="2800" dirty="0" err="1"/>
              <a:t>fastp</a:t>
            </a:r>
            <a:r>
              <a:rPr lang="ja-JP" altLang="en-US" sz="2800" dirty="0"/>
              <a:t>後の</a:t>
            </a:r>
            <a:r>
              <a:rPr lang="en-US" altLang="ja-JP" sz="2800" dirty="0" err="1"/>
              <a:t>FastQC</a:t>
            </a:r>
            <a:r>
              <a:rPr lang="ja-JP" altLang="en-US" sz="2800" dirty="0"/>
              <a:t>の結果を見てみる</a:t>
            </a:r>
          </a:p>
        </p:txBody>
      </p:sp>
      <p:sp>
        <p:nvSpPr>
          <p:cNvPr id="2" name="コンテンツ プレースホルダー 2">
            <a:extLst>
              <a:ext uri="{FF2B5EF4-FFF2-40B4-BE49-F238E27FC236}">
                <a16:creationId xmlns:a16="http://schemas.microsoft.com/office/drawing/2014/main" id="{8353F54F-3784-BB08-BA84-C23EC76F079F}"/>
              </a:ext>
            </a:extLst>
          </p:cNvPr>
          <p:cNvSpPr>
            <a:spLocks noGrp="1"/>
          </p:cNvSpPr>
          <p:nvPr>
            <p:ph idx="1"/>
          </p:nvPr>
        </p:nvSpPr>
        <p:spPr>
          <a:xfrm>
            <a:off x="189676" y="1181764"/>
            <a:ext cx="10515600" cy="4351338"/>
          </a:xfrm>
        </p:spPr>
        <p:txBody>
          <a:bodyPr/>
          <a:lstStyle/>
          <a:p>
            <a:r>
              <a:rPr lang="en-US" altLang="ja-JP" dirty="0" err="1"/>
              <a:t>f</a:t>
            </a:r>
            <a:r>
              <a:rPr kumimoji="1" lang="en-US" altLang="ja-JP" dirty="0" err="1"/>
              <a:t>astp</a:t>
            </a:r>
            <a:r>
              <a:rPr kumimoji="1" lang="ja-JP" altLang="en-US" dirty="0"/>
              <a:t>後のデータは</a:t>
            </a:r>
            <a:r>
              <a:rPr kumimoji="1" lang="en-US" altLang="ja-JP" dirty="0"/>
              <a:t>PE</a:t>
            </a:r>
            <a:r>
              <a:rPr kumimoji="1" lang="ja-JP" altLang="en-US" dirty="0"/>
              <a:t>合わせて処理される</a:t>
            </a:r>
          </a:p>
        </p:txBody>
      </p:sp>
      <p:pic>
        <p:nvPicPr>
          <p:cNvPr id="3" name="図 2">
            <a:extLst>
              <a:ext uri="{FF2B5EF4-FFF2-40B4-BE49-F238E27FC236}">
                <a16:creationId xmlns:a16="http://schemas.microsoft.com/office/drawing/2014/main" id="{2113EFAA-9DB2-000E-6D70-5384FA51CBF6}"/>
              </a:ext>
            </a:extLst>
          </p:cNvPr>
          <p:cNvPicPr>
            <a:picLocks noChangeAspect="1"/>
          </p:cNvPicPr>
          <p:nvPr/>
        </p:nvPicPr>
        <p:blipFill>
          <a:blip r:embed="rId3"/>
          <a:stretch>
            <a:fillRect/>
          </a:stretch>
        </p:blipFill>
        <p:spPr>
          <a:xfrm>
            <a:off x="169621" y="1890060"/>
            <a:ext cx="5926379" cy="3077880"/>
          </a:xfrm>
          <a:prstGeom prst="rect">
            <a:avLst/>
          </a:prstGeom>
        </p:spPr>
      </p:pic>
      <p:sp>
        <p:nvSpPr>
          <p:cNvPr id="5" name="コンテンツ プレースホルダー 2">
            <a:extLst>
              <a:ext uri="{FF2B5EF4-FFF2-40B4-BE49-F238E27FC236}">
                <a16:creationId xmlns:a16="http://schemas.microsoft.com/office/drawing/2014/main" id="{7F68AFD4-FECA-BB62-315F-95E5C6811713}"/>
              </a:ext>
            </a:extLst>
          </p:cNvPr>
          <p:cNvSpPr txBox="1">
            <a:spLocks/>
          </p:cNvSpPr>
          <p:nvPr/>
        </p:nvSpPr>
        <p:spPr>
          <a:xfrm>
            <a:off x="6096000" y="1796046"/>
            <a:ext cx="59634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トリミング前</a:t>
            </a:r>
            <a:endParaRPr lang="en-US" altLang="ja-JP" dirty="0"/>
          </a:p>
          <a:p>
            <a:endParaRPr lang="en-US" altLang="ja-JP" dirty="0"/>
          </a:p>
          <a:p>
            <a:endParaRPr lang="en-US" altLang="ja-JP" dirty="0"/>
          </a:p>
          <a:p>
            <a:endParaRPr lang="en-US" altLang="ja-JP" dirty="0"/>
          </a:p>
          <a:p>
            <a:r>
              <a:rPr lang="ja-JP" altLang="en-US" dirty="0"/>
              <a:t>トリミング後</a:t>
            </a:r>
            <a:endParaRPr lang="en-US" altLang="ja-JP" dirty="0"/>
          </a:p>
          <a:p>
            <a:endParaRPr lang="en-US" altLang="ja-JP" dirty="0"/>
          </a:p>
        </p:txBody>
      </p:sp>
      <p:pic>
        <p:nvPicPr>
          <p:cNvPr id="7" name="図 6">
            <a:extLst>
              <a:ext uri="{FF2B5EF4-FFF2-40B4-BE49-F238E27FC236}">
                <a16:creationId xmlns:a16="http://schemas.microsoft.com/office/drawing/2014/main" id="{220EE22A-EACB-177E-4FD7-D1D118978821}"/>
              </a:ext>
            </a:extLst>
          </p:cNvPr>
          <p:cNvPicPr>
            <a:picLocks noChangeAspect="1"/>
          </p:cNvPicPr>
          <p:nvPr/>
        </p:nvPicPr>
        <p:blipFill>
          <a:blip r:embed="rId4"/>
          <a:stretch>
            <a:fillRect/>
          </a:stretch>
        </p:blipFill>
        <p:spPr>
          <a:xfrm>
            <a:off x="6096000" y="2246735"/>
            <a:ext cx="5963482" cy="1152686"/>
          </a:xfrm>
          <a:prstGeom prst="rect">
            <a:avLst/>
          </a:prstGeom>
        </p:spPr>
      </p:pic>
      <p:pic>
        <p:nvPicPr>
          <p:cNvPr id="8" name="図 7">
            <a:extLst>
              <a:ext uri="{FF2B5EF4-FFF2-40B4-BE49-F238E27FC236}">
                <a16:creationId xmlns:a16="http://schemas.microsoft.com/office/drawing/2014/main" id="{D23CDDCF-224F-C3FA-FEB8-CA56BBBE18BF}"/>
              </a:ext>
            </a:extLst>
          </p:cNvPr>
          <p:cNvPicPr>
            <a:picLocks noChangeAspect="1"/>
          </p:cNvPicPr>
          <p:nvPr/>
        </p:nvPicPr>
        <p:blipFill>
          <a:blip r:embed="rId5"/>
          <a:stretch>
            <a:fillRect/>
          </a:stretch>
        </p:blipFill>
        <p:spPr>
          <a:xfrm>
            <a:off x="6096000" y="4370890"/>
            <a:ext cx="5906324" cy="1162212"/>
          </a:xfrm>
          <a:prstGeom prst="rect">
            <a:avLst/>
          </a:prstGeom>
        </p:spPr>
      </p:pic>
    </p:spTree>
    <p:extLst>
      <p:ext uri="{BB962C8B-B14F-4D97-AF65-F5344CB8AC3E}">
        <p14:creationId xmlns:p14="http://schemas.microsoft.com/office/powerpoint/2010/main" val="1616769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BD254-74E9-FDC0-BE99-AA6061572FD8}"/>
            </a:ext>
          </a:extLst>
        </p:cNvPr>
        <p:cNvGrpSpPr/>
        <p:nvPr/>
      </p:nvGrpSpPr>
      <p:grpSpPr>
        <a:xfrm>
          <a:off x="0" y="0"/>
          <a:ext cx="0" cy="0"/>
          <a:chOff x="0" y="0"/>
          <a:chExt cx="0" cy="0"/>
        </a:xfrm>
      </p:grpSpPr>
      <p:sp>
        <p:nvSpPr>
          <p:cNvPr id="2" name="角丸四角形 1">
            <a:extLst>
              <a:ext uri="{FF2B5EF4-FFF2-40B4-BE49-F238E27FC236}">
                <a16:creationId xmlns:a16="http://schemas.microsoft.com/office/drawing/2014/main" id="{976F5E14-5393-12BF-B69B-500BBB759395}"/>
              </a:ext>
            </a:extLst>
          </p:cNvPr>
          <p:cNvSpPr/>
          <p:nvPr/>
        </p:nvSpPr>
        <p:spPr>
          <a:xfrm>
            <a:off x="1974937" y="2091848"/>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プライマー配列の除去</a:t>
            </a:r>
          </a:p>
        </p:txBody>
      </p:sp>
      <p:sp>
        <p:nvSpPr>
          <p:cNvPr id="6" name="下矢印 5">
            <a:extLst>
              <a:ext uri="{FF2B5EF4-FFF2-40B4-BE49-F238E27FC236}">
                <a16:creationId xmlns:a16="http://schemas.microsoft.com/office/drawing/2014/main" id="{0814A9B9-38C7-F54A-8FB3-A143872980E2}"/>
              </a:ext>
            </a:extLst>
          </p:cNvPr>
          <p:cNvSpPr/>
          <p:nvPr/>
        </p:nvSpPr>
        <p:spPr>
          <a:xfrm>
            <a:off x="3468730" y="2780779"/>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 11">
            <a:extLst>
              <a:ext uri="{FF2B5EF4-FFF2-40B4-BE49-F238E27FC236}">
                <a16:creationId xmlns:a16="http://schemas.microsoft.com/office/drawing/2014/main" id="{841B2922-7176-9038-D24B-A86E814B5A0F}"/>
              </a:ext>
            </a:extLst>
          </p:cNvPr>
          <p:cNvSpPr/>
          <p:nvPr/>
        </p:nvSpPr>
        <p:spPr>
          <a:xfrm>
            <a:off x="1974937" y="3281820"/>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異常な配列の除去</a:t>
            </a:r>
          </a:p>
        </p:txBody>
      </p:sp>
      <p:sp>
        <p:nvSpPr>
          <p:cNvPr id="13" name="下矢印 12">
            <a:extLst>
              <a:ext uri="{FF2B5EF4-FFF2-40B4-BE49-F238E27FC236}">
                <a16:creationId xmlns:a16="http://schemas.microsoft.com/office/drawing/2014/main" id="{914C3AA2-EA06-E9EC-B0C8-12A40043B3BF}"/>
              </a:ext>
            </a:extLst>
          </p:cNvPr>
          <p:cNvSpPr/>
          <p:nvPr/>
        </p:nvSpPr>
        <p:spPr>
          <a:xfrm>
            <a:off x="3468730" y="3970751"/>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 13">
            <a:extLst>
              <a:ext uri="{FF2B5EF4-FFF2-40B4-BE49-F238E27FC236}">
                <a16:creationId xmlns:a16="http://schemas.microsoft.com/office/drawing/2014/main" id="{D7EB308F-42F4-8EC0-8F69-A65C3302DA0B}"/>
              </a:ext>
            </a:extLst>
          </p:cNvPr>
          <p:cNvSpPr/>
          <p:nvPr/>
        </p:nvSpPr>
        <p:spPr>
          <a:xfrm>
            <a:off x="1974937" y="4471792"/>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リファレンスへ</a:t>
            </a:r>
            <a:br>
              <a:rPr lang="en-US" altLang="ja-JP" sz="2400" dirty="0"/>
            </a:br>
            <a:r>
              <a:rPr lang="ja-JP" altLang="en-US" sz="2400" dirty="0"/>
              <a:t>マッピング</a:t>
            </a:r>
          </a:p>
        </p:txBody>
      </p:sp>
      <p:sp>
        <p:nvSpPr>
          <p:cNvPr id="15" name="下矢印 14">
            <a:extLst>
              <a:ext uri="{FF2B5EF4-FFF2-40B4-BE49-F238E27FC236}">
                <a16:creationId xmlns:a16="http://schemas.microsoft.com/office/drawing/2014/main" id="{34DDF9CE-6796-E081-207F-02A62A456A9B}"/>
              </a:ext>
            </a:extLst>
          </p:cNvPr>
          <p:cNvSpPr/>
          <p:nvPr/>
        </p:nvSpPr>
        <p:spPr>
          <a:xfrm>
            <a:off x="3468730" y="5160723"/>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 15">
            <a:extLst>
              <a:ext uri="{FF2B5EF4-FFF2-40B4-BE49-F238E27FC236}">
                <a16:creationId xmlns:a16="http://schemas.microsoft.com/office/drawing/2014/main" id="{1D5E09E9-2065-9BC1-FFD8-C378C5B418D8}"/>
              </a:ext>
            </a:extLst>
          </p:cNvPr>
          <p:cNvSpPr/>
          <p:nvPr/>
        </p:nvSpPr>
        <p:spPr>
          <a:xfrm>
            <a:off x="1974937" y="5661764"/>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カウントデータの取得</a:t>
            </a:r>
          </a:p>
        </p:txBody>
      </p:sp>
      <p:sp>
        <p:nvSpPr>
          <p:cNvPr id="17" name="テキスト ボックス 16">
            <a:extLst>
              <a:ext uri="{FF2B5EF4-FFF2-40B4-BE49-F238E27FC236}">
                <a16:creationId xmlns:a16="http://schemas.microsoft.com/office/drawing/2014/main" id="{1835B8B9-01B4-C3FB-CB42-D05AAED6234E}"/>
              </a:ext>
            </a:extLst>
          </p:cNvPr>
          <p:cNvSpPr txBox="1"/>
          <p:nvPr/>
        </p:nvSpPr>
        <p:spPr>
          <a:xfrm>
            <a:off x="4372564" y="3970751"/>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18" name="角丸四角形 17">
            <a:extLst>
              <a:ext uri="{FF2B5EF4-FFF2-40B4-BE49-F238E27FC236}">
                <a16:creationId xmlns:a16="http://schemas.microsoft.com/office/drawing/2014/main" id="{950FAB03-8331-61B7-7902-169A7C7724EF}"/>
              </a:ext>
            </a:extLst>
          </p:cNvPr>
          <p:cNvSpPr/>
          <p:nvPr/>
        </p:nvSpPr>
        <p:spPr>
          <a:xfrm>
            <a:off x="1974937" y="901876"/>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配列の取得</a:t>
            </a:r>
          </a:p>
        </p:txBody>
      </p:sp>
      <p:sp>
        <p:nvSpPr>
          <p:cNvPr id="19" name="下矢印 18">
            <a:extLst>
              <a:ext uri="{FF2B5EF4-FFF2-40B4-BE49-F238E27FC236}">
                <a16:creationId xmlns:a16="http://schemas.microsoft.com/office/drawing/2014/main" id="{0ED390C5-4A89-F716-60E7-73431DD59172}"/>
              </a:ext>
            </a:extLst>
          </p:cNvPr>
          <p:cNvSpPr/>
          <p:nvPr/>
        </p:nvSpPr>
        <p:spPr>
          <a:xfrm>
            <a:off x="3468730" y="1590807"/>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55F2273F-029E-6CF8-8C57-59C32A98C143}"/>
              </a:ext>
            </a:extLst>
          </p:cNvPr>
          <p:cNvSpPr txBox="1"/>
          <p:nvPr/>
        </p:nvSpPr>
        <p:spPr>
          <a:xfrm>
            <a:off x="4372564" y="157381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1" name="テキスト ボックス 20">
            <a:extLst>
              <a:ext uri="{FF2B5EF4-FFF2-40B4-BE49-F238E27FC236}">
                <a16:creationId xmlns:a16="http://schemas.microsoft.com/office/drawing/2014/main" id="{97D3B145-6A8C-9DB4-4DAE-86239516298A}"/>
              </a:ext>
            </a:extLst>
          </p:cNvPr>
          <p:cNvSpPr txBox="1"/>
          <p:nvPr/>
        </p:nvSpPr>
        <p:spPr>
          <a:xfrm>
            <a:off x="4372564" y="280046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2" name="テキスト ボックス 21">
            <a:extLst>
              <a:ext uri="{FF2B5EF4-FFF2-40B4-BE49-F238E27FC236}">
                <a16:creationId xmlns:a16="http://schemas.microsoft.com/office/drawing/2014/main" id="{8612C53D-5F66-8706-E1B3-3D6BF2816677}"/>
              </a:ext>
            </a:extLst>
          </p:cNvPr>
          <p:cNvSpPr txBox="1"/>
          <p:nvPr/>
        </p:nvSpPr>
        <p:spPr>
          <a:xfrm>
            <a:off x="4372564" y="5200099"/>
            <a:ext cx="663880" cy="461665"/>
          </a:xfrm>
          <a:prstGeom prst="rect">
            <a:avLst/>
          </a:prstGeom>
          <a:noFill/>
        </p:spPr>
        <p:txBody>
          <a:bodyPr wrap="square" rtlCol="0">
            <a:spAutoFit/>
          </a:bodyPr>
          <a:lstStyle/>
          <a:p>
            <a:r>
              <a:rPr lang="en-US" altLang="ja-JP" sz="2400" dirty="0"/>
              <a:t>QC</a:t>
            </a:r>
            <a:endParaRPr lang="ja-JP" altLang="en-US" sz="2400" dirty="0"/>
          </a:p>
        </p:txBody>
      </p:sp>
      <p:cxnSp>
        <p:nvCxnSpPr>
          <p:cNvPr id="24" name="直線コネクタ 23">
            <a:extLst>
              <a:ext uri="{FF2B5EF4-FFF2-40B4-BE49-F238E27FC236}">
                <a16:creationId xmlns:a16="http://schemas.microsoft.com/office/drawing/2014/main" id="{23CD26E2-86AE-468F-54C7-E0BA5B12001C}"/>
              </a:ext>
            </a:extLst>
          </p:cNvPr>
          <p:cNvCxnSpPr>
            <a:cxnSpLocks/>
            <a:stCxn id="20" idx="3"/>
            <a:endCxn id="25" idx="1"/>
          </p:cNvCxnSpPr>
          <p:nvPr/>
        </p:nvCxnSpPr>
        <p:spPr>
          <a:xfrm flipV="1">
            <a:off x="5036444" y="1306306"/>
            <a:ext cx="2011534" cy="498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322AC1C-346B-1A4C-362F-A0D85C93F6C1}"/>
              </a:ext>
            </a:extLst>
          </p:cNvPr>
          <p:cNvSpPr txBox="1"/>
          <p:nvPr/>
        </p:nvSpPr>
        <p:spPr>
          <a:xfrm>
            <a:off x="7047978" y="1075473"/>
            <a:ext cx="2587728" cy="461665"/>
          </a:xfrm>
          <a:prstGeom prst="rect">
            <a:avLst/>
          </a:prstGeom>
          <a:noFill/>
        </p:spPr>
        <p:txBody>
          <a:bodyPr wrap="square" rtlCol="0">
            <a:spAutoFit/>
          </a:bodyPr>
          <a:lstStyle/>
          <a:p>
            <a:r>
              <a:rPr lang="en-US" altLang="ja-JP" sz="2400" dirty="0" err="1"/>
              <a:t>FastQC</a:t>
            </a:r>
            <a:r>
              <a:rPr lang="ja-JP" altLang="en-US" sz="2400" dirty="0"/>
              <a:t>・</a:t>
            </a:r>
            <a:r>
              <a:rPr lang="en-US" altLang="ja-JP" sz="2400" dirty="0" err="1"/>
              <a:t>QuasR</a:t>
            </a:r>
            <a:endParaRPr lang="ja-JP" altLang="en-US" sz="2400" dirty="0"/>
          </a:p>
        </p:txBody>
      </p:sp>
      <p:cxnSp>
        <p:nvCxnSpPr>
          <p:cNvPr id="26" name="直線コネクタ 25">
            <a:extLst>
              <a:ext uri="{FF2B5EF4-FFF2-40B4-BE49-F238E27FC236}">
                <a16:creationId xmlns:a16="http://schemas.microsoft.com/office/drawing/2014/main" id="{ED18B095-DF2B-50A6-4C75-A5251AA3CE24}"/>
              </a:ext>
            </a:extLst>
          </p:cNvPr>
          <p:cNvCxnSpPr>
            <a:cxnSpLocks/>
            <a:stCxn id="2" idx="3"/>
            <a:endCxn id="27" idx="1"/>
          </p:cNvCxnSpPr>
          <p:nvPr/>
        </p:nvCxnSpPr>
        <p:spPr>
          <a:xfrm flipV="1">
            <a:off x="5544855" y="2436313"/>
            <a:ext cx="111481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5D7015B9-7163-9476-1173-5A446A2ABD77}"/>
              </a:ext>
            </a:extLst>
          </p:cNvPr>
          <p:cNvSpPr txBox="1"/>
          <p:nvPr/>
        </p:nvSpPr>
        <p:spPr>
          <a:xfrm>
            <a:off x="6659671" y="2020814"/>
            <a:ext cx="3830049" cy="830997"/>
          </a:xfrm>
          <a:prstGeom prst="rect">
            <a:avLst/>
          </a:prstGeom>
          <a:noFill/>
        </p:spPr>
        <p:txBody>
          <a:bodyPr wrap="square" rtlCol="0">
            <a:spAutoFit/>
          </a:bodyPr>
          <a:lstStyle/>
          <a:p>
            <a:r>
              <a:rPr lang="en-US" altLang="ja-JP" sz="2400" dirty="0" err="1"/>
              <a:t>cutadapt</a:t>
            </a:r>
            <a:r>
              <a:rPr lang="en-US" altLang="ja-JP" sz="2400" dirty="0"/>
              <a:t>, </a:t>
            </a:r>
            <a:r>
              <a:rPr lang="en-US" altLang="ja-JP" sz="2400" dirty="0" err="1"/>
              <a:t>FASTX_Toolkit</a:t>
            </a:r>
            <a:endParaRPr lang="en-US" altLang="ja-JP" sz="2400" dirty="0"/>
          </a:p>
          <a:p>
            <a:r>
              <a:rPr lang="en-US" altLang="ja-JP" sz="2400" dirty="0" err="1"/>
              <a:t>Trimmomatic</a:t>
            </a:r>
            <a:r>
              <a:rPr lang="en-US" altLang="ja-JP" sz="2400" dirty="0"/>
              <a:t>,</a:t>
            </a:r>
            <a:r>
              <a:rPr lang="ja-JP" altLang="en-US" sz="2400" dirty="0"/>
              <a:t> </a:t>
            </a:r>
            <a:r>
              <a:rPr lang="en-US" altLang="ja-JP" sz="2400" dirty="0" err="1"/>
              <a:t>fastp</a:t>
            </a:r>
            <a:endParaRPr lang="ja-JP" altLang="en-US" sz="2400" dirty="0"/>
          </a:p>
        </p:txBody>
      </p:sp>
      <p:cxnSp>
        <p:nvCxnSpPr>
          <p:cNvPr id="38" name="直線コネクタ 37">
            <a:extLst>
              <a:ext uri="{FF2B5EF4-FFF2-40B4-BE49-F238E27FC236}">
                <a16:creationId xmlns:a16="http://schemas.microsoft.com/office/drawing/2014/main" id="{A7E0E733-8254-C422-F133-C906F73D5183}"/>
              </a:ext>
            </a:extLst>
          </p:cNvPr>
          <p:cNvCxnSpPr>
            <a:cxnSpLocks/>
            <a:stCxn id="12" idx="3"/>
            <a:endCxn id="39" idx="1"/>
          </p:cNvCxnSpPr>
          <p:nvPr/>
        </p:nvCxnSpPr>
        <p:spPr>
          <a:xfrm>
            <a:off x="5544855" y="3626286"/>
            <a:ext cx="1114817" cy="2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645CD3A-0319-D8A3-B447-C3DF7E56AD92}"/>
              </a:ext>
            </a:extLst>
          </p:cNvPr>
          <p:cNvSpPr txBox="1"/>
          <p:nvPr/>
        </p:nvSpPr>
        <p:spPr>
          <a:xfrm>
            <a:off x="6659672" y="3213529"/>
            <a:ext cx="3692026" cy="830997"/>
          </a:xfrm>
          <a:prstGeom prst="rect">
            <a:avLst/>
          </a:prstGeom>
          <a:noFill/>
        </p:spPr>
        <p:txBody>
          <a:bodyPr wrap="square" rtlCol="0">
            <a:spAutoFit/>
          </a:bodyPr>
          <a:lstStyle/>
          <a:p>
            <a:r>
              <a:rPr lang="en-US" altLang="ja-JP" sz="2400" dirty="0" err="1"/>
              <a:t>cutadapt</a:t>
            </a:r>
            <a:r>
              <a:rPr lang="en-US" altLang="ja-JP" sz="2400" dirty="0"/>
              <a:t> ,</a:t>
            </a:r>
            <a:r>
              <a:rPr lang="ja-JP" altLang="en-US" sz="2400" dirty="0"/>
              <a:t> </a:t>
            </a:r>
            <a:endParaRPr lang="en-US" altLang="ja-JP" sz="2400" dirty="0"/>
          </a:p>
          <a:p>
            <a:r>
              <a:rPr lang="en-US" altLang="ja-JP" sz="2400" dirty="0" err="1"/>
              <a:t>Trimmomatic</a:t>
            </a:r>
            <a:r>
              <a:rPr lang="en-US" altLang="ja-JP" sz="2400" dirty="0"/>
              <a:t>,</a:t>
            </a:r>
            <a:r>
              <a:rPr lang="ja-JP" altLang="en-US" sz="2400" dirty="0"/>
              <a:t> </a:t>
            </a:r>
            <a:r>
              <a:rPr lang="en-US" altLang="ja-JP" sz="2400" dirty="0" err="1"/>
              <a:t>fastp</a:t>
            </a:r>
            <a:endParaRPr lang="ja-JP" altLang="en-US" sz="2400" dirty="0"/>
          </a:p>
        </p:txBody>
      </p:sp>
      <p:cxnSp>
        <p:nvCxnSpPr>
          <p:cNvPr id="43" name="直線コネクタ 42">
            <a:extLst>
              <a:ext uri="{FF2B5EF4-FFF2-40B4-BE49-F238E27FC236}">
                <a16:creationId xmlns:a16="http://schemas.microsoft.com/office/drawing/2014/main" id="{F8BF8E14-42BA-0886-5293-A7428B510D5B}"/>
              </a:ext>
            </a:extLst>
          </p:cNvPr>
          <p:cNvCxnSpPr>
            <a:cxnSpLocks/>
            <a:stCxn id="14" idx="3"/>
            <a:endCxn id="44" idx="1"/>
          </p:cNvCxnSpPr>
          <p:nvPr/>
        </p:nvCxnSpPr>
        <p:spPr>
          <a:xfrm flipV="1">
            <a:off x="5544855" y="4809001"/>
            <a:ext cx="1114817" cy="7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31A218D-67CC-1E2E-90D6-94B35611D140}"/>
              </a:ext>
            </a:extLst>
          </p:cNvPr>
          <p:cNvSpPr txBox="1"/>
          <p:nvPr/>
        </p:nvSpPr>
        <p:spPr>
          <a:xfrm>
            <a:off x="6659672" y="4578168"/>
            <a:ext cx="4261370" cy="461665"/>
          </a:xfrm>
          <a:prstGeom prst="rect">
            <a:avLst/>
          </a:prstGeom>
          <a:noFill/>
        </p:spPr>
        <p:txBody>
          <a:bodyPr wrap="square" rtlCol="0">
            <a:spAutoFit/>
          </a:bodyPr>
          <a:lstStyle/>
          <a:p>
            <a:r>
              <a:rPr lang="en-US" altLang="ja-JP" sz="2400" dirty="0"/>
              <a:t>BWA, </a:t>
            </a:r>
            <a:r>
              <a:rPr lang="en-US" altLang="ja-JP" sz="2400" dirty="0">
                <a:solidFill>
                  <a:srgbClr val="FF0000"/>
                </a:solidFill>
              </a:rPr>
              <a:t>HISAT2,</a:t>
            </a:r>
            <a:r>
              <a:rPr lang="ja-JP" altLang="en-US" sz="2400" dirty="0">
                <a:solidFill>
                  <a:srgbClr val="FF0000"/>
                </a:solidFill>
              </a:rPr>
              <a:t> </a:t>
            </a:r>
            <a:r>
              <a:rPr lang="en-US" altLang="ja-JP" sz="2400" dirty="0">
                <a:solidFill>
                  <a:srgbClr val="FF0000"/>
                </a:solidFill>
              </a:rPr>
              <a:t>STAR</a:t>
            </a:r>
            <a:r>
              <a:rPr lang="en-US" altLang="ja-JP" sz="2400" dirty="0"/>
              <a:t>, </a:t>
            </a:r>
            <a:r>
              <a:rPr lang="en-US" altLang="ja-JP" sz="2400" dirty="0" err="1"/>
              <a:t>kallisto</a:t>
            </a:r>
            <a:endParaRPr lang="ja-JP" altLang="en-US" sz="2400" dirty="0"/>
          </a:p>
        </p:txBody>
      </p:sp>
      <p:cxnSp>
        <p:nvCxnSpPr>
          <p:cNvPr id="51" name="直線コネクタ 50">
            <a:extLst>
              <a:ext uri="{FF2B5EF4-FFF2-40B4-BE49-F238E27FC236}">
                <a16:creationId xmlns:a16="http://schemas.microsoft.com/office/drawing/2014/main" id="{9B16F652-DC71-B128-3154-C8EA7A8C1622}"/>
              </a:ext>
            </a:extLst>
          </p:cNvPr>
          <p:cNvCxnSpPr>
            <a:cxnSpLocks/>
            <a:stCxn id="16" idx="3"/>
            <a:endCxn id="52" idx="1"/>
          </p:cNvCxnSpPr>
          <p:nvPr/>
        </p:nvCxnSpPr>
        <p:spPr>
          <a:xfrm flipV="1">
            <a:off x="5544855" y="5991717"/>
            <a:ext cx="1177446" cy="1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08D0D84-E9CC-D9BD-B41E-F58BB4E99541}"/>
              </a:ext>
            </a:extLst>
          </p:cNvPr>
          <p:cNvSpPr txBox="1"/>
          <p:nvPr/>
        </p:nvSpPr>
        <p:spPr>
          <a:xfrm>
            <a:off x="6722301" y="5760884"/>
            <a:ext cx="3853684" cy="461665"/>
          </a:xfrm>
          <a:prstGeom prst="rect">
            <a:avLst/>
          </a:prstGeom>
          <a:noFill/>
        </p:spPr>
        <p:txBody>
          <a:bodyPr wrap="square" rtlCol="0">
            <a:spAutoFit/>
          </a:bodyPr>
          <a:lstStyle/>
          <a:p>
            <a:r>
              <a:rPr lang="en-US" altLang="ja-JP" sz="2400" dirty="0"/>
              <a:t>Cufflinks, RSEM,</a:t>
            </a:r>
            <a:r>
              <a:rPr lang="ja-JP" altLang="en-US" sz="2400" dirty="0"/>
              <a:t> </a:t>
            </a:r>
            <a:r>
              <a:rPr lang="en-US" altLang="ja-JP" sz="2400" dirty="0" err="1"/>
              <a:t>kallisto</a:t>
            </a:r>
            <a:endParaRPr lang="en-US" altLang="ja-JP" sz="2400" dirty="0"/>
          </a:p>
        </p:txBody>
      </p:sp>
      <p:sp>
        <p:nvSpPr>
          <p:cNvPr id="3" name="テキスト ボックス 2">
            <a:extLst>
              <a:ext uri="{FF2B5EF4-FFF2-40B4-BE49-F238E27FC236}">
                <a16:creationId xmlns:a16="http://schemas.microsoft.com/office/drawing/2014/main" id="{7ADAFACB-1198-4B3A-201D-B03444DAE91C}"/>
              </a:ext>
            </a:extLst>
          </p:cNvPr>
          <p:cNvSpPr txBox="1"/>
          <p:nvPr/>
        </p:nvSpPr>
        <p:spPr>
          <a:xfrm>
            <a:off x="172528" y="232914"/>
            <a:ext cx="5372327" cy="523220"/>
          </a:xfrm>
          <a:prstGeom prst="rect">
            <a:avLst/>
          </a:prstGeom>
          <a:blipFill>
            <a:blip r:embed="rId2"/>
            <a:tile tx="0" ty="0" sx="100000" sy="100000" flip="none" algn="tl"/>
          </a:blipFill>
        </p:spPr>
        <p:txBody>
          <a:bodyPr wrap="square" rtlCol="0">
            <a:spAutoFit/>
          </a:bodyPr>
          <a:lstStyle/>
          <a:p>
            <a:r>
              <a:rPr lang="en-US" altLang="ja-JP" sz="2800" dirty="0"/>
              <a:t>RNA-seq</a:t>
            </a:r>
            <a:r>
              <a:rPr lang="ja-JP" altLang="en-US" sz="2800" dirty="0"/>
              <a:t>におけるワークフロー</a:t>
            </a:r>
          </a:p>
        </p:txBody>
      </p:sp>
    </p:spTree>
    <p:extLst>
      <p:ext uri="{BB962C8B-B14F-4D97-AF65-F5344CB8AC3E}">
        <p14:creationId xmlns:p14="http://schemas.microsoft.com/office/powerpoint/2010/main" val="17488893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26C89-0AA7-C115-21BD-28D15D95CF92}"/>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1D1B3DF-25AB-666B-2985-3BB1B0D75499}"/>
              </a:ext>
            </a:extLst>
          </p:cNvPr>
          <p:cNvSpPr txBox="1"/>
          <p:nvPr/>
        </p:nvSpPr>
        <p:spPr>
          <a:xfrm>
            <a:off x="172528" y="232914"/>
            <a:ext cx="4218317" cy="523220"/>
          </a:xfrm>
          <a:prstGeom prst="rect">
            <a:avLst/>
          </a:prstGeom>
          <a:blipFill>
            <a:blip r:embed="rId2"/>
            <a:tile tx="0" ty="0" sx="100000" sy="100000" flip="none" algn="tl"/>
          </a:blipFill>
        </p:spPr>
        <p:txBody>
          <a:bodyPr wrap="square" rtlCol="0">
            <a:spAutoFit/>
          </a:bodyPr>
          <a:lstStyle/>
          <a:p>
            <a:r>
              <a:rPr lang="en-US" altLang="ja-JP" sz="2800" dirty="0"/>
              <a:t>RNA-seq</a:t>
            </a:r>
            <a:r>
              <a:rPr lang="ja-JP" altLang="en-US" sz="2800" dirty="0"/>
              <a:t>について考える</a:t>
            </a:r>
          </a:p>
        </p:txBody>
      </p:sp>
      <p:pic>
        <p:nvPicPr>
          <p:cNvPr id="2" name="Picture 2" descr="Fig. 2">
            <a:extLst>
              <a:ext uri="{FF2B5EF4-FFF2-40B4-BE49-F238E27FC236}">
                <a16:creationId xmlns:a16="http://schemas.microsoft.com/office/drawing/2014/main" id="{FC487C87-AEC3-D027-ECD8-C552BB995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264" y="1147740"/>
            <a:ext cx="8971472" cy="535445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8E40FB5-2AAC-7A23-674C-BF6ADCDC2CCD}"/>
              </a:ext>
            </a:extLst>
          </p:cNvPr>
          <p:cNvSpPr txBox="1"/>
          <p:nvPr/>
        </p:nvSpPr>
        <p:spPr>
          <a:xfrm>
            <a:off x="4714875" y="6502193"/>
            <a:ext cx="7477125" cy="338554"/>
          </a:xfrm>
          <a:prstGeom prst="rect">
            <a:avLst/>
          </a:prstGeom>
          <a:noFill/>
        </p:spPr>
        <p:txBody>
          <a:bodyPr wrap="square">
            <a:spAutoFit/>
          </a:bodyPr>
          <a:lstStyle/>
          <a:p>
            <a:r>
              <a:rPr lang="en-US" altLang="ja-JP" sz="1600" dirty="0"/>
              <a:t>“A survey of best practices for RNA-seq data analysis”</a:t>
            </a:r>
            <a:r>
              <a:rPr lang="ja-JP" altLang="en-US" sz="1600" dirty="0"/>
              <a:t> </a:t>
            </a:r>
            <a:r>
              <a:rPr lang="en-US" altLang="ja-JP" sz="1600" dirty="0"/>
              <a:t>Genome Biology 2016.</a:t>
            </a:r>
            <a:endParaRPr lang="ja-JP" altLang="en-US" sz="1600" dirty="0"/>
          </a:p>
        </p:txBody>
      </p:sp>
    </p:spTree>
    <p:extLst>
      <p:ext uri="{BB962C8B-B14F-4D97-AF65-F5344CB8AC3E}">
        <p14:creationId xmlns:p14="http://schemas.microsoft.com/office/powerpoint/2010/main" val="1752420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0D56A-19F0-4296-9E7C-01BD91CA9F00}"/>
              </a:ext>
            </a:extLst>
          </p:cNvPr>
          <p:cNvSpPr>
            <a:spLocks noGrp="1"/>
          </p:cNvSpPr>
          <p:nvPr>
            <p:ph type="title"/>
          </p:nvPr>
        </p:nvSpPr>
        <p:spPr/>
        <p:txBody>
          <a:bodyPr/>
          <a:lstStyle/>
          <a:p>
            <a:r>
              <a:rPr kumimoji="1" lang="en-US" altLang="ja-JP" dirty="0"/>
              <a:t>HISAT2</a:t>
            </a:r>
            <a:r>
              <a:rPr kumimoji="1" lang="ja-JP" altLang="en-US" dirty="0"/>
              <a:t>のマッピング戦略</a:t>
            </a:r>
          </a:p>
        </p:txBody>
      </p:sp>
      <p:sp>
        <p:nvSpPr>
          <p:cNvPr id="3" name="コンテンツ プレースホルダー 2">
            <a:extLst>
              <a:ext uri="{FF2B5EF4-FFF2-40B4-BE49-F238E27FC236}">
                <a16:creationId xmlns:a16="http://schemas.microsoft.com/office/drawing/2014/main" id="{E89304D8-8179-48E3-82BA-5C4836AB9F00}"/>
              </a:ext>
            </a:extLst>
          </p:cNvPr>
          <p:cNvSpPr>
            <a:spLocks noGrp="1"/>
          </p:cNvSpPr>
          <p:nvPr>
            <p:ph idx="1"/>
          </p:nvPr>
        </p:nvSpPr>
        <p:spPr/>
        <p:txBody>
          <a:bodyPr/>
          <a:lstStyle/>
          <a:p>
            <a:r>
              <a:rPr kumimoji="1" lang="ja-JP" altLang="en-US" dirty="0"/>
              <a:t>二つの手法を組み合わせている</a:t>
            </a:r>
            <a:endParaRPr kumimoji="1" lang="en-US" altLang="ja-JP" dirty="0"/>
          </a:p>
          <a:p>
            <a:pPr lvl="1">
              <a:buFont typeface="Wingdings" panose="05000000000000000000" pitchFamily="2" charset="2"/>
              <a:buChar char="ü"/>
            </a:pPr>
            <a:r>
              <a:rPr kumimoji="1" lang="en-US" altLang="ja-JP" dirty="0"/>
              <a:t>Burrows–Wheeler transform (BWT)</a:t>
            </a:r>
          </a:p>
          <a:p>
            <a:pPr lvl="1">
              <a:buFont typeface="Wingdings" panose="05000000000000000000" pitchFamily="2" charset="2"/>
              <a:buChar char="ü"/>
            </a:pPr>
            <a:r>
              <a:rPr kumimoji="1" lang="en-US" altLang="ja-JP" dirty="0" err="1"/>
              <a:t>Ferragina</a:t>
            </a:r>
            <a:r>
              <a:rPr kumimoji="1" lang="en-US" altLang="ja-JP" dirty="0"/>
              <a:t> Manzini (FM) index</a:t>
            </a:r>
          </a:p>
          <a:p>
            <a:pPr lvl="1">
              <a:buFont typeface="Wingdings" panose="05000000000000000000" pitchFamily="2" charset="2"/>
              <a:buChar char="ü"/>
            </a:pPr>
            <a:endParaRPr kumimoji="1" lang="en-US" altLang="ja-JP" dirty="0"/>
          </a:p>
          <a:p>
            <a:r>
              <a:rPr lang="ja-JP" altLang="en-US" dirty="0"/>
              <a:t>やっていること自体は</a:t>
            </a:r>
            <a:r>
              <a:rPr lang="en-US" altLang="ja-JP" dirty="0"/>
              <a:t>BWA-mem</a:t>
            </a:r>
            <a:r>
              <a:rPr lang="ja-JP" altLang="en-US" dirty="0"/>
              <a:t>とかと同じ</a:t>
            </a:r>
            <a:endParaRPr lang="en-US" altLang="ja-JP" dirty="0"/>
          </a:p>
          <a:p>
            <a:r>
              <a:rPr kumimoji="1" lang="ja-JP" altLang="en-US" dirty="0"/>
              <a:t>現在存在する</a:t>
            </a:r>
            <a:r>
              <a:rPr kumimoji="1" lang="en-US" altLang="ja-JP" dirty="0"/>
              <a:t>Mapping</a:t>
            </a:r>
            <a:r>
              <a:rPr kumimoji="1" lang="ja-JP" altLang="en-US" dirty="0"/>
              <a:t> </a:t>
            </a:r>
            <a:r>
              <a:rPr kumimoji="1" lang="en-US" altLang="ja-JP" dirty="0"/>
              <a:t>Tool</a:t>
            </a:r>
            <a:r>
              <a:rPr lang="ja-JP" altLang="en-US" dirty="0"/>
              <a:t>で一番多い手法</a:t>
            </a:r>
            <a:endParaRPr kumimoji="1" lang="ja-JP" altLang="en-US" dirty="0"/>
          </a:p>
        </p:txBody>
      </p:sp>
      <p:pic>
        <p:nvPicPr>
          <p:cNvPr id="5" name="図 4">
            <a:extLst>
              <a:ext uri="{FF2B5EF4-FFF2-40B4-BE49-F238E27FC236}">
                <a16:creationId xmlns:a16="http://schemas.microsoft.com/office/drawing/2014/main" id="{D8097784-4463-4CFE-85AB-9CB26B54C530}"/>
              </a:ext>
            </a:extLst>
          </p:cNvPr>
          <p:cNvPicPr>
            <a:picLocks noChangeAspect="1"/>
          </p:cNvPicPr>
          <p:nvPr/>
        </p:nvPicPr>
        <p:blipFill>
          <a:blip r:embed="rId2"/>
          <a:stretch>
            <a:fillRect/>
          </a:stretch>
        </p:blipFill>
        <p:spPr>
          <a:xfrm>
            <a:off x="1090500" y="4862515"/>
            <a:ext cx="8998722" cy="1839386"/>
          </a:xfrm>
          <a:prstGeom prst="rect">
            <a:avLst/>
          </a:prstGeom>
        </p:spPr>
      </p:pic>
    </p:spTree>
    <p:extLst>
      <p:ext uri="{BB962C8B-B14F-4D97-AF65-F5344CB8AC3E}">
        <p14:creationId xmlns:p14="http://schemas.microsoft.com/office/powerpoint/2010/main" val="29602870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FD25E9-7468-43F1-A3F1-E70BEC1711F2}"/>
              </a:ext>
            </a:extLst>
          </p:cNvPr>
          <p:cNvSpPr>
            <a:spLocks noGrp="1"/>
          </p:cNvSpPr>
          <p:nvPr>
            <p:ph type="title"/>
          </p:nvPr>
        </p:nvSpPr>
        <p:spPr/>
        <p:txBody>
          <a:bodyPr/>
          <a:lstStyle/>
          <a:p>
            <a:r>
              <a:rPr kumimoji="1" lang="en-US" altLang="ja-JP" dirty="0"/>
              <a:t>Hierarchical Graph FM index (HGFM)</a:t>
            </a:r>
            <a:endParaRPr kumimoji="1" lang="ja-JP" altLang="en-US" dirty="0"/>
          </a:p>
        </p:txBody>
      </p:sp>
      <p:sp>
        <p:nvSpPr>
          <p:cNvPr id="3" name="コンテンツ プレースホルダー 2">
            <a:extLst>
              <a:ext uri="{FF2B5EF4-FFF2-40B4-BE49-F238E27FC236}">
                <a16:creationId xmlns:a16="http://schemas.microsoft.com/office/drawing/2014/main" id="{0D5B8A1B-EFBF-44DF-98BE-EACE96A2DC40}"/>
              </a:ext>
            </a:extLst>
          </p:cNvPr>
          <p:cNvSpPr>
            <a:spLocks noGrp="1"/>
          </p:cNvSpPr>
          <p:nvPr>
            <p:ph idx="1"/>
          </p:nvPr>
        </p:nvSpPr>
        <p:spPr/>
        <p:txBody>
          <a:bodyPr/>
          <a:lstStyle/>
          <a:p>
            <a:r>
              <a:rPr kumimoji="1" lang="en-US" altLang="ja-JP" dirty="0"/>
              <a:t>2</a:t>
            </a:r>
            <a:r>
              <a:rPr kumimoji="1" lang="ja-JP" altLang="en-US" dirty="0"/>
              <a:t>種類のインデックス作成</a:t>
            </a:r>
          </a:p>
        </p:txBody>
      </p:sp>
      <p:pic>
        <p:nvPicPr>
          <p:cNvPr id="1026" name="Picture 2">
            <a:extLst>
              <a:ext uri="{FF2B5EF4-FFF2-40B4-BE49-F238E27FC236}">
                <a16:creationId xmlns:a16="http://schemas.microsoft.com/office/drawing/2014/main" id="{8F73B08E-390A-452A-8AD9-C264F655C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73" y="2401344"/>
            <a:ext cx="6736280" cy="393146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B48D62BC-6343-4BF5-BCBB-01A06EC334EA}"/>
              </a:ext>
            </a:extLst>
          </p:cNvPr>
          <p:cNvSpPr txBox="1"/>
          <p:nvPr/>
        </p:nvSpPr>
        <p:spPr>
          <a:xfrm>
            <a:off x="5890401" y="6488668"/>
            <a:ext cx="6097712" cy="338554"/>
          </a:xfrm>
          <a:prstGeom prst="rect">
            <a:avLst/>
          </a:prstGeom>
          <a:noFill/>
        </p:spPr>
        <p:txBody>
          <a:bodyPr wrap="square">
            <a:spAutoFit/>
          </a:bodyPr>
          <a:lstStyle/>
          <a:p>
            <a:r>
              <a:rPr lang="ja-JP" altLang="en-US" sz="1600" dirty="0"/>
              <a:t>https://www.biorxiv.org/content/10.1101/266197v1.full</a:t>
            </a:r>
          </a:p>
        </p:txBody>
      </p:sp>
      <p:pic>
        <p:nvPicPr>
          <p:cNvPr id="7" name="図 6">
            <a:extLst>
              <a:ext uri="{FF2B5EF4-FFF2-40B4-BE49-F238E27FC236}">
                <a16:creationId xmlns:a16="http://schemas.microsoft.com/office/drawing/2014/main" id="{B6E354BD-3045-4055-ACF9-736630CEB139}"/>
              </a:ext>
            </a:extLst>
          </p:cNvPr>
          <p:cNvPicPr>
            <a:picLocks noChangeAspect="1"/>
          </p:cNvPicPr>
          <p:nvPr/>
        </p:nvPicPr>
        <p:blipFill rotWithShape="1">
          <a:blip r:embed="rId3"/>
          <a:srcRect r="28333"/>
          <a:stretch/>
        </p:blipFill>
        <p:spPr>
          <a:xfrm>
            <a:off x="7149815" y="2814286"/>
            <a:ext cx="4949718" cy="3105583"/>
          </a:xfrm>
          <a:prstGeom prst="rect">
            <a:avLst/>
          </a:prstGeom>
        </p:spPr>
      </p:pic>
    </p:spTree>
    <p:extLst>
      <p:ext uri="{BB962C8B-B14F-4D97-AF65-F5344CB8AC3E}">
        <p14:creationId xmlns:p14="http://schemas.microsoft.com/office/powerpoint/2010/main" val="23053371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EEA96A-4439-4210-A8F3-2EF736090630}"/>
              </a:ext>
            </a:extLst>
          </p:cNvPr>
          <p:cNvSpPr>
            <a:spLocks noGrp="1"/>
          </p:cNvSpPr>
          <p:nvPr>
            <p:ph type="title"/>
          </p:nvPr>
        </p:nvSpPr>
        <p:spPr/>
        <p:txBody>
          <a:bodyPr/>
          <a:lstStyle/>
          <a:p>
            <a:r>
              <a:rPr kumimoji="1" lang="en-US" altLang="ja-JP" dirty="0"/>
              <a:t>Index</a:t>
            </a:r>
            <a:r>
              <a:rPr kumimoji="1" lang="ja-JP" altLang="en-US" dirty="0"/>
              <a:t>の中身（イメージ </a:t>
            </a:r>
            <a:r>
              <a:rPr kumimoji="1" lang="en-US" altLang="ja-JP" dirty="0" err="1"/>
              <a:t>kmer</a:t>
            </a:r>
            <a:r>
              <a:rPr kumimoji="1" lang="ja-JP" altLang="en-US" dirty="0"/>
              <a:t> </a:t>
            </a:r>
            <a:r>
              <a:rPr kumimoji="1" lang="en-US" altLang="ja-JP" dirty="0"/>
              <a:t>=</a:t>
            </a:r>
            <a:r>
              <a:rPr kumimoji="1" lang="ja-JP" altLang="en-US" dirty="0"/>
              <a:t> </a:t>
            </a:r>
            <a:r>
              <a:rPr kumimoji="1" lang="en-US" altLang="ja-JP" dirty="0"/>
              <a:t>3</a:t>
            </a:r>
            <a:r>
              <a:rPr kumimoji="1" lang="ja-JP" altLang="en-US" dirty="0"/>
              <a:t>）</a:t>
            </a:r>
          </a:p>
        </p:txBody>
      </p:sp>
      <p:sp>
        <p:nvSpPr>
          <p:cNvPr id="3" name="コンテンツ プレースホルダー 2">
            <a:extLst>
              <a:ext uri="{FF2B5EF4-FFF2-40B4-BE49-F238E27FC236}">
                <a16:creationId xmlns:a16="http://schemas.microsoft.com/office/drawing/2014/main" id="{DE8DFFB8-B3E8-44C7-BB43-C02EF04677F6}"/>
              </a:ext>
            </a:extLst>
          </p:cNvPr>
          <p:cNvSpPr>
            <a:spLocks noGrp="1"/>
          </p:cNvSpPr>
          <p:nvPr>
            <p:ph idx="1"/>
          </p:nvPr>
        </p:nvSpPr>
        <p:spPr/>
        <p:txBody>
          <a:bodyPr/>
          <a:lstStyle/>
          <a:p>
            <a:r>
              <a:rPr kumimoji="1" lang="ja-JP" altLang="en-US" dirty="0"/>
              <a:t>実際にはもっと大きな配列数で調べて並び替えてある</a:t>
            </a:r>
            <a:endParaRPr kumimoji="1" lang="en-US" altLang="ja-JP" dirty="0"/>
          </a:p>
          <a:p>
            <a:r>
              <a:rPr lang="ja-JP" altLang="en-US" dirty="0"/>
              <a:t>プライマー配列を想像するとわかりやすい</a:t>
            </a:r>
            <a:endParaRPr kumimoji="1" lang="ja-JP" altLang="en-US" dirty="0"/>
          </a:p>
        </p:txBody>
      </p:sp>
      <p:pic>
        <p:nvPicPr>
          <p:cNvPr id="5" name="図 4">
            <a:extLst>
              <a:ext uri="{FF2B5EF4-FFF2-40B4-BE49-F238E27FC236}">
                <a16:creationId xmlns:a16="http://schemas.microsoft.com/office/drawing/2014/main" id="{453AE921-323E-4BBF-8F97-301884EFA4EE}"/>
              </a:ext>
            </a:extLst>
          </p:cNvPr>
          <p:cNvPicPr>
            <a:picLocks noChangeAspect="1"/>
          </p:cNvPicPr>
          <p:nvPr/>
        </p:nvPicPr>
        <p:blipFill>
          <a:blip r:embed="rId2"/>
          <a:stretch>
            <a:fillRect/>
          </a:stretch>
        </p:blipFill>
        <p:spPr>
          <a:xfrm>
            <a:off x="838200" y="3068797"/>
            <a:ext cx="8852415" cy="3003499"/>
          </a:xfrm>
          <a:prstGeom prst="rect">
            <a:avLst/>
          </a:prstGeom>
        </p:spPr>
      </p:pic>
    </p:spTree>
    <p:extLst>
      <p:ext uri="{BB962C8B-B14F-4D97-AF65-F5344CB8AC3E}">
        <p14:creationId xmlns:p14="http://schemas.microsoft.com/office/powerpoint/2010/main" val="143934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953818" y="918949"/>
            <a:ext cx="1723691" cy="461665"/>
          </a:xfrm>
          <a:prstGeom prst="rect">
            <a:avLst/>
          </a:prstGeom>
          <a:noFill/>
        </p:spPr>
        <p:txBody>
          <a:bodyPr wrap="square" rtlCol="0">
            <a:spAutoFit/>
          </a:bodyPr>
          <a:lstStyle/>
          <a:p>
            <a:pPr algn="ctr"/>
            <a:r>
              <a:rPr lang="ja-JP" altLang="en-US" sz="2400" dirty="0"/>
              <a:t>正規化前</a:t>
            </a:r>
          </a:p>
        </p:txBody>
      </p:sp>
      <p:pic>
        <p:nvPicPr>
          <p:cNvPr id="6146" name="Picture 2" descr="http://array.cell-innovator.com/wp-content/uploads/2015/02/boxplot_all_raw1.png"/>
          <p:cNvPicPr>
            <a:picLocks noChangeAspect="1" noChangeArrowheads="1"/>
          </p:cNvPicPr>
          <p:nvPr/>
        </p:nvPicPr>
        <p:blipFill rotWithShape="1">
          <a:blip r:embed="rId2">
            <a:extLst>
              <a:ext uri="{28A0092B-C50C-407E-A947-70E740481C1C}">
                <a14:useLocalDpi xmlns:a14="http://schemas.microsoft.com/office/drawing/2010/main" val="0"/>
              </a:ext>
            </a:extLst>
          </a:blip>
          <a:srcRect l="4583" t="9362" r="5048" b="21978"/>
          <a:stretch/>
        </p:blipFill>
        <p:spPr bwMode="auto">
          <a:xfrm>
            <a:off x="1592250" y="1380614"/>
            <a:ext cx="4425645" cy="378281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array.cell-innovator.com/wp-content/uploads/2015/02/boxplot_all1.png"/>
          <p:cNvPicPr>
            <a:picLocks noChangeAspect="1" noChangeArrowheads="1"/>
          </p:cNvPicPr>
          <p:nvPr/>
        </p:nvPicPr>
        <p:blipFill rotWithShape="1">
          <a:blip r:embed="rId3">
            <a:extLst>
              <a:ext uri="{28A0092B-C50C-407E-A947-70E740481C1C}">
                <a14:useLocalDpi xmlns:a14="http://schemas.microsoft.com/office/drawing/2010/main" val="0"/>
              </a:ext>
            </a:extLst>
          </a:blip>
          <a:srcRect l="6114" t="10058" r="5034" b="21702"/>
          <a:stretch/>
        </p:blipFill>
        <p:spPr bwMode="auto">
          <a:xfrm>
            <a:off x="6289860" y="1380614"/>
            <a:ext cx="4378141" cy="378281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7617084" y="918949"/>
            <a:ext cx="1723691" cy="461665"/>
          </a:xfrm>
          <a:prstGeom prst="rect">
            <a:avLst/>
          </a:prstGeom>
          <a:noFill/>
        </p:spPr>
        <p:txBody>
          <a:bodyPr wrap="square" rtlCol="0">
            <a:spAutoFit/>
          </a:bodyPr>
          <a:lstStyle/>
          <a:p>
            <a:pPr algn="ctr"/>
            <a:r>
              <a:rPr lang="ja-JP" altLang="en-US" sz="2400" dirty="0"/>
              <a:t>正規化後</a:t>
            </a:r>
          </a:p>
        </p:txBody>
      </p:sp>
      <p:pic>
        <p:nvPicPr>
          <p:cNvPr id="7" name="Picture 2" descr="http://pictogram2.com/p/p0411/i/m.png"/>
          <p:cNvPicPr>
            <a:picLocks noChangeAspect="1" noChangeArrowheads="1"/>
          </p:cNvPicPr>
          <p:nvPr/>
        </p:nvPicPr>
        <p:blipFill rotWithShape="1">
          <a:blip r:embed="rId4">
            <a:extLst>
              <a:ext uri="{28A0092B-C50C-407E-A947-70E740481C1C}">
                <a14:useLocalDpi xmlns:a14="http://schemas.microsoft.com/office/drawing/2010/main" val="0"/>
              </a:ext>
            </a:extLst>
          </a:blip>
          <a:srcRect l="23235" t="3278" r="20984" b="6525"/>
          <a:stretch/>
        </p:blipFill>
        <p:spPr bwMode="auto">
          <a:xfrm>
            <a:off x="2059917" y="5321170"/>
            <a:ext cx="808011" cy="130657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3047603" y="5558957"/>
            <a:ext cx="7350767" cy="830997"/>
          </a:xfrm>
          <a:prstGeom prst="rect">
            <a:avLst/>
          </a:prstGeom>
          <a:noFill/>
        </p:spPr>
        <p:txBody>
          <a:bodyPr wrap="square" rtlCol="0">
            <a:spAutoFit/>
          </a:bodyPr>
          <a:lstStyle/>
          <a:p>
            <a:r>
              <a:rPr lang="ja-JP" altLang="en-US" sz="2400" dirty="0"/>
              <a:t>正規化後のデータは再利用不可能</a:t>
            </a:r>
            <a:endParaRPr lang="en-US" altLang="ja-JP" sz="2400" dirty="0"/>
          </a:p>
          <a:p>
            <a:r>
              <a:rPr lang="ja-JP" altLang="en-US" sz="2400" dirty="0"/>
              <a:t>（一個でもデータが変わってしまえば</a:t>
            </a:r>
            <a:r>
              <a:rPr lang="en-US" altLang="ja-JP" sz="2400" dirty="0"/>
              <a:t>×</a:t>
            </a:r>
            <a:r>
              <a:rPr lang="ja-JP" altLang="en-US" sz="2400" dirty="0"/>
              <a:t>）</a:t>
            </a:r>
          </a:p>
        </p:txBody>
      </p:sp>
      <p:sp>
        <p:nvSpPr>
          <p:cNvPr id="2" name="テキスト ボックス 1">
            <a:extLst>
              <a:ext uri="{FF2B5EF4-FFF2-40B4-BE49-F238E27FC236}">
                <a16:creationId xmlns:a16="http://schemas.microsoft.com/office/drawing/2014/main" id="{3DFC8037-0190-204B-DC0D-A3405B421318}"/>
              </a:ext>
            </a:extLst>
          </p:cNvPr>
          <p:cNvSpPr txBox="1"/>
          <p:nvPr/>
        </p:nvSpPr>
        <p:spPr>
          <a:xfrm>
            <a:off x="172528" y="232914"/>
            <a:ext cx="4402389" cy="523220"/>
          </a:xfrm>
          <a:prstGeom prst="rect">
            <a:avLst/>
          </a:prstGeom>
          <a:blipFill>
            <a:blip r:embed="rId5"/>
            <a:tile tx="0" ty="0" sx="100000" sy="100000" flip="none" algn="tl"/>
          </a:blipFill>
        </p:spPr>
        <p:txBody>
          <a:bodyPr wrap="square" rtlCol="0">
            <a:spAutoFit/>
          </a:bodyPr>
          <a:lstStyle/>
          <a:p>
            <a:r>
              <a:rPr lang="en-US" altLang="ja-JP" sz="2800" dirty="0"/>
              <a:t>quantile</a:t>
            </a:r>
            <a:r>
              <a:rPr lang="ja-JP" altLang="en-US" sz="2800" dirty="0"/>
              <a:t>正規化のイメージ</a:t>
            </a:r>
          </a:p>
        </p:txBody>
      </p:sp>
    </p:spTree>
    <p:extLst>
      <p:ext uri="{BB962C8B-B14F-4D97-AF65-F5344CB8AC3E}">
        <p14:creationId xmlns:p14="http://schemas.microsoft.com/office/powerpoint/2010/main" val="5696988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9A2CC-7827-44A8-B646-11C2625C401E}"/>
              </a:ext>
            </a:extLst>
          </p:cNvPr>
          <p:cNvSpPr>
            <a:spLocks noGrp="1"/>
          </p:cNvSpPr>
          <p:nvPr>
            <p:ph type="title"/>
          </p:nvPr>
        </p:nvSpPr>
        <p:spPr/>
        <p:txBody>
          <a:bodyPr/>
          <a:lstStyle/>
          <a:p>
            <a:r>
              <a:rPr kumimoji="1" lang="en-US" altLang="ja-JP" dirty="0"/>
              <a:t>FM index</a:t>
            </a:r>
            <a:r>
              <a:rPr kumimoji="1" lang="ja-JP" altLang="en-US" dirty="0"/>
              <a:t>の工程</a:t>
            </a:r>
          </a:p>
        </p:txBody>
      </p:sp>
      <p:sp>
        <p:nvSpPr>
          <p:cNvPr id="3" name="コンテンツ プレースホルダー 2">
            <a:extLst>
              <a:ext uri="{FF2B5EF4-FFF2-40B4-BE49-F238E27FC236}">
                <a16:creationId xmlns:a16="http://schemas.microsoft.com/office/drawing/2014/main" id="{55B2B0F2-69B4-4A91-89DD-C5C520AD420C}"/>
              </a:ext>
            </a:extLst>
          </p:cNvPr>
          <p:cNvSpPr>
            <a:spLocks noGrp="1"/>
          </p:cNvSpPr>
          <p:nvPr>
            <p:ph idx="1"/>
          </p:nvPr>
        </p:nvSpPr>
        <p:spPr/>
        <p:txBody>
          <a:bodyPr/>
          <a:lstStyle/>
          <a:p>
            <a:r>
              <a:rPr kumimoji="1" lang="ja-JP" altLang="en-US" dirty="0"/>
              <a:t>自身が入力した配列の一部（</a:t>
            </a:r>
            <a:r>
              <a:rPr kumimoji="1" lang="en-US" altLang="ja-JP" dirty="0" err="1"/>
              <a:t>kmer</a:t>
            </a:r>
            <a:r>
              <a:rPr kumimoji="1" lang="ja-JP" altLang="en-US" dirty="0"/>
              <a:t>）が完全一致する場所を探す</a:t>
            </a:r>
          </a:p>
        </p:txBody>
      </p:sp>
      <p:pic>
        <p:nvPicPr>
          <p:cNvPr id="2050" name="Picture 2">
            <a:extLst>
              <a:ext uri="{FF2B5EF4-FFF2-40B4-BE49-F238E27FC236}">
                <a16:creationId xmlns:a16="http://schemas.microsoft.com/office/drawing/2014/main" id="{829A4B36-CF25-4C88-84B8-BD50FB46E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442" y="2328140"/>
            <a:ext cx="5485116" cy="4529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986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ACCAAC-AF1E-4C49-A745-50567476E35E}"/>
              </a:ext>
            </a:extLst>
          </p:cNvPr>
          <p:cNvSpPr>
            <a:spLocks noGrp="1"/>
          </p:cNvSpPr>
          <p:nvPr>
            <p:ph type="title"/>
          </p:nvPr>
        </p:nvSpPr>
        <p:spPr/>
        <p:txBody>
          <a:bodyPr/>
          <a:lstStyle/>
          <a:p>
            <a:r>
              <a:rPr kumimoji="1" lang="ja-JP" altLang="en-US" dirty="0"/>
              <a:t>これを</a:t>
            </a:r>
            <a:r>
              <a:rPr kumimoji="1" lang="en-US" altLang="ja-JP" dirty="0"/>
              <a:t>PE</a:t>
            </a:r>
            <a:r>
              <a:rPr kumimoji="1" lang="ja-JP" altLang="en-US" dirty="0"/>
              <a:t>で実施</a:t>
            </a:r>
          </a:p>
        </p:txBody>
      </p:sp>
      <p:sp>
        <p:nvSpPr>
          <p:cNvPr id="3" name="コンテンツ プレースホルダー 2">
            <a:extLst>
              <a:ext uri="{FF2B5EF4-FFF2-40B4-BE49-F238E27FC236}">
                <a16:creationId xmlns:a16="http://schemas.microsoft.com/office/drawing/2014/main" id="{38972149-4928-4C8F-8A09-44180BF1D497}"/>
              </a:ext>
            </a:extLst>
          </p:cNvPr>
          <p:cNvSpPr>
            <a:spLocks noGrp="1"/>
          </p:cNvSpPr>
          <p:nvPr>
            <p:ph idx="1"/>
          </p:nvPr>
        </p:nvSpPr>
        <p:spPr/>
        <p:txBody>
          <a:bodyPr/>
          <a:lstStyle/>
          <a:p>
            <a:r>
              <a:rPr kumimoji="1" lang="ja-JP" altLang="en-US" dirty="0"/>
              <a:t>ゲノムであればこの間の距離はライブラリーによってある程度決められる（</a:t>
            </a:r>
            <a:r>
              <a:rPr kumimoji="1" lang="en-US" altLang="ja-JP" dirty="0"/>
              <a:t>Mate-pair</a:t>
            </a:r>
            <a:r>
              <a:rPr kumimoji="1" lang="ja-JP" altLang="en-US" dirty="0"/>
              <a:t>）</a:t>
            </a:r>
          </a:p>
        </p:txBody>
      </p:sp>
      <p:pic>
        <p:nvPicPr>
          <p:cNvPr id="3074" name="Picture 2">
            <a:extLst>
              <a:ext uri="{FF2B5EF4-FFF2-40B4-BE49-F238E27FC236}">
                <a16:creationId xmlns:a16="http://schemas.microsoft.com/office/drawing/2014/main" id="{BEB4B7A9-C8FE-4287-8324-F130312D45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165"/>
          <a:stretch/>
        </p:blipFill>
        <p:spPr bwMode="auto">
          <a:xfrm>
            <a:off x="838200" y="3135813"/>
            <a:ext cx="10450513" cy="355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599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940CBF-5348-4787-A556-118319624A4F}"/>
              </a:ext>
            </a:extLst>
          </p:cNvPr>
          <p:cNvSpPr>
            <a:spLocks noGrp="1"/>
          </p:cNvSpPr>
          <p:nvPr>
            <p:ph type="title"/>
          </p:nvPr>
        </p:nvSpPr>
        <p:spPr/>
        <p:txBody>
          <a:bodyPr/>
          <a:lstStyle/>
          <a:p>
            <a:r>
              <a:rPr lang="en-US" altLang="ja-JP" dirty="0"/>
              <a:t>Mapping</a:t>
            </a:r>
            <a:r>
              <a:rPr lang="ja-JP" altLang="en-US" dirty="0"/>
              <a:t>位置の決定</a:t>
            </a:r>
            <a:endParaRPr kumimoji="1" lang="ja-JP" altLang="en-US" dirty="0"/>
          </a:p>
        </p:txBody>
      </p:sp>
      <p:sp>
        <p:nvSpPr>
          <p:cNvPr id="3" name="コンテンツ プレースホルダー 2">
            <a:extLst>
              <a:ext uri="{FF2B5EF4-FFF2-40B4-BE49-F238E27FC236}">
                <a16:creationId xmlns:a16="http://schemas.microsoft.com/office/drawing/2014/main" id="{FE0EB387-D6CD-44A7-8428-9D893F3FC808}"/>
              </a:ext>
            </a:extLst>
          </p:cNvPr>
          <p:cNvSpPr>
            <a:spLocks noGrp="1"/>
          </p:cNvSpPr>
          <p:nvPr>
            <p:ph idx="1"/>
          </p:nvPr>
        </p:nvSpPr>
        <p:spPr/>
        <p:txBody>
          <a:bodyPr/>
          <a:lstStyle/>
          <a:p>
            <a:endParaRPr kumimoji="1" lang="ja-JP" altLang="en-US" dirty="0"/>
          </a:p>
        </p:txBody>
      </p:sp>
      <p:pic>
        <p:nvPicPr>
          <p:cNvPr id="4098" name="Picture 2">
            <a:extLst>
              <a:ext uri="{FF2B5EF4-FFF2-40B4-BE49-F238E27FC236}">
                <a16:creationId xmlns:a16="http://schemas.microsoft.com/office/drawing/2014/main" id="{19EBA7A2-959F-4948-BF94-4CB911C454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166" b="11418"/>
          <a:stretch/>
        </p:blipFill>
        <p:spPr bwMode="auto">
          <a:xfrm>
            <a:off x="838200" y="1825625"/>
            <a:ext cx="10450513"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7565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160E6B-E068-4E77-8DA1-A7D2DC4D21BC}"/>
              </a:ext>
            </a:extLst>
          </p:cNvPr>
          <p:cNvSpPr>
            <a:spLocks noGrp="1"/>
          </p:cNvSpPr>
          <p:nvPr>
            <p:ph type="title"/>
          </p:nvPr>
        </p:nvSpPr>
        <p:spPr/>
        <p:txBody>
          <a:bodyPr/>
          <a:lstStyle/>
          <a:p>
            <a:r>
              <a:rPr kumimoji="1" lang="en-US" altLang="ja-JP" dirty="0"/>
              <a:t>SNP</a:t>
            </a:r>
            <a:r>
              <a:rPr kumimoji="1" lang="ja-JP" altLang="en-US" dirty="0"/>
              <a:t>・</a:t>
            </a:r>
            <a:r>
              <a:rPr kumimoji="1" lang="en-US" altLang="ja-JP" dirty="0" err="1"/>
              <a:t>InDel</a:t>
            </a:r>
            <a:r>
              <a:rPr kumimoji="1" lang="ja-JP" altLang="en-US" dirty="0"/>
              <a:t>の評価</a:t>
            </a:r>
          </a:p>
        </p:txBody>
      </p:sp>
      <p:sp>
        <p:nvSpPr>
          <p:cNvPr id="3" name="コンテンツ プレースホルダー 2">
            <a:extLst>
              <a:ext uri="{FF2B5EF4-FFF2-40B4-BE49-F238E27FC236}">
                <a16:creationId xmlns:a16="http://schemas.microsoft.com/office/drawing/2014/main" id="{6C5194B5-347C-4226-88D4-C1D58CE9B82A}"/>
              </a:ext>
            </a:extLst>
          </p:cNvPr>
          <p:cNvSpPr>
            <a:spLocks noGrp="1"/>
          </p:cNvSpPr>
          <p:nvPr>
            <p:ph idx="1"/>
          </p:nvPr>
        </p:nvSpPr>
        <p:spPr/>
        <p:txBody>
          <a:bodyPr/>
          <a:lstStyle/>
          <a:p>
            <a:r>
              <a:rPr lang="ja-JP" altLang="en-US" dirty="0"/>
              <a:t>入力配列より長いものは</a:t>
            </a:r>
            <a:br>
              <a:rPr lang="en-US" altLang="ja-JP" dirty="0"/>
            </a:br>
            <a:r>
              <a:rPr lang="ja-JP" altLang="en-US" dirty="0"/>
              <a:t>評価することができない</a:t>
            </a:r>
            <a:endParaRPr lang="en-US" altLang="ja-JP" dirty="0"/>
          </a:p>
        </p:txBody>
      </p:sp>
      <p:pic>
        <p:nvPicPr>
          <p:cNvPr id="5124" name="Picture 4">
            <a:extLst>
              <a:ext uri="{FF2B5EF4-FFF2-40B4-BE49-F238E27FC236}">
                <a16:creationId xmlns:a16="http://schemas.microsoft.com/office/drawing/2014/main" id="{EC9535D8-B3B5-44AC-ACC4-A45E8B02F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891" y="1027906"/>
            <a:ext cx="6187476" cy="565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6544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A57D22-7350-4F42-BAB1-8A56B00BB900}"/>
              </a:ext>
            </a:extLst>
          </p:cNvPr>
          <p:cNvSpPr>
            <a:spLocks noGrp="1"/>
          </p:cNvSpPr>
          <p:nvPr>
            <p:ph type="title"/>
          </p:nvPr>
        </p:nvSpPr>
        <p:spPr/>
        <p:txBody>
          <a:bodyPr/>
          <a:lstStyle/>
          <a:p>
            <a:r>
              <a:rPr kumimoji="1" lang="ja-JP" altLang="en-US" dirty="0"/>
              <a:t>余談</a:t>
            </a:r>
          </a:p>
        </p:txBody>
      </p:sp>
      <p:sp>
        <p:nvSpPr>
          <p:cNvPr id="3" name="コンテンツ プレースホルダー 2">
            <a:extLst>
              <a:ext uri="{FF2B5EF4-FFF2-40B4-BE49-F238E27FC236}">
                <a16:creationId xmlns:a16="http://schemas.microsoft.com/office/drawing/2014/main" id="{8B1FDF0D-3CFB-4969-85D2-0A1C77B66930}"/>
              </a:ext>
            </a:extLst>
          </p:cNvPr>
          <p:cNvSpPr>
            <a:spLocks noGrp="1"/>
          </p:cNvSpPr>
          <p:nvPr>
            <p:ph idx="1"/>
          </p:nvPr>
        </p:nvSpPr>
        <p:spPr/>
        <p:txBody>
          <a:bodyPr/>
          <a:lstStyle/>
          <a:p>
            <a:r>
              <a:rPr kumimoji="1" lang="en-US" altLang="ja-JP" dirty="0"/>
              <a:t>HISAT3</a:t>
            </a:r>
            <a:r>
              <a:rPr kumimoji="1" lang="ja-JP" altLang="en-US" dirty="0"/>
              <a:t>がリリースされている（メモリ</a:t>
            </a:r>
            <a:r>
              <a:rPr kumimoji="1" lang="en-US" altLang="ja-JP" dirty="0"/>
              <a:t>16GB</a:t>
            </a:r>
            <a:r>
              <a:rPr kumimoji="1" lang="ja-JP" altLang="en-US" dirty="0"/>
              <a:t>）</a:t>
            </a:r>
          </a:p>
        </p:txBody>
      </p:sp>
      <p:pic>
        <p:nvPicPr>
          <p:cNvPr id="5" name="図 4">
            <a:extLst>
              <a:ext uri="{FF2B5EF4-FFF2-40B4-BE49-F238E27FC236}">
                <a16:creationId xmlns:a16="http://schemas.microsoft.com/office/drawing/2014/main" id="{18365164-70B3-434D-8DEE-2F4B8C1A8DE1}"/>
              </a:ext>
            </a:extLst>
          </p:cNvPr>
          <p:cNvPicPr>
            <a:picLocks noChangeAspect="1"/>
          </p:cNvPicPr>
          <p:nvPr/>
        </p:nvPicPr>
        <p:blipFill rotWithShape="1">
          <a:blip r:embed="rId2"/>
          <a:srcRect r="1994"/>
          <a:stretch/>
        </p:blipFill>
        <p:spPr>
          <a:xfrm>
            <a:off x="121577" y="2427339"/>
            <a:ext cx="11948845" cy="3815247"/>
          </a:xfrm>
          <a:prstGeom prst="rect">
            <a:avLst/>
          </a:prstGeom>
        </p:spPr>
      </p:pic>
      <p:sp>
        <p:nvSpPr>
          <p:cNvPr id="7" name="テキスト ボックス 6">
            <a:extLst>
              <a:ext uri="{FF2B5EF4-FFF2-40B4-BE49-F238E27FC236}">
                <a16:creationId xmlns:a16="http://schemas.microsoft.com/office/drawing/2014/main" id="{8B01E85F-7120-40AB-8BEB-B768BC13B3E3}"/>
              </a:ext>
            </a:extLst>
          </p:cNvPr>
          <p:cNvSpPr txBox="1"/>
          <p:nvPr/>
        </p:nvSpPr>
        <p:spPr>
          <a:xfrm>
            <a:off x="7494141" y="6308209"/>
            <a:ext cx="4697859" cy="338554"/>
          </a:xfrm>
          <a:prstGeom prst="rect">
            <a:avLst/>
          </a:prstGeom>
          <a:noFill/>
        </p:spPr>
        <p:txBody>
          <a:bodyPr wrap="square">
            <a:spAutoFit/>
          </a:bodyPr>
          <a:lstStyle/>
          <a:p>
            <a:r>
              <a:rPr lang="ja-JP" altLang="en-US" sz="1600" dirty="0"/>
              <a:t>http://daehwankimlab.github.io/hisat2/</a:t>
            </a:r>
          </a:p>
        </p:txBody>
      </p:sp>
    </p:spTree>
    <p:extLst>
      <p:ext uri="{BB962C8B-B14F-4D97-AF65-F5344CB8AC3E}">
        <p14:creationId xmlns:p14="http://schemas.microsoft.com/office/powerpoint/2010/main" val="20883283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0F107-8206-407C-A691-200ED9F90B30}"/>
              </a:ext>
            </a:extLst>
          </p:cNvPr>
          <p:cNvSpPr>
            <a:spLocks noGrp="1"/>
          </p:cNvSpPr>
          <p:nvPr>
            <p:ph type="title"/>
          </p:nvPr>
        </p:nvSpPr>
        <p:spPr/>
        <p:txBody>
          <a:bodyPr/>
          <a:lstStyle/>
          <a:p>
            <a:r>
              <a:rPr kumimoji="1" lang="en-US" altLang="ja-JP" dirty="0"/>
              <a:t>STAR</a:t>
            </a:r>
            <a:r>
              <a:rPr kumimoji="1" lang="ja-JP" altLang="en-US" dirty="0"/>
              <a:t>の</a:t>
            </a:r>
            <a:r>
              <a:rPr kumimoji="1" lang="en-US" altLang="ja-JP" dirty="0"/>
              <a:t>Mapping</a:t>
            </a:r>
            <a:r>
              <a:rPr kumimoji="1" lang="ja-JP" altLang="en-US" dirty="0"/>
              <a:t>戦略</a:t>
            </a:r>
          </a:p>
        </p:txBody>
      </p:sp>
      <p:sp>
        <p:nvSpPr>
          <p:cNvPr id="3" name="コンテンツ プレースホルダー 2">
            <a:extLst>
              <a:ext uri="{FF2B5EF4-FFF2-40B4-BE49-F238E27FC236}">
                <a16:creationId xmlns:a16="http://schemas.microsoft.com/office/drawing/2014/main" id="{AA106A4E-60E9-4BB7-ADF0-35972AD3F6F7}"/>
              </a:ext>
            </a:extLst>
          </p:cNvPr>
          <p:cNvSpPr>
            <a:spLocks noGrp="1"/>
          </p:cNvSpPr>
          <p:nvPr>
            <p:ph idx="1"/>
          </p:nvPr>
        </p:nvSpPr>
        <p:spPr/>
        <p:txBody>
          <a:bodyPr/>
          <a:lstStyle/>
          <a:p>
            <a:r>
              <a:rPr kumimoji="1" lang="ja-JP" altLang="en-US" dirty="0"/>
              <a:t>こちらも二つの手法を組み合わせている</a:t>
            </a:r>
            <a:endParaRPr kumimoji="1" lang="en-US" altLang="ja-JP" dirty="0"/>
          </a:p>
          <a:p>
            <a:pPr lvl="1">
              <a:buFont typeface="Wingdings" panose="05000000000000000000" pitchFamily="2" charset="2"/>
              <a:buChar char="ü"/>
            </a:pPr>
            <a:r>
              <a:rPr lang="ja-JP" altLang="en-US" dirty="0"/>
              <a:t>シード検索</a:t>
            </a:r>
            <a:endParaRPr lang="en-US" altLang="ja-JP" dirty="0"/>
          </a:p>
          <a:p>
            <a:pPr lvl="1">
              <a:buFont typeface="Wingdings" panose="05000000000000000000" pitchFamily="2" charset="2"/>
              <a:buChar char="ü"/>
            </a:pPr>
            <a:r>
              <a:rPr kumimoji="1" lang="ja-JP" altLang="en-US" dirty="0"/>
              <a:t>クラスタリング・スティッチング・スコアリング</a:t>
            </a:r>
            <a:endParaRPr kumimoji="1" lang="en-US" altLang="ja-JP" dirty="0"/>
          </a:p>
          <a:p>
            <a:pPr lvl="1">
              <a:buFont typeface="Wingdings" panose="05000000000000000000" pitchFamily="2" charset="2"/>
              <a:buChar char="ü"/>
            </a:pPr>
            <a:endParaRPr kumimoji="1" lang="en-US" altLang="ja-JP" dirty="0"/>
          </a:p>
          <a:p>
            <a:r>
              <a:rPr lang="ja-JP" altLang="en-US" dirty="0"/>
              <a:t>この特殊な戦略でアダプターをトリミングしなくても</a:t>
            </a:r>
            <a:br>
              <a:rPr lang="en-US" altLang="ja-JP" dirty="0"/>
            </a:br>
            <a:r>
              <a:rPr lang="en-US" altLang="ja-JP" dirty="0"/>
              <a:t>Mapping</a:t>
            </a:r>
            <a:r>
              <a:rPr lang="ja-JP" altLang="en-US" dirty="0"/>
              <a:t>可能（たぶん）</a:t>
            </a:r>
            <a:endParaRPr kumimoji="1" lang="en-US" altLang="ja-JP" dirty="0"/>
          </a:p>
        </p:txBody>
      </p:sp>
      <p:pic>
        <p:nvPicPr>
          <p:cNvPr id="5" name="図 4">
            <a:extLst>
              <a:ext uri="{FF2B5EF4-FFF2-40B4-BE49-F238E27FC236}">
                <a16:creationId xmlns:a16="http://schemas.microsoft.com/office/drawing/2014/main" id="{342652E1-3545-461D-A57F-8CE20EF31E2D}"/>
              </a:ext>
            </a:extLst>
          </p:cNvPr>
          <p:cNvPicPr>
            <a:picLocks noChangeAspect="1"/>
          </p:cNvPicPr>
          <p:nvPr/>
        </p:nvPicPr>
        <p:blipFill>
          <a:blip r:embed="rId2"/>
          <a:stretch>
            <a:fillRect/>
          </a:stretch>
        </p:blipFill>
        <p:spPr>
          <a:xfrm>
            <a:off x="838200" y="4485979"/>
            <a:ext cx="6838341" cy="2145990"/>
          </a:xfrm>
          <a:prstGeom prst="rect">
            <a:avLst/>
          </a:prstGeom>
        </p:spPr>
      </p:pic>
    </p:spTree>
    <p:extLst>
      <p:ext uri="{BB962C8B-B14F-4D97-AF65-F5344CB8AC3E}">
        <p14:creationId xmlns:p14="http://schemas.microsoft.com/office/powerpoint/2010/main" val="24123260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0F107-8206-407C-A691-200ED9F90B30}"/>
              </a:ext>
            </a:extLst>
          </p:cNvPr>
          <p:cNvSpPr>
            <a:spLocks noGrp="1"/>
          </p:cNvSpPr>
          <p:nvPr>
            <p:ph type="title"/>
          </p:nvPr>
        </p:nvSpPr>
        <p:spPr/>
        <p:txBody>
          <a:bodyPr>
            <a:normAutofit/>
          </a:bodyPr>
          <a:lstStyle/>
          <a:p>
            <a:r>
              <a:rPr kumimoji="1" lang="en-US" altLang="ja-JP" sz="3600" dirty="0"/>
              <a:t>Spliced Transcripts Alignment to a Reference:</a:t>
            </a:r>
            <a:r>
              <a:rPr kumimoji="1" lang="ja-JP" altLang="en-US" sz="3600" dirty="0"/>
              <a:t> </a:t>
            </a:r>
            <a:r>
              <a:rPr kumimoji="1" lang="en-US" altLang="ja-JP" sz="3600" dirty="0"/>
              <a:t>STAR</a:t>
            </a:r>
            <a:endParaRPr kumimoji="1" lang="ja-JP" altLang="en-US" sz="3600" dirty="0"/>
          </a:p>
        </p:txBody>
      </p:sp>
      <p:sp>
        <p:nvSpPr>
          <p:cNvPr id="3" name="コンテンツ プレースホルダー 2">
            <a:extLst>
              <a:ext uri="{FF2B5EF4-FFF2-40B4-BE49-F238E27FC236}">
                <a16:creationId xmlns:a16="http://schemas.microsoft.com/office/drawing/2014/main" id="{AA106A4E-60E9-4BB7-ADF0-35972AD3F6F7}"/>
              </a:ext>
            </a:extLst>
          </p:cNvPr>
          <p:cNvSpPr>
            <a:spLocks noGrp="1"/>
          </p:cNvSpPr>
          <p:nvPr>
            <p:ph idx="1"/>
          </p:nvPr>
        </p:nvSpPr>
        <p:spPr/>
        <p:txBody>
          <a:bodyPr/>
          <a:lstStyle/>
          <a:p>
            <a:r>
              <a:rPr kumimoji="1" lang="ja-JP" altLang="en-US" dirty="0"/>
              <a:t>入力された配列に対して最も正確に配列する最長の配列を探す（</a:t>
            </a:r>
            <a:r>
              <a:rPr kumimoji="1" lang="en-US" altLang="ja-JP" dirty="0"/>
              <a:t>Maximal Mappable Prefixes:</a:t>
            </a:r>
            <a:r>
              <a:rPr lang="ja-JP" altLang="en-US" dirty="0"/>
              <a:t> </a:t>
            </a:r>
            <a:r>
              <a:rPr kumimoji="1" lang="en-US" altLang="ja-JP" dirty="0"/>
              <a:t>MMP</a:t>
            </a:r>
            <a:r>
              <a:rPr kumimoji="1" lang="ja-JP" altLang="en-US" dirty="0"/>
              <a:t>）</a:t>
            </a:r>
          </a:p>
        </p:txBody>
      </p:sp>
      <p:pic>
        <p:nvPicPr>
          <p:cNvPr id="5" name="図 4">
            <a:extLst>
              <a:ext uri="{FF2B5EF4-FFF2-40B4-BE49-F238E27FC236}">
                <a16:creationId xmlns:a16="http://schemas.microsoft.com/office/drawing/2014/main" id="{BA1C3B43-1E50-4C65-81E9-76188F4B458E}"/>
              </a:ext>
            </a:extLst>
          </p:cNvPr>
          <p:cNvPicPr>
            <a:picLocks noChangeAspect="1"/>
          </p:cNvPicPr>
          <p:nvPr/>
        </p:nvPicPr>
        <p:blipFill>
          <a:blip r:embed="rId2"/>
          <a:stretch>
            <a:fillRect/>
          </a:stretch>
        </p:blipFill>
        <p:spPr>
          <a:xfrm>
            <a:off x="2802276" y="2647828"/>
            <a:ext cx="5448690" cy="3664072"/>
          </a:xfrm>
          <a:prstGeom prst="rect">
            <a:avLst/>
          </a:prstGeom>
        </p:spPr>
      </p:pic>
      <p:sp>
        <p:nvSpPr>
          <p:cNvPr id="7" name="テキスト ボックス 6">
            <a:extLst>
              <a:ext uri="{FF2B5EF4-FFF2-40B4-BE49-F238E27FC236}">
                <a16:creationId xmlns:a16="http://schemas.microsoft.com/office/drawing/2014/main" id="{DADDD201-1BE3-4043-8AC0-8EED5562F5A9}"/>
              </a:ext>
            </a:extLst>
          </p:cNvPr>
          <p:cNvSpPr txBox="1"/>
          <p:nvPr/>
        </p:nvSpPr>
        <p:spPr>
          <a:xfrm>
            <a:off x="4391346" y="6465620"/>
            <a:ext cx="7800654" cy="338554"/>
          </a:xfrm>
          <a:prstGeom prst="rect">
            <a:avLst/>
          </a:prstGeom>
          <a:noFill/>
        </p:spPr>
        <p:txBody>
          <a:bodyPr wrap="square">
            <a:spAutoFit/>
          </a:bodyPr>
          <a:lstStyle/>
          <a:p>
            <a:r>
              <a:rPr lang="ja-JP" altLang="en-US" sz="1600" dirty="0"/>
              <a:t>https://hbctraining.github.io/Intro-to-rnaseq-hpc-O2/lessons/03_alignment.html</a:t>
            </a:r>
          </a:p>
        </p:txBody>
      </p:sp>
    </p:spTree>
    <p:extLst>
      <p:ext uri="{BB962C8B-B14F-4D97-AF65-F5344CB8AC3E}">
        <p14:creationId xmlns:p14="http://schemas.microsoft.com/office/powerpoint/2010/main" val="2686470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0F107-8206-407C-A691-200ED9F90B30}"/>
              </a:ext>
            </a:extLst>
          </p:cNvPr>
          <p:cNvSpPr>
            <a:spLocks noGrp="1"/>
          </p:cNvSpPr>
          <p:nvPr>
            <p:ph type="title"/>
          </p:nvPr>
        </p:nvSpPr>
        <p:spPr/>
        <p:txBody>
          <a:bodyPr/>
          <a:lstStyle/>
          <a:p>
            <a:r>
              <a:rPr kumimoji="1" lang="ja-JP" altLang="en-US" dirty="0"/>
              <a:t>シード検索</a:t>
            </a:r>
          </a:p>
        </p:txBody>
      </p:sp>
      <p:sp>
        <p:nvSpPr>
          <p:cNvPr id="3" name="コンテンツ プレースホルダー 2">
            <a:extLst>
              <a:ext uri="{FF2B5EF4-FFF2-40B4-BE49-F238E27FC236}">
                <a16:creationId xmlns:a16="http://schemas.microsoft.com/office/drawing/2014/main" id="{AA106A4E-60E9-4BB7-ADF0-35972AD3F6F7}"/>
              </a:ext>
            </a:extLst>
          </p:cNvPr>
          <p:cNvSpPr>
            <a:spLocks noGrp="1"/>
          </p:cNvSpPr>
          <p:nvPr>
            <p:ph idx="1"/>
          </p:nvPr>
        </p:nvSpPr>
        <p:spPr/>
        <p:txBody>
          <a:bodyPr/>
          <a:lstStyle/>
          <a:p>
            <a:r>
              <a:rPr kumimoji="1" lang="ja-JP" altLang="en-US" dirty="0"/>
              <a:t>全部がマッピングされなかった場合は、残った配列がマッピングされる</a:t>
            </a:r>
            <a:r>
              <a:rPr kumimoji="1" lang="en-US" altLang="ja-JP" dirty="0"/>
              <a:t>MMP</a:t>
            </a:r>
            <a:r>
              <a:rPr kumimoji="1" lang="ja-JP" altLang="en-US" dirty="0"/>
              <a:t>を探す（最初が</a:t>
            </a:r>
            <a:r>
              <a:rPr kumimoji="1" lang="en-US" altLang="ja-JP" dirty="0"/>
              <a:t>seed1</a:t>
            </a:r>
            <a:r>
              <a:rPr kumimoji="1" lang="ja-JP" altLang="en-US" dirty="0"/>
              <a:t> 次が</a:t>
            </a:r>
            <a:r>
              <a:rPr kumimoji="1" lang="en-US" altLang="ja-JP" dirty="0"/>
              <a:t>seed2</a:t>
            </a:r>
            <a:r>
              <a:rPr kumimoji="1" lang="ja-JP" altLang="en-US" dirty="0"/>
              <a:t>と表現）</a:t>
            </a:r>
          </a:p>
        </p:txBody>
      </p:sp>
      <p:pic>
        <p:nvPicPr>
          <p:cNvPr id="5" name="図 4">
            <a:extLst>
              <a:ext uri="{FF2B5EF4-FFF2-40B4-BE49-F238E27FC236}">
                <a16:creationId xmlns:a16="http://schemas.microsoft.com/office/drawing/2014/main" id="{6E1181AF-B81E-4FFD-ABC9-EF91B3FA0ACC}"/>
              </a:ext>
            </a:extLst>
          </p:cNvPr>
          <p:cNvPicPr>
            <a:picLocks noChangeAspect="1"/>
          </p:cNvPicPr>
          <p:nvPr/>
        </p:nvPicPr>
        <p:blipFill>
          <a:blip r:embed="rId2"/>
          <a:stretch>
            <a:fillRect/>
          </a:stretch>
        </p:blipFill>
        <p:spPr>
          <a:xfrm>
            <a:off x="2185650" y="2873826"/>
            <a:ext cx="6973913" cy="3736025"/>
          </a:xfrm>
          <a:prstGeom prst="rect">
            <a:avLst/>
          </a:prstGeom>
        </p:spPr>
      </p:pic>
    </p:spTree>
    <p:extLst>
      <p:ext uri="{BB962C8B-B14F-4D97-AF65-F5344CB8AC3E}">
        <p14:creationId xmlns:p14="http://schemas.microsoft.com/office/powerpoint/2010/main" val="29095947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0F107-8206-407C-A691-200ED9F90B30}"/>
              </a:ext>
            </a:extLst>
          </p:cNvPr>
          <p:cNvSpPr>
            <a:spLocks noGrp="1"/>
          </p:cNvSpPr>
          <p:nvPr>
            <p:ph type="title"/>
          </p:nvPr>
        </p:nvSpPr>
        <p:spPr/>
        <p:txBody>
          <a:bodyPr/>
          <a:lstStyle/>
          <a:p>
            <a:r>
              <a:rPr kumimoji="1" lang="ja-JP" altLang="en-US" dirty="0"/>
              <a:t>ミスマッチの場合のシード検索</a:t>
            </a:r>
          </a:p>
        </p:txBody>
      </p:sp>
      <p:sp>
        <p:nvSpPr>
          <p:cNvPr id="3" name="コンテンツ プレースホルダー 2">
            <a:extLst>
              <a:ext uri="{FF2B5EF4-FFF2-40B4-BE49-F238E27FC236}">
                <a16:creationId xmlns:a16="http://schemas.microsoft.com/office/drawing/2014/main" id="{AA106A4E-60E9-4BB7-ADF0-35972AD3F6F7}"/>
              </a:ext>
            </a:extLst>
          </p:cNvPr>
          <p:cNvSpPr>
            <a:spLocks noGrp="1"/>
          </p:cNvSpPr>
          <p:nvPr>
            <p:ph idx="1"/>
          </p:nvPr>
        </p:nvSpPr>
        <p:spPr/>
        <p:txBody>
          <a:bodyPr/>
          <a:lstStyle/>
          <a:p>
            <a:r>
              <a:rPr kumimoji="1" lang="en-US" altLang="ja-JP" dirty="0"/>
              <a:t>MMP</a:t>
            </a:r>
            <a:r>
              <a:rPr kumimoji="1" lang="ja-JP" altLang="en-US" dirty="0"/>
              <a:t>を拡張しながら探索</a:t>
            </a:r>
          </a:p>
        </p:txBody>
      </p:sp>
      <p:pic>
        <p:nvPicPr>
          <p:cNvPr id="6146" name="Picture 2" descr="STAR_step3">
            <a:extLst>
              <a:ext uri="{FF2B5EF4-FFF2-40B4-BE49-F238E27FC236}">
                <a16:creationId xmlns:a16="http://schemas.microsoft.com/office/drawing/2014/main" id="{0EACFCE9-5BC1-4D7A-9977-CDCE85F837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186"/>
          <a:stretch/>
        </p:blipFill>
        <p:spPr bwMode="auto">
          <a:xfrm>
            <a:off x="6246656" y="2885718"/>
            <a:ext cx="5587748" cy="33645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_step3">
            <a:extLst>
              <a:ext uri="{FF2B5EF4-FFF2-40B4-BE49-F238E27FC236}">
                <a16:creationId xmlns:a16="http://schemas.microsoft.com/office/drawing/2014/main" id="{88D54E06-F616-4A22-8128-FBE48C28F0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9" b="53005"/>
          <a:stretch/>
        </p:blipFill>
        <p:spPr bwMode="auto">
          <a:xfrm>
            <a:off x="416959" y="2947362"/>
            <a:ext cx="5528387" cy="3364538"/>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F7483733-132A-4AF1-ABA2-4E28EC3E3070}"/>
              </a:ext>
            </a:extLst>
          </p:cNvPr>
          <p:cNvSpPr/>
          <p:nvPr/>
        </p:nvSpPr>
        <p:spPr>
          <a:xfrm>
            <a:off x="5719281" y="3832260"/>
            <a:ext cx="753438" cy="585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337176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0F107-8206-407C-A691-200ED9F90B30}"/>
              </a:ext>
            </a:extLst>
          </p:cNvPr>
          <p:cNvSpPr>
            <a:spLocks noGrp="1"/>
          </p:cNvSpPr>
          <p:nvPr>
            <p:ph type="title"/>
          </p:nvPr>
        </p:nvSpPr>
        <p:spPr/>
        <p:txBody>
          <a:bodyPr/>
          <a:lstStyle/>
          <a:p>
            <a:r>
              <a:rPr kumimoji="1" lang="ja-JP" altLang="en-US" dirty="0"/>
              <a:t>拡張したところが完全に一致しない場合</a:t>
            </a:r>
          </a:p>
        </p:txBody>
      </p:sp>
      <p:sp>
        <p:nvSpPr>
          <p:cNvPr id="3" name="コンテンツ プレースホルダー 2">
            <a:extLst>
              <a:ext uri="{FF2B5EF4-FFF2-40B4-BE49-F238E27FC236}">
                <a16:creationId xmlns:a16="http://schemas.microsoft.com/office/drawing/2014/main" id="{AA106A4E-60E9-4BB7-ADF0-35972AD3F6F7}"/>
              </a:ext>
            </a:extLst>
          </p:cNvPr>
          <p:cNvSpPr>
            <a:spLocks noGrp="1"/>
          </p:cNvSpPr>
          <p:nvPr>
            <p:ph idx="1"/>
          </p:nvPr>
        </p:nvSpPr>
        <p:spPr/>
        <p:txBody>
          <a:bodyPr/>
          <a:lstStyle/>
          <a:p>
            <a:r>
              <a:rPr kumimoji="1" lang="ja-JP" altLang="en-US" dirty="0"/>
              <a:t>その部分をソフトクリップする</a:t>
            </a:r>
          </a:p>
        </p:txBody>
      </p:sp>
      <p:pic>
        <p:nvPicPr>
          <p:cNvPr id="7170" name="Picture 2" descr="STAR_step4">
            <a:extLst>
              <a:ext uri="{FF2B5EF4-FFF2-40B4-BE49-F238E27FC236}">
                <a16:creationId xmlns:a16="http://schemas.microsoft.com/office/drawing/2014/main" id="{9E555CD6-D247-4D49-B5BF-3838A2E16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599" y="2480193"/>
            <a:ext cx="6296232" cy="383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154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682533" y="994357"/>
            <a:ext cx="8458170" cy="1200329"/>
          </a:xfrm>
          <a:prstGeom prst="rect">
            <a:avLst/>
          </a:prstGeom>
          <a:noFill/>
        </p:spPr>
        <p:txBody>
          <a:bodyPr wrap="square" rtlCol="0">
            <a:spAutoFit/>
          </a:bodyPr>
          <a:lstStyle/>
          <a:p>
            <a:r>
              <a:rPr lang="en-US" altLang="ja-JP" sz="2400" dirty="0"/>
              <a:t>NEJM_CEL</a:t>
            </a:r>
            <a:r>
              <a:rPr lang="ja-JP" altLang="en-US" sz="2400" dirty="0"/>
              <a:t>の</a:t>
            </a:r>
            <a:r>
              <a:rPr lang="en-US" altLang="ja-JP" sz="2400" dirty="0"/>
              <a:t>R</a:t>
            </a:r>
            <a:r>
              <a:rPr lang="ja-JP" altLang="en-US" sz="2400" dirty="0"/>
              <a:t>スクリプトを開く</a:t>
            </a:r>
            <a:endParaRPr lang="en-US" altLang="ja-JP" sz="2400" dirty="0"/>
          </a:p>
          <a:p>
            <a:r>
              <a:rPr lang="ja-JP" altLang="en-US" sz="2400" dirty="0"/>
              <a:t>↓</a:t>
            </a:r>
            <a:endParaRPr lang="en-US" altLang="ja-JP" sz="2400" dirty="0"/>
          </a:p>
          <a:p>
            <a:r>
              <a:rPr lang="en-US" altLang="ja-JP" sz="2400" dirty="0"/>
              <a:t>#</a:t>
            </a:r>
            <a:r>
              <a:rPr lang="en-US" altLang="ja-JP" sz="2400" dirty="0" err="1"/>
              <a:t>rma</a:t>
            </a:r>
            <a:r>
              <a:rPr lang="ja-JP" altLang="en-US" sz="2400" dirty="0"/>
              <a:t>を実行</a:t>
            </a:r>
          </a:p>
        </p:txBody>
      </p:sp>
      <p:sp>
        <p:nvSpPr>
          <p:cNvPr id="2" name="正方形/長方形 1"/>
          <p:cNvSpPr/>
          <p:nvPr/>
        </p:nvSpPr>
        <p:spPr>
          <a:xfrm>
            <a:off x="1070721" y="2413337"/>
            <a:ext cx="8458170" cy="2031325"/>
          </a:xfrm>
          <a:prstGeom prst="rect">
            <a:avLst/>
          </a:prstGeom>
          <a:noFill/>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dirty="0"/>
              <a:t>out_f = "hoge_rma.txt"  #出力ファイル名を指定してout_fに格納</a:t>
            </a:r>
          </a:p>
          <a:p>
            <a:r>
              <a:rPr lang="ja-JP" altLang="en-US" dirty="0"/>
              <a:t>library(affy)         #パッケージの読み込み</a:t>
            </a:r>
          </a:p>
          <a:p>
            <a:r>
              <a:rPr lang="ja-JP" altLang="en-US" dirty="0"/>
              <a:t>library(hgu133plus2cdf)         #パッケージの読み込み</a:t>
            </a:r>
          </a:p>
          <a:p>
            <a:r>
              <a:rPr lang="ja-JP" altLang="en-US" dirty="0"/>
              <a:t>hoge = ReadAffy()    #*.CELファイルの読み込み</a:t>
            </a:r>
          </a:p>
          <a:p>
            <a:r>
              <a:rPr lang="ja-JP" altLang="en-US" dirty="0"/>
              <a:t>eset = rma(hoge)     #RMAを実行し、結果をesetに保存</a:t>
            </a:r>
          </a:p>
          <a:p>
            <a:r>
              <a:rPr lang="ja-JP" altLang="en-US" dirty="0"/>
              <a:t>write.exprs(eset, file=out_f)          #結果を指定したファイル名で保存</a:t>
            </a:r>
          </a:p>
          <a:p>
            <a:r>
              <a:rPr lang="ja-JP" altLang="en-US" dirty="0"/>
              <a:t>rm(list = ls(all.names = T))</a:t>
            </a:r>
          </a:p>
        </p:txBody>
      </p:sp>
      <p:sp>
        <p:nvSpPr>
          <p:cNvPr id="6" name="テキスト ボックス 5"/>
          <p:cNvSpPr txBox="1"/>
          <p:nvPr/>
        </p:nvSpPr>
        <p:spPr>
          <a:xfrm>
            <a:off x="682533" y="4930851"/>
            <a:ext cx="9056689" cy="461665"/>
          </a:xfrm>
          <a:prstGeom prst="rect">
            <a:avLst/>
          </a:prstGeom>
          <a:noFill/>
        </p:spPr>
        <p:txBody>
          <a:bodyPr wrap="square" rtlCol="0">
            <a:spAutoFit/>
          </a:bodyPr>
          <a:lstStyle/>
          <a:p>
            <a:r>
              <a:rPr lang="en-US" altLang="ja-JP" sz="2400" dirty="0"/>
              <a:t>MAS5</a:t>
            </a:r>
            <a:r>
              <a:rPr lang="ja-JP" altLang="en-US" sz="2400" dirty="0" err="1"/>
              <a:t>はメ</a:t>
            </a:r>
            <a:r>
              <a:rPr lang="ja-JP" altLang="en-US" sz="2400" dirty="0"/>
              <a:t>モリを物凄く食うので、後日挑戦してみてください</a:t>
            </a:r>
          </a:p>
        </p:txBody>
      </p:sp>
      <p:sp>
        <p:nvSpPr>
          <p:cNvPr id="3" name="テキスト ボックス 2">
            <a:extLst>
              <a:ext uri="{FF2B5EF4-FFF2-40B4-BE49-F238E27FC236}">
                <a16:creationId xmlns:a16="http://schemas.microsoft.com/office/drawing/2014/main" id="{AA6880F3-12F6-40F0-8E0D-B355A11BEFA8}"/>
              </a:ext>
            </a:extLst>
          </p:cNvPr>
          <p:cNvSpPr txBox="1"/>
          <p:nvPr/>
        </p:nvSpPr>
        <p:spPr>
          <a:xfrm>
            <a:off x="172528" y="232914"/>
            <a:ext cx="5667738" cy="523220"/>
          </a:xfrm>
          <a:prstGeom prst="rect">
            <a:avLst/>
          </a:prstGeom>
          <a:blipFill>
            <a:blip r:embed="rId2"/>
            <a:tile tx="0" ty="0" sx="100000" sy="100000" flip="none" algn="tl"/>
          </a:blipFill>
        </p:spPr>
        <p:txBody>
          <a:bodyPr wrap="square" rtlCol="0">
            <a:spAutoFit/>
          </a:bodyPr>
          <a:lstStyle/>
          <a:p>
            <a:r>
              <a:rPr lang="ja-JP" altLang="en-US" sz="2800" dirty="0"/>
              <a:t>正規化を体験（やらなくても</a:t>
            </a:r>
            <a:r>
              <a:rPr lang="en-US" altLang="ja-JP" sz="2800" dirty="0"/>
              <a:t>OK</a:t>
            </a:r>
            <a:r>
              <a:rPr lang="ja-JP" altLang="en-US" sz="2800" dirty="0"/>
              <a:t>）</a:t>
            </a:r>
          </a:p>
        </p:txBody>
      </p:sp>
    </p:spTree>
    <p:extLst>
      <p:ext uri="{BB962C8B-B14F-4D97-AF65-F5344CB8AC3E}">
        <p14:creationId xmlns:p14="http://schemas.microsoft.com/office/powerpoint/2010/main" val="11213560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0F107-8206-407C-A691-200ED9F90B30}"/>
              </a:ext>
            </a:extLst>
          </p:cNvPr>
          <p:cNvSpPr>
            <a:spLocks noGrp="1"/>
          </p:cNvSpPr>
          <p:nvPr>
            <p:ph type="title"/>
          </p:nvPr>
        </p:nvSpPr>
        <p:spPr/>
        <p:txBody>
          <a:bodyPr/>
          <a:lstStyle/>
          <a:p>
            <a:r>
              <a:rPr kumimoji="1" lang="ja-JP" altLang="en-US" dirty="0"/>
              <a:t>シード同士を照合する</a:t>
            </a:r>
          </a:p>
        </p:txBody>
      </p:sp>
      <p:sp>
        <p:nvSpPr>
          <p:cNvPr id="3" name="コンテンツ プレースホルダー 2">
            <a:extLst>
              <a:ext uri="{FF2B5EF4-FFF2-40B4-BE49-F238E27FC236}">
                <a16:creationId xmlns:a16="http://schemas.microsoft.com/office/drawing/2014/main" id="{AA106A4E-60E9-4BB7-ADF0-35972AD3F6F7}"/>
              </a:ext>
            </a:extLst>
          </p:cNvPr>
          <p:cNvSpPr>
            <a:spLocks noGrp="1"/>
          </p:cNvSpPr>
          <p:nvPr>
            <p:ph idx="1"/>
          </p:nvPr>
        </p:nvSpPr>
        <p:spPr>
          <a:xfrm>
            <a:off x="838200" y="1825625"/>
            <a:ext cx="10515600" cy="4770384"/>
          </a:xfrm>
        </p:spPr>
        <p:txBody>
          <a:bodyPr>
            <a:normAutofit/>
          </a:bodyPr>
          <a:lstStyle/>
          <a:p>
            <a:r>
              <a:rPr kumimoji="1" lang="ja-JP" altLang="en-US" dirty="0"/>
              <a:t>遺伝子情報を基に照合していく</a:t>
            </a:r>
            <a:endParaRPr kumimoji="1" lang="en-US" altLang="ja-JP" dirty="0"/>
          </a:p>
          <a:p>
            <a:r>
              <a:rPr kumimoji="1" lang="en-US" altLang="ja-JP" dirty="0"/>
              <a:t>MMP</a:t>
            </a:r>
            <a:r>
              <a:rPr kumimoji="1" lang="ja-JP" altLang="en-US" dirty="0"/>
              <a:t>間の距離</a:t>
            </a:r>
            <a:endParaRPr lang="en-US" altLang="ja-JP" dirty="0"/>
          </a:p>
          <a:p>
            <a:pPr lvl="1">
              <a:buFont typeface="Wingdings" panose="05000000000000000000" pitchFamily="2" charset="2"/>
              <a:buChar char="ü"/>
            </a:pPr>
            <a:r>
              <a:rPr kumimoji="1" lang="en-US" altLang="ja-JP" dirty="0"/>
              <a:t>maximum intron size</a:t>
            </a:r>
            <a:r>
              <a:rPr kumimoji="1" lang="ja-JP" altLang="en-US" dirty="0"/>
              <a:t>以下かどうか</a:t>
            </a:r>
            <a:endParaRPr lang="en-US" altLang="ja-JP" dirty="0"/>
          </a:p>
          <a:p>
            <a:pPr lvl="1">
              <a:buFont typeface="Wingdings" panose="05000000000000000000" pitchFamily="2" charset="2"/>
              <a:buChar char="ü"/>
            </a:pPr>
            <a:r>
              <a:rPr kumimoji="1" lang="ja-JP" altLang="en-US" dirty="0"/>
              <a:t>異なる染色体上ではないか</a:t>
            </a:r>
            <a:br>
              <a:rPr kumimoji="1" lang="en-US" altLang="ja-JP" dirty="0"/>
            </a:br>
            <a:r>
              <a:rPr kumimoji="1" lang="ja-JP" altLang="en-US" dirty="0"/>
              <a:t>⇒キメラリードの取得</a:t>
            </a:r>
            <a:endParaRPr kumimoji="1" lang="en-US" altLang="ja-JP" dirty="0"/>
          </a:p>
          <a:p>
            <a:pPr lvl="1">
              <a:buFont typeface="Wingdings" panose="05000000000000000000" pitchFamily="2" charset="2"/>
              <a:buChar char="ü"/>
            </a:pPr>
            <a:endParaRPr kumimoji="1" lang="en-US" altLang="ja-JP" dirty="0"/>
          </a:p>
          <a:p>
            <a:r>
              <a:rPr kumimoji="1" lang="ja-JP" altLang="en-US" dirty="0"/>
              <a:t>ミスマッチ数</a:t>
            </a:r>
            <a:endParaRPr kumimoji="1" lang="en-US" altLang="ja-JP" dirty="0"/>
          </a:p>
          <a:p>
            <a:r>
              <a:rPr lang="ja-JP" altLang="en-US" dirty="0"/>
              <a:t>ギャップ数</a:t>
            </a:r>
            <a:br>
              <a:rPr lang="en-US" altLang="ja-JP" dirty="0"/>
            </a:br>
            <a:r>
              <a:rPr lang="ja-JP" altLang="en-US" dirty="0"/>
              <a:t>↑これらは通常</a:t>
            </a:r>
            <a:r>
              <a:rPr lang="en-US" altLang="ja-JP" dirty="0"/>
              <a:t>1</a:t>
            </a:r>
            <a:r>
              <a:rPr lang="ja-JP" altLang="en-US" dirty="0"/>
              <a:t>つしか許容しない</a:t>
            </a:r>
            <a:endParaRPr lang="en-US" altLang="ja-JP" dirty="0"/>
          </a:p>
          <a:p>
            <a:r>
              <a:rPr lang="ja-JP" altLang="en-US" dirty="0"/>
              <a:t>これらをスコア化して、一定以上の領域にマッピング</a:t>
            </a:r>
            <a:endParaRPr lang="en-US" altLang="ja-JP" dirty="0"/>
          </a:p>
          <a:p>
            <a:pPr marL="0" indent="0">
              <a:buNone/>
            </a:pPr>
            <a:endParaRPr kumimoji="1" lang="ja-JP" altLang="en-US" dirty="0"/>
          </a:p>
        </p:txBody>
      </p:sp>
      <p:pic>
        <p:nvPicPr>
          <p:cNvPr id="8194" name="Picture 2" descr="STAR_step5">
            <a:extLst>
              <a:ext uri="{FF2B5EF4-FFF2-40B4-BE49-F238E27FC236}">
                <a16:creationId xmlns:a16="http://schemas.microsoft.com/office/drawing/2014/main" id="{E60CBD17-ABAA-4B65-972A-198435FBD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618" y="1027906"/>
            <a:ext cx="5390334" cy="443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17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0F107-8206-407C-A691-200ED9F90B30}"/>
              </a:ext>
            </a:extLst>
          </p:cNvPr>
          <p:cNvSpPr>
            <a:spLocks noGrp="1"/>
          </p:cNvSpPr>
          <p:nvPr>
            <p:ph type="title"/>
          </p:nvPr>
        </p:nvSpPr>
        <p:spPr/>
        <p:txBody>
          <a:bodyPr/>
          <a:lstStyle/>
          <a:p>
            <a:r>
              <a:rPr kumimoji="1" lang="en-US" altLang="ja-JP" dirty="0"/>
              <a:t>STAR</a:t>
            </a:r>
            <a:r>
              <a:rPr kumimoji="1" lang="ja-JP" altLang="en-US" dirty="0"/>
              <a:t>の肝</a:t>
            </a:r>
          </a:p>
        </p:txBody>
      </p:sp>
      <p:sp>
        <p:nvSpPr>
          <p:cNvPr id="3" name="コンテンツ プレースホルダー 2">
            <a:extLst>
              <a:ext uri="{FF2B5EF4-FFF2-40B4-BE49-F238E27FC236}">
                <a16:creationId xmlns:a16="http://schemas.microsoft.com/office/drawing/2014/main" id="{AA106A4E-60E9-4BB7-ADF0-35972AD3F6F7}"/>
              </a:ext>
            </a:extLst>
          </p:cNvPr>
          <p:cNvSpPr>
            <a:spLocks noGrp="1"/>
          </p:cNvSpPr>
          <p:nvPr>
            <p:ph idx="1"/>
          </p:nvPr>
        </p:nvSpPr>
        <p:spPr/>
        <p:txBody>
          <a:bodyPr/>
          <a:lstStyle/>
          <a:p>
            <a:r>
              <a:rPr kumimoji="1" lang="en-US" altLang="ja-JP" dirty="0"/>
              <a:t>Reference genome</a:t>
            </a:r>
            <a:r>
              <a:rPr kumimoji="1" lang="ja-JP" altLang="en-US" dirty="0"/>
              <a:t>から非圧縮の</a:t>
            </a:r>
            <a:r>
              <a:rPr kumimoji="1" lang="en-US" altLang="ja-JP" dirty="0"/>
              <a:t>suffix array</a:t>
            </a:r>
            <a:r>
              <a:rPr kumimoji="1" lang="ja-JP" altLang="en-US" dirty="0"/>
              <a:t>（</a:t>
            </a:r>
            <a:r>
              <a:rPr kumimoji="1" lang="en-US" altLang="ja-JP" dirty="0"/>
              <a:t>SA</a:t>
            </a:r>
            <a:r>
              <a:rPr kumimoji="1" lang="ja-JP" altLang="en-US" dirty="0"/>
              <a:t>）を作る</a:t>
            </a:r>
          </a:p>
        </p:txBody>
      </p:sp>
      <p:pic>
        <p:nvPicPr>
          <p:cNvPr id="5" name="図 4">
            <a:extLst>
              <a:ext uri="{FF2B5EF4-FFF2-40B4-BE49-F238E27FC236}">
                <a16:creationId xmlns:a16="http://schemas.microsoft.com/office/drawing/2014/main" id="{7B29775C-F74E-41F3-A946-DADE6E8472A9}"/>
              </a:ext>
            </a:extLst>
          </p:cNvPr>
          <p:cNvPicPr>
            <a:picLocks noChangeAspect="1"/>
          </p:cNvPicPr>
          <p:nvPr/>
        </p:nvPicPr>
        <p:blipFill>
          <a:blip r:embed="rId2"/>
          <a:stretch>
            <a:fillRect/>
          </a:stretch>
        </p:blipFill>
        <p:spPr>
          <a:xfrm>
            <a:off x="1667926" y="2629732"/>
            <a:ext cx="6592496" cy="3547231"/>
          </a:xfrm>
          <a:prstGeom prst="rect">
            <a:avLst/>
          </a:prstGeom>
        </p:spPr>
      </p:pic>
    </p:spTree>
    <p:extLst>
      <p:ext uri="{BB962C8B-B14F-4D97-AF65-F5344CB8AC3E}">
        <p14:creationId xmlns:p14="http://schemas.microsoft.com/office/powerpoint/2010/main" val="10788538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0F107-8206-407C-A691-200ED9F90B30}"/>
              </a:ext>
            </a:extLst>
          </p:cNvPr>
          <p:cNvSpPr>
            <a:spLocks noGrp="1"/>
          </p:cNvSpPr>
          <p:nvPr>
            <p:ph type="title"/>
          </p:nvPr>
        </p:nvSpPr>
        <p:spPr/>
        <p:txBody>
          <a:bodyPr/>
          <a:lstStyle/>
          <a:p>
            <a:r>
              <a:rPr kumimoji="1" lang="ja-JP" altLang="en-US" dirty="0"/>
              <a:t>結局言いたいこと</a:t>
            </a:r>
          </a:p>
        </p:txBody>
      </p:sp>
      <p:sp>
        <p:nvSpPr>
          <p:cNvPr id="3" name="コンテンツ プレースホルダー 2">
            <a:extLst>
              <a:ext uri="{FF2B5EF4-FFF2-40B4-BE49-F238E27FC236}">
                <a16:creationId xmlns:a16="http://schemas.microsoft.com/office/drawing/2014/main" id="{AA106A4E-60E9-4BB7-ADF0-35972AD3F6F7}"/>
              </a:ext>
            </a:extLst>
          </p:cNvPr>
          <p:cNvSpPr>
            <a:spLocks noGrp="1"/>
          </p:cNvSpPr>
          <p:nvPr>
            <p:ph idx="1"/>
          </p:nvPr>
        </p:nvSpPr>
        <p:spPr/>
        <p:txBody>
          <a:bodyPr/>
          <a:lstStyle/>
          <a:p>
            <a:r>
              <a:rPr kumimoji="1" lang="en-US" altLang="ja-JP" dirty="0"/>
              <a:t>HISAT</a:t>
            </a:r>
          </a:p>
          <a:p>
            <a:r>
              <a:rPr kumimoji="1" lang="en-US" altLang="ja-JP" dirty="0"/>
              <a:t>Mapping</a:t>
            </a:r>
            <a:r>
              <a:rPr kumimoji="1" lang="ja-JP" altLang="en-US" dirty="0"/>
              <a:t>にはそこまでメモリを使わない</a:t>
            </a:r>
            <a:endParaRPr kumimoji="1" lang="en-US" altLang="ja-JP" dirty="0"/>
          </a:p>
          <a:p>
            <a:r>
              <a:rPr lang="en-US" altLang="ja-JP" dirty="0"/>
              <a:t>Mapping</a:t>
            </a:r>
            <a:r>
              <a:rPr lang="ja-JP" altLang="en-US" dirty="0"/>
              <a:t>の時間は早くする工夫がある</a:t>
            </a:r>
            <a:endParaRPr lang="en-US" altLang="ja-JP" dirty="0"/>
          </a:p>
          <a:p>
            <a:r>
              <a:rPr kumimoji="1" lang="en-US" altLang="ja-JP" dirty="0"/>
              <a:t>Reference</a:t>
            </a:r>
            <a:r>
              <a:rPr kumimoji="1" lang="ja-JP" altLang="en-US" dirty="0"/>
              <a:t> </a:t>
            </a:r>
            <a:r>
              <a:rPr kumimoji="1" lang="en-US" altLang="ja-JP" dirty="0"/>
              <a:t>genome</a:t>
            </a:r>
            <a:r>
              <a:rPr kumimoji="1" lang="ja-JP" altLang="en-US" dirty="0"/>
              <a:t>の</a:t>
            </a:r>
            <a:r>
              <a:rPr kumimoji="1" lang="en-US" altLang="ja-JP" dirty="0"/>
              <a:t>Index</a:t>
            </a:r>
            <a:r>
              <a:rPr kumimoji="1" lang="ja-JP" altLang="en-US" dirty="0"/>
              <a:t>作成に時間がかかる</a:t>
            </a:r>
            <a:endParaRPr kumimoji="1" lang="en-US" altLang="ja-JP" dirty="0"/>
          </a:p>
          <a:p>
            <a:endParaRPr lang="en-US" altLang="ja-JP" dirty="0"/>
          </a:p>
          <a:p>
            <a:r>
              <a:rPr kumimoji="1" lang="en-US" altLang="ja-JP" dirty="0"/>
              <a:t>STAR</a:t>
            </a:r>
          </a:p>
          <a:p>
            <a:r>
              <a:rPr kumimoji="1" lang="en-US" altLang="ja-JP" dirty="0"/>
              <a:t>Mapping</a:t>
            </a:r>
            <a:r>
              <a:rPr lang="ja-JP" altLang="en-US" dirty="0"/>
              <a:t>が早いが</a:t>
            </a:r>
            <a:r>
              <a:rPr lang="en-US" altLang="ja-JP" dirty="0"/>
              <a:t>SA</a:t>
            </a:r>
            <a:r>
              <a:rPr lang="ja-JP" altLang="en-US" dirty="0"/>
              <a:t>を全展開するのでメモリを使う</a:t>
            </a:r>
            <a:endParaRPr lang="en-US" altLang="ja-JP" dirty="0"/>
          </a:p>
          <a:p>
            <a:r>
              <a:rPr kumimoji="1" lang="en-US" altLang="ja-JP" dirty="0"/>
              <a:t>Reference</a:t>
            </a:r>
            <a:r>
              <a:rPr kumimoji="1" lang="ja-JP" altLang="en-US" dirty="0"/>
              <a:t> </a:t>
            </a:r>
            <a:r>
              <a:rPr kumimoji="1" lang="en-US" altLang="ja-JP" dirty="0"/>
              <a:t>genome</a:t>
            </a:r>
            <a:r>
              <a:rPr kumimoji="1" lang="ja-JP" altLang="en-US" dirty="0"/>
              <a:t>の</a:t>
            </a:r>
            <a:r>
              <a:rPr kumimoji="1" lang="en-US" altLang="ja-JP" dirty="0"/>
              <a:t>SA</a:t>
            </a:r>
            <a:r>
              <a:rPr kumimoji="1" lang="ja-JP" altLang="en-US" dirty="0"/>
              <a:t>を作るので時間がかかる</a:t>
            </a:r>
          </a:p>
        </p:txBody>
      </p:sp>
    </p:spTree>
    <p:extLst>
      <p:ext uri="{BB962C8B-B14F-4D97-AF65-F5344CB8AC3E}">
        <p14:creationId xmlns:p14="http://schemas.microsoft.com/office/powerpoint/2010/main" val="14564605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20308B-FD52-E87D-648F-383684EE8770}"/>
              </a:ext>
            </a:extLst>
          </p:cNvPr>
          <p:cNvSpPr>
            <a:spLocks noGrp="1"/>
          </p:cNvSpPr>
          <p:nvPr>
            <p:ph type="title"/>
          </p:nvPr>
        </p:nvSpPr>
        <p:spPr/>
        <p:txBody>
          <a:bodyPr/>
          <a:lstStyle/>
          <a:p>
            <a:r>
              <a:rPr kumimoji="1" lang="ja-JP" altLang="en-US" dirty="0"/>
              <a:t>余談</a:t>
            </a:r>
          </a:p>
        </p:txBody>
      </p:sp>
      <p:sp>
        <p:nvSpPr>
          <p:cNvPr id="3" name="コンテンツ プレースホルダー 2">
            <a:extLst>
              <a:ext uri="{FF2B5EF4-FFF2-40B4-BE49-F238E27FC236}">
                <a16:creationId xmlns:a16="http://schemas.microsoft.com/office/drawing/2014/main" id="{F8CAD404-7F55-B276-89B8-4E704F7C20D6}"/>
              </a:ext>
            </a:extLst>
          </p:cNvPr>
          <p:cNvSpPr>
            <a:spLocks noGrp="1"/>
          </p:cNvSpPr>
          <p:nvPr>
            <p:ph idx="1"/>
          </p:nvPr>
        </p:nvSpPr>
        <p:spPr/>
        <p:txBody>
          <a:bodyPr/>
          <a:lstStyle/>
          <a:p>
            <a:r>
              <a:rPr lang="ja-JP" altLang="en-US" dirty="0"/>
              <a:t>きちんと読まれたショートリードのデータで、</a:t>
            </a:r>
            <a:r>
              <a:rPr lang="en-US" altLang="ja-JP" dirty="0"/>
              <a:t>RNA-seq</a:t>
            </a:r>
            <a:r>
              <a:rPr lang="ja-JP" altLang="en-US" dirty="0"/>
              <a:t>の場合アダプタートリミングすると、かえって細かい断片になって偽陽性を増やす</a:t>
            </a:r>
            <a:endParaRPr kumimoji="1" lang="ja-JP" altLang="en-US" dirty="0"/>
          </a:p>
        </p:txBody>
      </p:sp>
      <p:pic>
        <p:nvPicPr>
          <p:cNvPr id="5" name="図 4">
            <a:extLst>
              <a:ext uri="{FF2B5EF4-FFF2-40B4-BE49-F238E27FC236}">
                <a16:creationId xmlns:a16="http://schemas.microsoft.com/office/drawing/2014/main" id="{22068E07-BADA-A9C7-869D-B4BB74086A9E}"/>
              </a:ext>
            </a:extLst>
          </p:cNvPr>
          <p:cNvPicPr>
            <a:picLocks noChangeAspect="1"/>
          </p:cNvPicPr>
          <p:nvPr/>
        </p:nvPicPr>
        <p:blipFill>
          <a:blip r:embed="rId2"/>
          <a:stretch>
            <a:fillRect/>
          </a:stretch>
        </p:blipFill>
        <p:spPr>
          <a:xfrm>
            <a:off x="1359658" y="3123131"/>
            <a:ext cx="9472684" cy="3563323"/>
          </a:xfrm>
          <a:prstGeom prst="rect">
            <a:avLst/>
          </a:prstGeom>
        </p:spPr>
      </p:pic>
    </p:spTree>
    <p:extLst>
      <p:ext uri="{BB962C8B-B14F-4D97-AF65-F5344CB8AC3E}">
        <p14:creationId xmlns:p14="http://schemas.microsoft.com/office/powerpoint/2010/main" val="755872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0F107-8206-407C-A691-200ED9F90B30}"/>
              </a:ext>
            </a:extLst>
          </p:cNvPr>
          <p:cNvSpPr>
            <a:spLocks noGrp="1"/>
          </p:cNvSpPr>
          <p:nvPr>
            <p:ph type="title"/>
          </p:nvPr>
        </p:nvSpPr>
        <p:spPr/>
        <p:txBody>
          <a:bodyPr/>
          <a:lstStyle/>
          <a:p>
            <a:r>
              <a:rPr kumimoji="1" lang="en-US" altLang="ja-JP" dirty="0"/>
              <a:t>Mapping tool</a:t>
            </a:r>
            <a:r>
              <a:rPr kumimoji="1" lang="ja-JP" altLang="en-US" dirty="0"/>
              <a:t>のインデックス作成</a:t>
            </a:r>
          </a:p>
        </p:txBody>
      </p:sp>
      <p:sp>
        <p:nvSpPr>
          <p:cNvPr id="3" name="コンテンツ プレースホルダー 2">
            <a:extLst>
              <a:ext uri="{FF2B5EF4-FFF2-40B4-BE49-F238E27FC236}">
                <a16:creationId xmlns:a16="http://schemas.microsoft.com/office/drawing/2014/main" id="{AA106A4E-60E9-4BB7-ADF0-35972AD3F6F7}"/>
              </a:ext>
            </a:extLst>
          </p:cNvPr>
          <p:cNvSpPr>
            <a:spLocks noGrp="1"/>
          </p:cNvSpPr>
          <p:nvPr>
            <p:ph idx="1"/>
          </p:nvPr>
        </p:nvSpPr>
        <p:spPr/>
        <p:txBody>
          <a:bodyPr/>
          <a:lstStyle/>
          <a:p>
            <a:r>
              <a:rPr lang="en-US" altLang="ja-JP" dirty="0"/>
              <a:t>Reference </a:t>
            </a:r>
            <a:r>
              <a:rPr lang="ja-JP" altLang="en-US" dirty="0"/>
              <a:t> </a:t>
            </a:r>
            <a:r>
              <a:rPr lang="en-US" altLang="ja-JP" dirty="0"/>
              <a:t>genome</a:t>
            </a:r>
            <a:r>
              <a:rPr lang="ja-JP" altLang="en-US" dirty="0"/>
              <a:t>から作る</a:t>
            </a:r>
            <a:endParaRPr kumimoji="1" lang="ja-JP" altLang="en-US" dirty="0"/>
          </a:p>
        </p:txBody>
      </p:sp>
      <p:pic>
        <p:nvPicPr>
          <p:cNvPr id="5" name="図 4">
            <a:extLst>
              <a:ext uri="{FF2B5EF4-FFF2-40B4-BE49-F238E27FC236}">
                <a16:creationId xmlns:a16="http://schemas.microsoft.com/office/drawing/2014/main" id="{067F02AD-C306-49DD-A563-E7959DDCA5F5}"/>
              </a:ext>
            </a:extLst>
          </p:cNvPr>
          <p:cNvPicPr>
            <a:picLocks noChangeAspect="1"/>
          </p:cNvPicPr>
          <p:nvPr/>
        </p:nvPicPr>
        <p:blipFill>
          <a:blip r:embed="rId2"/>
          <a:stretch>
            <a:fillRect/>
          </a:stretch>
        </p:blipFill>
        <p:spPr>
          <a:xfrm>
            <a:off x="838200" y="2555522"/>
            <a:ext cx="8542201" cy="3756378"/>
          </a:xfrm>
          <a:prstGeom prst="rect">
            <a:avLst/>
          </a:prstGeom>
        </p:spPr>
      </p:pic>
    </p:spTree>
    <p:extLst>
      <p:ext uri="{BB962C8B-B14F-4D97-AF65-F5344CB8AC3E}">
        <p14:creationId xmlns:p14="http://schemas.microsoft.com/office/powerpoint/2010/main" val="11482396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09EE3-8C77-4CFD-99EB-DEA0C30C4385}"/>
              </a:ext>
            </a:extLst>
          </p:cNvPr>
          <p:cNvSpPr>
            <a:spLocks noGrp="1"/>
          </p:cNvSpPr>
          <p:nvPr>
            <p:ph type="title"/>
          </p:nvPr>
        </p:nvSpPr>
        <p:spPr/>
        <p:txBody>
          <a:bodyPr/>
          <a:lstStyle/>
          <a:p>
            <a:r>
              <a:rPr kumimoji="1" lang="en-US" altLang="ja-JP" dirty="0"/>
              <a:t>Reference</a:t>
            </a:r>
            <a:r>
              <a:rPr kumimoji="1" lang="ja-JP" altLang="en-US" dirty="0"/>
              <a:t> </a:t>
            </a:r>
            <a:r>
              <a:rPr kumimoji="1" lang="en-US" altLang="ja-JP" dirty="0"/>
              <a:t>genome</a:t>
            </a:r>
            <a:r>
              <a:rPr kumimoji="1" lang="ja-JP" altLang="en-US" dirty="0"/>
              <a:t>をどこから取るか</a:t>
            </a:r>
          </a:p>
        </p:txBody>
      </p:sp>
      <p:sp>
        <p:nvSpPr>
          <p:cNvPr id="3" name="コンテンツ プレースホルダー 2">
            <a:extLst>
              <a:ext uri="{FF2B5EF4-FFF2-40B4-BE49-F238E27FC236}">
                <a16:creationId xmlns:a16="http://schemas.microsoft.com/office/drawing/2014/main" id="{CA094828-12CA-4D85-9BFF-29911DA9C289}"/>
              </a:ext>
            </a:extLst>
          </p:cNvPr>
          <p:cNvSpPr>
            <a:spLocks noGrp="1"/>
          </p:cNvSpPr>
          <p:nvPr>
            <p:ph idx="1"/>
          </p:nvPr>
        </p:nvSpPr>
        <p:spPr/>
        <p:txBody>
          <a:bodyPr/>
          <a:lstStyle/>
          <a:p>
            <a:r>
              <a:rPr kumimoji="1" lang="ja-JP" altLang="en-US" dirty="0"/>
              <a:t>現状は</a:t>
            </a:r>
            <a:r>
              <a:rPr kumimoji="1" lang="en-US" altLang="ja-JP" dirty="0" err="1"/>
              <a:t>Ensembl</a:t>
            </a:r>
            <a:r>
              <a:rPr lang="ja-JP" altLang="en-US" dirty="0"/>
              <a:t>から取得する</a:t>
            </a:r>
            <a:endParaRPr lang="en-US" altLang="ja-JP" dirty="0"/>
          </a:p>
          <a:p>
            <a:r>
              <a:rPr kumimoji="1" lang="en-US" altLang="ja-JP" dirty="0">
                <a:hlinkClick r:id="rId2"/>
              </a:rPr>
              <a:t>https://www.ensembl.org/info/data/ftp/index.html</a:t>
            </a:r>
            <a:endParaRPr kumimoji="1" lang="en-US" altLang="ja-JP" dirty="0"/>
          </a:p>
          <a:p>
            <a:endParaRPr kumimoji="1" lang="ja-JP" altLang="en-US" dirty="0"/>
          </a:p>
        </p:txBody>
      </p:sp>
      <p:pic>
        <p:nvPicPr>
          <p:cNvPr id="5" name="図 4">
            <a:extLst>
              <a:ext uri="{FF2B5EF4-FFF2-40B4-BE49-F238E27FC236}">
                <a16:creationId xmlns:a16="http://schemas.microsoft.com/office/drawing/2014/main" id="{02A8E465-A785-42CB-91C2-21F526807812}"/>
              </a:ext>
            </a:extLst>
          </p:cNvPr>
          <p:cNvPicPr>
            <a:picLocks noChangeAspect="1"/>
          </p:cNvPicPr>
          <p:nvPr/>
        </p:nvPicPr>
        <p:blipFill>
          <a:blip r:embed="rId3"/>
          <a:stretch>
            <a:fillRect/>
          </a:stretch>
        </p:blipFill>
        <p:spPr>
          <a:xfrm>
            <a:off x="0" y="3052755"/>
            <a:ext cx="12192000" cy="3012804"/>
          </a:xfrm>
          <a:prstGeom prst="rect">
            <a:avLst/>
          </a:prstGeom>
        </p:spPr>
      </p:pic>
    </p:spTree>
    <p:extLst>
      <p:ext uri="{BB962C8B-B14F-4D97-AF65-F5344CB8AC3E}">
        <p14:creationId xmlns:p14="http://schemas.microsoft.com/office/powerpoint/2010/main" val="16340895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B836D8-459C-4F7B-A1A2-65813DBF1F7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25C0620-AA01-465B-96C3-7EDB3A725938}"/>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FCAED81E-57F6-4E50-96A3-51F81CF5919A}"/>
              </a:ext>
            </a:extLst>
          </p:cNvPr>
          <p:cNvPicPr>
            <a:picLocks noChangeAspect="1"/>
          </p:cNvPicPr>
          <p:nvPr/>
        </p:nvPicPr>
        <p:blipFill>
          <a:blip r:embed="rId2"/>
          <a:stretch>
            <a:fillRect/>
          </a:stretch>
        </p:blipFill>
        <p:spPr>
          <a:xfrm>
            <a:off x="0" y="605465"/>
            <a:ext cx="12192000" cy="5647070"/>
          </a:xfrm>
          <a:prstGeom prst="rect">
            <a:avLst/>
          </a:prstGeom>
        </p:spPr>
      </p:pic>
    </p:spTree>
    <p:extLst>
      <p:ext uri="{BB962C8B-B14F-4D97-AF65-F5344CB8AC3E}">
        <p14:creationId xmlns:p14="http://schemas.microsoft.com/office/powerpoint/2010/main" val="23267619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D637F4-4CD8-4DDD-B052-6E38D0336CB5}"/>
              </a:ext>
            </a:extLst>
          </p:cNvPr>
          <p:cNvSpPr>
            <a:spLocks noGrp="1"/>
          </p:cNvSpPr>
          <p:nvPr>
            <p:ph type="title"/>
          </p:nvPr>
        </p:nvSpPr>
        <p:spPr/>
        <p:txBody>
          <a:bodyPr/>
          <a:lstStyle/>
          <a:p>
            <a:r>
              <a:rPr kumimoji="1" lang="ja-JP" altLang="en-US" dirty="0"/>
              <a:t>色々なデータを入手が可能</a:t>
            </a:r>
          </a:p>
        </p:txBody>
      </p:sp>
      <p:sp>
        <p:nvSpPr>
          <p:cNvPr id="3" name="コンテンツ プレースホルダー 2">
            <a:extLst>
              <a:ext uri="{FF2B5EF4-FFF2-40B4-BE49-F238E27FC236}">
                <a16:creationId xmlns:a16="http://schemas.microsoft.com/office/drawing/2014/main" id="{020E47AB-62B8-4710-9C6A-37F05EA585EE}"/>
              </a:ext>
            </a:extLst>
          </p:cNvPr>
          <p:cNvSpPr>
            <a:spLocks noGrp="1"/>
          </p:cNvSpPr>
          <p:nvPr>
            <p:ph idx="1"/>
          </p:nvPr>
        </p:nvSpPr>
        <p:spPr/>
        <p:txBody>
          <a:bodyPr/>
          <a:lstStyle/>
          <a:p>
            <a:r>
              <a:rPr kumimoji="1" lang="en-US" altLang="ja-JP" dirty="0"/>
              <a:t>Reference </a:t>
            </a:r>
            <a:r>
              <a:rPr kumimoji="1" lang="ja-JP" altLang="en-US" dirty="0"/>
              <a:t>の確認</a:t>
            </a:r>
          </a:p>
        </p:txBody>
      </p:sp>
      <p:pic>
        <p:nvPicPr>
          <p:cNvPr id="5" name="図 4">
            <a:extLst>
              <a:ext uri="{FF2B5EF4-FFF2-40B4-BE49-F238E27FC236}">
                <a16:creationId xmlns:a16="http://schemas.microsoft.com/office/drawing/2014/main" id="{276666E9-A717-43BD-B014-994601765EF6}"/>
              </a:ext>
            </a:extLst>
          </p:cNvPr>
          <p:cNvPicPr>
            <a:picLocks noChangeAspect="1"/>
          </p:cNvPicPr>
          <p:nvPr/>
        </p:nvPicPr>
        <p:blipFill>
          <a:blip r:embed="rId2"/>
          <a:stretch>
            <a:fillRect/>
          </a:stretch>
        </p:blipFill>
        <p:spPr>
          <a:xfrm>
            <a:off x="0" y="2443717"/>
            <a:ext cx="12192000" cy="4176408"/>
          </a:xfrm>
          <a:prstGeom prst="rect">
            <a:avLst/>
          </a:prstGeom>
        </p:spPr>
      </p:pic>
      <p:sp>
        <p:nvSpPr>
          <p:cNvPr id="7" name="正方形/長方形 6">
            <a:extLst>
              <a:ext uri="{FF2B5EF4-FFF2-40B4-BE49-F238E27FC236}">
                <a16:creationId xmlns:a16="http://schemas.microsoft.com/office/drawing/2014/main" id="{C63A707A-BDAF-4F78-9FB0-5CC5C59F1EC4}"/>
              </a:ext>
            </a:extLst>
          </p:cNvPr>
          <p:cNvSpPr/>
          <p:nvPr/>
        </p:nvSpPr>
        <p:spPr>
          <a:xfrm>
            <a:off x="164387" y="3935002"/>
            <a:ext cx="924674" cy="636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1838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0CABF0-24E6-43B1-862F-6DDC6137C25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0D5585B-21A3-4498-A1F1-63CB835A05CA}"/>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5C442411-5683-4453-946D-E02B0CDCC643}"/>
              </a:ext>
            </a:extLst>
          </p:cNvPr>
          <p:cNvPicPr>
            <a:picLocks noChangeAspect="1"/>
          </p:cNvPicPr>
          <p:nvPr/>
        </p:nvPicPr>
        <p:blipFill>
          <a:blip r:embed="rId2"/>
          <a:stretch>
            <a:fillRect/>
          </a:stretch>
        </p:blipFill>
        <p:spPr>
          <a:xfrm>
            <a:off x="0" y="1206095"/>
            <a:ext cx="12192000" cy="4445809"/>
          </a:xfrm>
          <a:prstGeom prst="rect">
            <a:avLst/>
          </a:prstGeom>
        </p:spPr>
      </p:pic>
    </p:spTree>
    <p:extLst>
      <p:ext uri="{BB962C8B-B14F-4D97-AF65-F5344CB8AC3E}">
        <p14:creationId xmlns:p14="http://schemas.microsoft.com/office/powerpoint/2010/main" val="28983282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D637F4-4CD8-4DDD-B052-6E38D0336CB5}"/>
              </a:ext>
            </a:extLst>
          </p:cNvPr>
          <p:cNvSpPr>
            <a:spLocks noGrp="1"/>
          </p:cNvSpPr>
          <p:nvPr>
            <p:ph type="title"/>
          </p:nvPr>
        </p:nvSpPr>
        <p:spPr/>
        <p:txBody>
          <a:bodyPr/>
          <a:lstStyle/>
          <a:p>
            <a:r>
              <a:rPr kumimoji="1" lang="en-US" altLang="ja-JP" dirty="0"/>
              <a:t>Reference genome</a:t>
            </a:r>
            <a:r>
              <a:rPr lang="ja-JP" altLang="en-US" dirty="0"/>
              <a:t>を取得</a:t>
            </a:r>
            <a:endParaRPr kumimoji="1" lang="ja-JP" altLang="en-US" dirty="0"/>
          </a:p>
        </p:txBody>
      </p:sp>
      <p:sp>
        <p:nvSpPr>
          <p:cNvPr id="3" name="コンテンツ プレースホルダー 2">
            <a:extLst>
              <a:ext uri="{FF2B5EF4-FFF2-40B4-BE49-F238E27FC236}">
                <a16:creationId xmlns:a16="http://schemas.microsoft.com/office/drawing/2014/main" id="{020E47AB-62B8-4710-9C6A-37F05EA585EE}"/>
              </a:ext>
            </a:extLst>
          </p:cNvPr>
          <p:cNvSpPr>
            <a:spLocks noGrp="1"/>
          </p:cNvSpPr>
          <p:nvPr>
            <p:ph idx="1"/>
          </p:nvPr>
        </p:nvSpPr>
        <p:spPr/>
        <p:txBody>
          <a:bodyPr/>
          <a:lstStyle/>
          <a:p>
            <a:r>
              <a:rPr kumimoji="1" lang="ja-JP" altLang="en-US" dirty="0"/>
              <a:t>取得するデータがどのようなものがあるかを調べる</a:t>
            </a:r>
            <a:endParaRPr kumimoji="1" lang="en-US" altLang="ja-JP" dirty="0"/>
          </a:p>
          <a:p>
            <a:endParaRPr kumimoji="1" lang="ja-JP" altLang="en-US" dirty="0"/>
          </a:p>
        </p:txBody>
      </p:sp>
      <p:pic>
        <p:nvPicPr>
          <p:cNvPr id="5" name="図 4">
            <a:extLst>
              <a:ext uri="{FF2B5EF4-FFF2-40B4-BE49-F238E27FC236}">
                <a16:creationId xmlns:a16="http://schemas.microsoft.com/office/drawing/2014/main" id="{276666E9-A717-43BD-B014-994601765EF6}"/>
              </a:ext>
            </a:extLst>
          </p:cNvPr>
          <p:cNvPicPr>
            <a:picLocks noChangeAspect="1"/>
          </p:cNvPicPr>
          <p:nvPr/>
        </p:nvPicPr>
        <p:blipFill>
          <a:blip r:embed="rId2"/>
          <a:stretch>
            <a:fillRect/>
          </a:stretch>
        </p:blipFill>
        <p:spPr>
          <a:xfrm>
            <a:off x="0" y="2443717"/>
            <a:ext cx="12192000" cy="4176408"/>
          </a:xfrm>
          <a:prstGeom prst="rect">
            <a:avLst/>
          </a:prstGeom>
        </p:spPr>
      </p:pic>
      <p:sp>
        <p:nvSpPr>
          <p:cNvPr id="7" name="正方形/長方形 6">
            <a:extLst>
              <a:ext uri="{FF2B5EF4-FFF2-40B4-BE49-F238E27FC236}">
                <a16:creationId xmlns:a16="http://schemas.microsoft.com/office/drawing/2014/main" id="{C63A707A-BDAF-4F78-9FB0-5CC5C59F1EC4}"/>
              </a:ext>
            </a:extLst>
          </p:cNvPr>
          <p:cNvSpPr/>
          <p:nvPr/>
        </p:nvSpPr>
        <p:spPr>
          <a:xfrm>
            <a:off x="1130157" y="3429000"/>
            <a:ext cx="626724"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0662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586596" y="925553"/>
            <a:ext cx="9746868" cy="830997"/>
          </a:xfrm>
          <a:prstGeom prst="rect">
            <a:avLst/>
          </a:prstGeom>
          <a:noFill/>
        </p:spPr>
        <p:txBody>
          <a:bodyPr wrap="square" rtlCol="0">
            <a:spAutoFit/>
          </a:bodyPr>
          <a:lstStyle/>
          <a:p>
            <a:r>
              <a:rPr lang="ja-JP" altLang="en-US" sz="2400" dirty="0"/>
              <a:t>正規化できたデータがどのような位置づけなのかを調べる</a:t>
            </a:r>
            <a:endParaRPr lang="en-US" altLang="ja-JP" sz="2400" dirty="0"/>
          </a:p>
          <a:p>
            <a:r>
              <a:rPr lang="ja-JP" altLang="en-US" sz="2400" dirty="0"/>
              <a:t>しかし</a:t>
            </a:r>
            <a:r>
              <a:rPr lang="en-US" altLang="ja-JP" sz="2400" dirty="0"/>
              <a:t>N×20000</a:t>
            </a:r>
            <a:r>
              <a:rPr lang="ja-JP" altLang="en-US" sz="2400" dirty="0"/>
              <a:t>の行列情報を見るのは大変</a:t>
            </a:r>
            <a:endParaRPr lang="en-US" altLang="ja-JP" sz="2400" dirty="0"/>
          </a:p>
        </p:txBody>
      </p:sp>
      <p:sp>
        <p:nvSpPr>
          <p:cNvPr id="2" name="右矢印 1"/>
          <p:cNvSpPr/>
          <p:nvPr/>
        </p:nvSpPr>
        <p:spPr>
          <a:xfrm>
            <a:off x="828135" y="2081179"/>
            <a:ext cx="715107" cy="554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p:cNvSpPr txBox="1"/>
          <p:nvPr/>
        </p:nvSpPr>
        <p:spPr>
          <a:xfrm>
            <a:off x="1846000" y="2127616"/>
            <a:ext cx="6131568" cy="461665"/>
          </a:xfrm>
          <a:prstGeom prst="rect">
            <a:avLst/>
          </a:prstGeom>
          <a:noFill/>
        </p:spPr>
        <p:txBody>
          <a:bodyPr wrap="square" rtlCol="0">
            <a:spAutoFit/>
          </a:bodyPr>
          <a:lstStyle/>
          <a:p>
            <a:r>
              <a:rPr lang="ja-JP" altLang="en-US" sz="2400" dirty="0"/>
              <a:t>次元削減を行ってみる！</a:t>
            </a:r>
            <a:endParaRPr lang="en-US" altLang="ja-JP" sz="2400" dirty="0"/>
          </a:p>
        </p:txBody>
      </p:sp>
      <p:sp>
        <p:nvSpPr>
          <p:cNvPr id="7" name="テキスト ボックス 6"/>
          <p:cNvSpPr txBox="1"/>
          <p:nvPr/>
        </p:nvSpPr>
        <p:spPr>
          <a:xfrm>
            <a:off x="828135" y="3223939"/>
            <a:ext cx="7390972" cy="3046988"/>
          </a:xfrm>
          <a:prstGeom prst="rect">
            <a:avLst/>
          </a:prstGeom>
          <a:noFill/>
        </p:spPr>
        <p:txBody>
          <a:bodyPr wrap="square" rtlCol="0">
            <a:spAutoFit/>
          </a:bodyPr>
          <a:lstStyle/>
          <a:p>
            <a:r>
              <a:rPr lang="ja-JP" altLang="en-US" sz="2400" dirty="0"/>
              <a:t>よくある次元削減の方法</a:t>
            </a:r>
            <a:endParaRPr lang="en-US" altLang="ja-JP" sz="2400" dirty="0"/>
          </a:p>
          <a:p>
            <a:endParaRPr lang="en-US" altLang="ja-JP" sz="2400" dirty="0"/>
          </a:p>
          <a:p>
            <a:pPr marL="457200" indent="-457200">
              <a:buFont typeface="+mj-lt"/>
              <a:buAutoNum type="arabicPeriod"/>
            </a:pPr>
            <a:r>
              <a:rPr lang="ja-JP" altLang="en-US" sz="2400" dirty="0">
                <a:solidFill>
                  <a:srgbClr val="FF0000"/>
                </a:solidFill>
              </a:rPr>
              <a:t>階層的クラスタリング</a:t>
            </a:r>
            <a:endParaRPr lang="en-US" altLang="ja-JP" sz="2400" dirty="0">
              <a:solidFill>
                <a:srgbClr val="FF0000"/>
              </a:solidFill>
            </a:endParaRPr>
          </a:p>
          <a:p>
            <a:pPr marL="457200" indent="-457200">
              <a:buFont typeface="+mj-lt"/>
              <a:buAutoNum type="arabicPeriod"/>
            </a:pPr>
            <a:r>
              <a:rPr lang="ja-JP" altLang="en-US" sz="2400" dirty="0"/>
              <a:t>主成分分析（</a:t>
            </a:r>
            <a:r>
              <a:rPr lang="en-US" altLang="ja-JP" sz="2400" dirty="0"/>
              <a:t>PCA</a:t>
            </a:r>
            <a:r>
              <a:rPr lang="ja-JP" altLang="en-US" sz="2400" dirty="0"/>
              <a:t>）</a:t>
            </a:r>
            <a:endParaRPr lang="en-US" altLang="ja-JP" sz="2400" dirty="0"/>
          </a:p>
          <a:p>
            <a:pPr marL="457200" indent="-457200">
              <a:buFont typeface="+mj-lt"/>
              <a:buAutoNum type="arabicPeriod"/>
            </a:pPr>
            <a:r>
              <a:rPr lang="ja-JP" altLang="en-US" sz="2400" dirty="0"/>
              <a:t>多次元尺度構成法（</a:t>
            </a:r>
            <a:r>
              <a:rPr lang="en-US" altLang="ja-JP" sz="2400" dirty="0"/>
              <a:t>MDS</a:t>
            </a:r>
            <a:r>
              <a:rPr lang="ja-JP" altLang="en-US" sz="2400" dirty="0"/>
              <a:t>）</a:t>
            </a:r>
            <a:endParaRPr lang="en-US" altLang="ja-JP" sz="2400" dirty="0"/>
          </a:p>
          <a:p>
            <a:pPr marL="457200" indent="-457200">
              <a:buFont typeface="+mj-lt"/>
              <a:buAutoNum type="arabicPeriod"/>
            </a:pPr>
            <a:r>
              <a:rPr lang="en-US" altLang="ja-JP" sz="2400" dirty="0"/>
              <a:t>t-SNE</a:t>
            </a:r>
          </a:p>
          <a:p>
            <a:pPr marL="457200" indent="-457200">
              <a:buFont typeface="+mj-lt"/>
              <a:buAutoNum type="arabicPeriod"/>
            </a:pPr>
            <a:r>
              <a:rPr lang="en-US" altLang="ja-JP" sz="2400" dirty="0"/>
              <a:t>UMAP</a:t>
            </a:r>
          </a:p>
          <a:p>
            <a:r>
              <a:rPr lang="en-US" altLang="ja-JP" sz="2400" dirty="0"/>
              <a:t>...</a:t>
            </a:r>
            <a:endParaRPr lang="ja-JP" altLang="en-US" sz="2400" dirty="0"/>
          </a:p>
        </p:txBody>
      </p:sp>
      <p:sp>
        <p:nvSpPr>
          <p:cNvPr id="3" name="テキスト ボックス 2">
            <a:extLst>
              <a:ext uri="{FF2B5EF4-FFF2-40B4-BE49-F238E27FC236}">
                <a16:creationId xmlns:a16="http://schemas.microsoft.com/office/drawing/2014/main" id="{F7C72777-40DC-6B15-6901-6CEAE187A022}"/>
              </a:ext>
            </a:extLst>
          </p:cNvPr>
          <p:cNvSpPr txBox="1"/>
          <p:nvPr/>
        </p:nvSpPr>
        <p:spPr>
          <a:xfrm>
            <a:off x="172528" y="232914"/>
            <a:ext cx="5667738" cy="523220"/>
          </a:xfrm>
          <a:prstGeom prst="rect">
            <a:avLst/>
          </a:prstGeom>
          <a:blipFill>
            <a:blip r:embed="rId2"/>
            <a:tile tx="0" ty="0" sx="100000" sy="100000" flip="none" algn="tl"/>
          </a:blipFill>
        </p:spPr>
        <p:txBody>
          <a:bodyPr wrap="square" rtlCol="0">
            <a:spAutoFit/>
          </a:bodyPr>
          <a:lstStyle/>
          <a:p>
            <a:r>
              <a:rPr lang="ja-JP" altLang="en-US" sz="2800" dirty="0"/>
              <a:t>まずはデータの概観を眺めてみる</a:t>
            </a:r>
          </a:p>
        </p:txBody>
      </p:sp>
    </p:spTree>
    <p:extLst>
      <p:ext uri="{BB962C8B-B14F-4D97-AF65-F5344CB8AC3E}">
        <p14:creationId xmlns:p14="http://schemas.microsoft.com/office/powerpoint/2010/main" val="8768866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8778C3-0D7F-42AC-882F-5E007813577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81C639E-1803-470F-A855-E3826C68D258}"/>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A1292CC6-C74F-406E-B2F8-28D396287FF0}"/>
              </a:ext>
            </a:extLst>
          </p:cNvPr>
          <p:cNvPicPr>
            <a:picLocks noChangeAspect="1"/>
          </p:cNvPicPr>
          <p:nvPr/>
        </p:nvPicPr>
        <p:blipFill>
          <a:blip r:embed="rId2"/>
          <a:stretch>
            <a:fillRect/>
          </a:stretch>
        </p:blipFill>
        <p:spPr>
          <a:xfrm>
            <a:off x="0" y="787535"/>
            <a:ext cx="12192000" cy="5282930"/>
          </a:xfrm>
          <a:prstGeom prst="rect">
            <a:avLst/>
          </a:prstGeom>
        </p:spPr>
      </p:pic>
    </p:spTree>
    <p:extLst>
      <p:ext uri="{BB962C8B-B14F-4D97-AF65-F5344CB8AC3E}">
        <p14:creationId xmlns:p14="http://schemas.microsoft.com/office/powerpoint/2010/main" val="8646127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8778C3-0D7F-42AC-882F-5E0078135778}"/>
              </a:ext>
            </a:extLst>
          </p:cNvPr>
          <p:cNvSpPr>
            <a:spLocks noGrp="1"/>
          </p:cNvSpPr>
          <p:nvPr>
            <p:ph type="title"/>
          </p:nvPr>
        </p:nvSpPr>
        <p:spPr/>
        <p:txBody>
          <a:bodyPr/>
          <a:lstStyle/>
          <a:p>
            <a:r>
              <a:rPr kumimoji="1" lang="ja-JP" altLang="en-US" dirty="0"/>
              <a:t>各染色体ごとのゲノム</a:t>
            </a:r>
          </a:p>
        </p:txBody>
      </p:sp>
      <p:sp>
        <p:nvSpPr>
          <p:cNvPr id="3" name="コンテンツ プレースホルダー 2">
            <a:extLst>
              <a:ext uri="{FF2B5EF4-FFF2-40B4-BE49-F238E27FC236}">
                <a16:creationId xmlns:a16="http://schemas.microsoft.com/office/drawing/2014/main" id="{B81C639E-1803-470F-A855-E3826C68D258}"/>
              </a:ext>
            </a:extLst>
          </p:cNvPr>
          <p:cNvSpPr>
            <a:spLocks noGrp="1"/>
          </p:cNvSpPr>
          <p:nvPr>
            <p:ph idx="1"/>
          </p:nvPr>
        </p:nvSpPr>
        <p:spPr/>
        <p:txBody>
          <a:bodyPr/>
          <a:lstStyle/>
          <a:p>
            <a:r>
              <a:rPr kumimoji="1" lang="ja-JP" altLang="en-US" dirty="0"/>
              <a:t>全部のゲノムが載っているのは</a:t>
            </a:r>
            <a:br>
              <a:rPr lang="en-US" altLang="ja-JP" dirty="0"/>
            </a:br>
            <a:r>
              <a:rPr kumimoji="1" lang="en-US" altLang="ja-JP" dirty="0"/>
              <a:t>Canis_lupus_familiaris.CanFam3.1.dna_sm.toplevel.fa.gz</a:t>
            </a:r>
            <a:endParaRPr kumimoji="1" lang="ja-JP" altLang="en-US" dirty="0"/>
          </a:p>
        </p:txBody>
      </p:sp>
      <p:pic>
        <p:nvPicPr>
          <p:cNvPr id="5" name="図 4">
            <a:extLst>
              <a:ext uri="{FF2B5EF4-FFF2-40B4-BE49-F238E27FC236}">
                <a16:creationId xmlns:a16="http://schemas.microsoft.com/office/drawing/2014/main" id="{9615F8D0-BADA-48EF-A4B8-A682DFF70CB3}"/>
              </a:ext>
            </a:extLst>
          </p:cNvPr>
          <p:cNvPicPr>
            <a:picLocks noChangeAspect="1"/>
          </p:cNvPicPr>
          <p:nvPr/>
        </p:nvPicPr>
        <p:blipFill rotWithShape="1">
          <a:blip r:embed="rId2"/>
          <a:srcRect b="37682"/>
          <a:stretch/>
        </p:blipFill>
        <p:spPr>
          <a:xfrm>
            <a:off x="0" y="2920519"/>
            <a:ext cx="12192000" cy="3937481"/>
          </a:xfrm>
          <a:prstGeom prst="rect">
            <a:avLst/>
          </a:prstGeom>
        </p:spPr>
      </p:pic>
    </p:spTree>
    <p:extLst>
      <p:ext uri="{BB962C8B-B14F-4D97-AF65-F5344CB8AC3E}">
        <p14:creationId xmlns:p14="http://schemas.microsoft.com/office/powerpoint/2010/main" val="6861771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8778C3-0D7F-42AC-882F-5E0078135778}"/>
              </a:ext>
            </a:extLst>
          </p:cNvPr>
          <p:cNvSpPr>
            <a:spLocks noGrp="1"/>
          </p:cNvSpPr>
          <p:nvPr>
            <p:ph type="title"/>
          </p:nvPr>
        </p:nvSpPr>
        <p:spPr/>
        <p:txBody>
          <a:bodyPr/>
          <a:lstStyle/>
          <a:p>
            <a:r>
              <a:rPr kumimoji="1" lang="ja-JP" altLang="en-US" dirty="0"/>
              <a:t>ダウンロードしたファイルの確認</a:t>
            </a:r>
          </a:p>
        </p:txBody>
      </p:sp>
      <p:sp>
        <p:nvSpPr>
          <p:cNvPr id="3" name="コンテンツ プレースホルダー 2">
            <a:extLst>
              <a:ext uri="{FF2B5EF4-FFF2-40B4-BE49-F238E27FC236}">
                <a16:creationId xmlns:a16="http://schemas.microsoft.com/office/drawing/2014/main" id="{B81C639E-1803-470F-A855-E3826C68D258}"/>
              </a:ext>
            </a:extLst>
          </p:cNvPr>
          <p:cNvSpPr>
            <a:spLocks noGrp="1"/>
          </p:cNvSpPr>
          <p:nvPr>
            <p:ph idx="1"/>
          </p:nvPr>
        </p:nvSpPr>
        <p:spPr/>
        <p:txBody>
          <a:bodyPr/>
          <a:lstStyle/>
          <a:p>
            <a:r>
              <a:rPr kumimoji="1" lang="en-US" altLang="ja-JP" dirty="0"/>
              <a:t>CHECKSUMS</a:t>
            </a:r>
            <a:r>
              <a:rPr kumimoji="1" lang="ja-JP" altLang="en-US" dirty="0"/>
              <a:t>ファイルに書いてあるハッシュを確認する</a:t>
            </a:r>
          </a:p>
        </p:txBody>
      </p:sp>
      <p:pic>
        <p:nvPicPr>
          <p:cNvPr id="5" name="図 4">
            <a:extLst>
              <a:ext uri="{FF2B5EF4-FFF2-40B4-BE49-F238E27FC236}">
                <a16:creationId xmlns:a16="http://schemas.microsoft.com/office/drawing/2014/main" id="{CB78C9CF-D1A7-4318-B4D1-987CA46D7AE7}"/>
              </a:ext>
            </a:extLst>
          </p:cNvPr>
          <p:cNvPicPr>
            <a:picLocks noChangeAspect="1"/>
          </p:cNvPicPr>
          <p:nvPr/>
        </p:nvPicPr>
        <p:blipFill>
          <a:blip r:embed="rId2"/>
          <a:stretch>
            <a:fillRect/>
          </a:stretch>
        </p:blipFill>
        <p:spPr>
          <a:xfrm>
            <a:off x="838200" y="2671934"/>
            <a:ext cx="8151688" cy="3639966"/>
          </a:xfrm>
          <a:prstGeom prst="rect">
            <a:avLst/>
          </a:prstGeom>
        </p:spPr>
      </p:pic>
    </p:spTree>
    <p:extLst>
      <p:ext uri="{BB962C8B-B14F-4D97-AF65-F5344CB8AC3E}">
        <p14:creationId xmlns:p14="http://schemas.microsoft.com/office/powerpoint/2010/main" val="13472635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8778C3-0D7F-42AC-882F-5E0078135778}"/>
              </a:ext>
            </a:extLst>
          </p:cNvPr>
          <p:cNvSpPr>
            <a:spLocks noGrp="1"/>
          </p:cNvSpPr>
          <p:nvPr>
            <p:ph type="title"/>
          </p:nvPr>
        </p:nvSpPr>
        <p:spPr/>
        <p:txBody>
          <a:bodyPr/>
          <a:lstStyle/>
          <a:p>
            <a:r>
              <a:rPr kumimoji="1" lang="ja-JP" altLang="en-US" dirty="0"/>
              <a:t>チェックサムについて</a:t>
            </a:r>
          </a:p>
        </p:txBody>
      </p:sp>
      <p:sp>
        <p:nvSpPr>
          <p:cNvPr id="3" name="コンテンツ プレースホルダー 2">
            <a:extLst>
              <a:ext uri="{FF2B5EF4-FFF2-40B4-BE49-F238E27FC236}">
                <a16:creationId xmlns:a16="http://schemas.microsoft.com/office/drawing/2014/main" id="{B81C639E-1803-470F-A855-E3826C68D258}"/>
              </a:ext>
            </a:extLst>
          </p:cNvPr>
          <p:cNvSpPr>
            <a:spLocks noGrp="1"/>
          </p:cNvSpPr>
          <p:nvPr>
            <p:ph idx="1"/>
          </p:nvPr>
        </p:nvSpPr>
        <p:spPr/>
        <p:txBody>
          <a:bodyPr/>
          <a:lstStyle/>
          <a:p>
            <a:r>
              <a:rPr kumimoji="1" lang="ja-JP" altLang="en-US" dirty="0"/>
              <a:t>ファイルの同一性を確認する方法</a:t>
            </a:r>
            <a:endParaRPr kumimoji="1" lang="en-US" altLang="ja-JP" dirty="0"/>
          </a:p>
          <a:p>
            <a:r>
              <a:rPr lang="ja-JP" altLang="en-US" dirty="0"/>
              <a:t>あるファイルから作られたチェックサムは</a:t>
            </a:r>
            <a:br>
              <a:rPr lang="en-US" altLang="ja-JP" dirty="0"/>
            </a:br>
            <a:r>
              <a:rPr lang="ja-JP" altLang="en-US" dirty="0"/>
              <a:t>データの改変を行わない限り同じチェックサムを持つ</a:t>
            </a:r>
            <a:endParaRPr lang="en-US" altLang="ja-JP" dirty="0"/>
          </a:p>
          <a:p>
            <a:r>
              <a:rPr kumimoji="1" lang="ja-JP" altLang="en-US" dirty="0"/>
              <a:t>代表的なものは</a:t>
            </a:r>
            <a:r>
              <a:rPr kumimoji="1" lang="en-US" altLang="ja-JP" dirty="0"/>
              <a:t>MD5</a:t>
            </a:r>
          </a:p>
          <a:p>
            <a:r>
              <a:rPr lang="en-US" altLang="ja-JP" dirty="0" err="1"/>
              <a:t>Ensembl</a:t>
            </a:r>
            <a:r>
              <a:rPr lang="ja-JP" altLang="en-US" dirty="0"/>
              <a:t>はおそらく簡単にするため</a:t>
            </a:r>
            <a:r>
              <a:rPr lang="en-US" altLang="ja-JP" dirty="0"/>
              <a:t>sum</a:t>
            </a:r>
            <a:r>
              <a:rPr lang="ja-JP" altLang="en-US" dirty="0"/>
              <a:t>コマンドで出している</a:t>
            </a:r>
            <a:endParaRPr kumimoji="1" lang="ja-JP" altLang="en-US" dirty="0"/>
          </a:p>
        </p:txBody>
      </p:sp>
      <p:pic>
        <p:nvPicPr>
          <p:cNvPr id="5" name="図 4">
            <a:extLst>
              <a:ext uri="{FF2B5EF4-FFF2-40B4-BE49-F238E27FC236}">
                <a16:creationId xmlns:a16="http://schemas.microsoft.com/office/drawing/2014/main" id="{C275F82C-3254-49C6-8E00-BE59E996DAC1}"/>
              </a:ext>
            </a:extLst>
          </p:cNvPr>
          <p:cNvPicPr>
            <a:picLocks noChangeAspect="1"/>
          </p:cNvPicPr>
          <p:nvPr/>
        </p:nvPicPr>
        <p:blipFill>
          <a:blip r:embed="rId2"/>
          <a:stretch>
            <a:fillRect/>
          </a:stretch>
        </p:blipFill>
        <p:spPr>
          <a:xfrm>
            <a:off x="206047" y="4911047"/>
            <a:ext cx="11779905" cy="1400853"/>
          </a:xfrm>
          <a:prstGeom prst="rect">
            <a:avLst/>
          </a:prstGeom>
        </p:spPr>
      </p:pic>
    </p:spTree>
    <p:extLst>
      <p:ext uri="{BB962C8B-B14F-4D97-AF65-F5344CB8AC3E}">
        <p14:creationId xmlns:p14="http://schemas.microsoft.com/office/powerpoint/2010/main" val="5691943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FB48E-CB46-74F0-8F41-D91EAB4AE29D}"/>
            </a:ext>
          </a:extLst>
        </p:cNvPr>
        <p:cNvGrpSpPr/>
        <p:nvPr/>
      </p:nvGrpSpPr>
      <p:grpSpPr>
        <a:xfrm>
          <a:off x="0" y="0"/>
          <a:ext cx="0" cy="0"/>
          <a:chOff x="0" y="0"/>
          <a:chExt cx="0" cy="0"/>
        </a:xfrm>
      </p:grpSpPr>
      <p:sp>
        <p:nvSpPr>
          <p:cNvPr id="2" name="角丸四角形 1">
            <a:extLst>
              <a:ext uri="{FF2B5EF4-FFF2-40B4-BE49-F238E27FC236}">
                <a16:creationId xmlns:a16="http://schemas.microsoft.com/office/drawing/2014/main" id="{BD7850FB-9C89-5CD5-0D6F-F0BA9136CAAB}"/>
              </a:ext>
            </a:extLst>
          </p:cNvPr>
          <p:cNvSpPr/>
          <p:nvPr/>
        </p:nvSpPr>
        <p:spPr>
          <a:xfrm>
            <a:off x="1974937" y="2091848"/>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プライマー配列の除去</a:t>
            </a:r>
          </a:p>
        </p:txBody>
      </p:sp>
      <p:sp>
        <p:nvSpPr>
          <p:cNvPr id="6" name="下矢印 5">
            <a:extLst>
              <a:ext uri="{FF2B5EF4-FFF2-40B4-BE49-F238E27FC236}">
                <a16:creationId xmlns:a16="http://schemas.microsoft.com/office/drawing/2014/main" id="{E8B44228-9816-A0BD-5C7F-8D55B806FD11}"/>
              </a:ext>
            </a:extLst>
          </p:cNvPr>
          <p:cNvSpPr/>
          <p:nvPr/>
        </p:nvSpPr>
        <p:spPr>
          <a:xfrm>
            <a:off x="3468730" y="2780779"/>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 11">
            <a:extLst>
              <a:ext uri="{FF2B5EF4-FFF2-40B4-BE49-F238E27FC236}">
                <a16:creationId xmlns:a16="http://schemas.microsoft.com/office/drawing/2014/main" id="{A7C34953-5064-296E-B344-40F4286F30DA}"/>
              </a:ext>
            </a:extLst>
          </p:cNvPr>
          <p:cNvSpPr/>
          <p:nvPr/>
        </p:nvSpPr>
        <p:spPr>
          <a:xfrm>
            <a:off x="1974937" y="3281820"/>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異常な配列の除去</a:t>
            </a:r>
          </a:p>
        </p:txBody>
      </p:sp>
      <p:sp>
        <p:nvSpPr>
          <p:cNvPr id="13" name="下矢印 12">
            <a:extLst>
              <a:ext uri="{FF2B5EF4-FFF2-40B4-BE49-F238E27FC236}">
                <a16:creationId xmlns:a16="http://schemas.microsoft.com/office/drawing/2014/main" id="{43DD9C1E-9425-6C8D-DEE9-1AAFB51099F8}"/>
              </a:ext>
            </a:extLst>
          </p:cNvPr>
          <p:cNvSpPr/>
          <p:nvPr/>
        </p:nvSpPr>
        <p:spPr>
          <a:xfrm>
            <a:off x="3468730" y="3970751"/>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 13">
            <a:extLst>
              <a:ext uri="{FF2B5EF4-FFF2-40B4-BE49-F238E27FC236}">
                <a16:creationId xmlns:a16="http://schemas.microsoft.com/office/drawing/2014/main" id="{617B6189-2EF4-0A4E-DCD0-8D1B2EB71CE4}"/>
              </a:ext>
            </a:extLst>
          </p:cNvPr>
          <p:cNvSpPr/>
          <p:nvPr/>
        </p:nvSpPr>
        <p:spPr>
          <a:xfrm>
            <a:off x="1974937" y="4471792"/>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リファレンスへ</a:t>
            </a:r>
            <a:br>
              <a:rPr lang="en-US" altLang="ja-JP" sz="2400" dirty="0"/>
            </a:br>
            <a:r>
              <a:rPr lang="ja-JP" altLang="en-US" sz="2400" dirty="0"/>
              <a:t>マッピング</a:t>
            </a:r>
          </a:p>
        </p:txBody>
      </p:sp>
      <p:sp>
        <p:nvSpPr>
          <p:cNvPr id="15" name="下矢印 14">
            <a:extLst>
              <a:ext uri="{FF2B5EF4-FFF2-40B4-BE49-F238E27FC236}">
                <a16:creationId xmlns:a16="http://schemas.microsoft.com/office/drawing/2014/main" id="{AE766680-84E9-FFBA-DB0B-9C4741EAA502}"/>
              </a:ext>
            </a:extLst>
          </p:cNvPr>
          <p:cNvSpPr/>
          <p:nvPr/>
        </p:nvSpPr>
        <p:spPr>
          <a:xfrm>
            <a:off x="3468730" y="5160723"/>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 15">
            <a:extLst>
              <a:ext uri="{FF2B5EF4-FFF2-40B4-BE49-F238E27FC236}">
                <a16:creationId xmlns:a16="http://schemas.microsoft.com/office/drawing/2014/main" id="{DE8967AC-0989-A30C-A5B4-FB0211A1B17D}"/>
              </a:ext>
            </a:extLst>
          </p:cNvPr>
          <p:cNvSpPr/>
          <p:nvPr/>
        </p:nvSpPr>
        <p:spPr>
          <a:xfrm>
            <a:off x="1974937" y="5661764"/>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カウントデータの取得</a:t>
            </a:r>
          </a:p>
        </p:txBody>
      </p:sp>
      <p:sp>
        <p:nvSpPr>
          <p:cNvPr id="17" name="テキスト ボックス 16">
            <a:extLst>
              <a:ext uri="{FF2B5EF4-FFF2-40B4-BE49-F238E27FC236}">
                <a16:creationId xmlns:a16="http://schemas.microsoft.com/office/drawing/2014/main" id="{BD27C095-966E-B13B-71E3-062749139CA4}"/>
              </a:ext>
            </a:extLst>
          </p:cNvPr>
          <p:cNvSpPr txBox="1"/>
          <p:nvPr/>
        </p:nvSpPr>
        <p:spPr>
          <a:xfrm>
            <a:off x="4372564" y="3970751"/>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18" name="角丸四角形 17">
            <a:extLst>
              <a:ext uri="{FF2B5EF4-FFF2-40B4-BE49-F238E27FC236}">
                <a16:creationId xmlns:a16="http://schemas.microsoft.com/office/drawing/2014/main" id="{CAEE656F-B4A3-5BB4-96EF-0C33EBF05578}"/>
              </a:ext>
            </a:extLst>
          </p:cNvPr>
          <p:cNvSpPr/>
          <p:nvPr/>
        </p:nvSpPr>
        <p:spPr>
          <a:xfrm>
            <a:off x="1974937" y="901876"/>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配列の取得</a:t>
            </a:r>
          </a:p>
        </p:txBody>
      </p:sp>
      <p:sp>
        <p:nvSpPr>
          <p:cNvPr id="19" name="下矢印 18">
            <a:extLst>
              <a:ext uri="{FF2B5EF4-FFF2-40B4-BE49-F238E27FC236}">
                <a16:creationId xmlns:a16="http://schemas.microsoft.com/office/drawing/2014/main" id="{721470CB-1609-0D06-4923-59F2C3549965}"/>
              </a:ext>
            </a:extLst>
          </p:cNvPr>
          <p:cNvSpPr/>
          <p:nvPr/>
        </p:nvSpPr>
        <p:spPr>
          <a:xfrm>
            <a:off x="3468730" y="1590807"/>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356F2247-F16E-FF57-F3FA-E8AD1A346CFA}"/>
              </a:ext>
            </a:extLst>
          </p:cNvPr>
          <p:cNvSpPr txBox="1"/>
          <p:nvPr/>
        </p:nvSpPr>
        <p:spPr>
          <a:xfrm>
            <a:off x="4372564" y="157381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1" name="テキスト ボックス 20">
            <a:extLst>
              <a:ext uri="{FF2B5EF4-FFF2-40B4-BE49-F238E27FC236}">
                <a16:creationId xmlns:a16="http://schemas.microsoft.com/office/drawing/2014/main" id="{A724D48E-F7FB-359E-27EA-6A54265F11BB}"/>
              </a:ext>
            </a:extLst>
          </p:cNvPr>
          <p:cNvSpPr txBox="1"/>
          <p:nvPr/>
        </p:nvSpPr>
        <p:spPr>
          <a:xfrm>
            <a:off x="4372564" y="280046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2" name="テキスト ボックス 21">
            <a:extLst>
              <a:ext uri="{FF2B5EF4-FFF2-40B4-BE49-F238E27FC236}">
                <a16:creationId xmlns:a16="http://schemas.microsoft.com/office/drawing/2014/main" id="{1830DBE8-A4C2-BECD-C175-872615EF122A}"/>
              </a:ext>
            </a:extLst>
          </p:cNvPr>
          <p:cNvSpPr txBox="1"/>
          <p:nvPr/>
        </p:nvSpPr>
        <p:spPr>
          <a:xfrm>
            <a:off x="4372564" y="5200099"/>
            <a:ext cx="663880" cy="461665"/>
          </a:xfrm>
          <a:prstGeom prst="rect">
            <a:avLst/>
          </a:prstGeom>
          <a:noFill/>
        </p:spPr>
        <p:txBody>
          <a:bodyPr wrap="square" rtlCol="0">
            <a:spAutoFit/>
          </a:bodyPr>
          <a:lstStyle/>
          <a:p>
            <a:r>
              <a:rPr lang="en-US" altLang="ja-JP" sz="2400" dirty="0"/>
              <a:t>QC</a:t>
            </a:r>
            <a:endParaRPr lang="ja-JP" altLang="en-US" sz="2400" dirty="0"/>
          </a:p>
        </p:txBody>
      </p:sp>
      <p:cxnSp>
        <p:nvCxnSpPr>
          <p:cNvPr id="24" name="直線コネクタ 23">
            <a:extLst>
              <a:ext uri="{FF2B5EF4-FFF2-40B4-BE49-F238E27FC236}">
                <a16:creationId xmlns:a16="http://schemas.microsoft.com/office/drawing/2014/main" id="{8AFB7E2B-DDDD-B894-038F-A74AC44475F3}"/>
              </a:ext>
            </a:extLst>
          </p:cNvPr>
          <p:cNvCxnSpPr>
            <a:cxnSpLocks/>
            <a:stCxn id="20" idx="3"/>
            <a:endCxn id="25" idx="1"/>
          </p:cNvCxnSpPr>
          <p:nvPr/>
        </p:nvCxnSpPr>
        <p:spPr>
          <a:xfrm flipV="1">
            <a:off x="5036444" y="1306306"/>
            <a:ext cx="2011534" cy="498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832CCCA-3E4E-7D7A-D5EF-264D949710D3}"/>
              </a:ext>
            </a:extLst>
          </p:cNvPr>
          <p:cNvSpPr txBox="1"/>
          <p:nvPr/>
        </p:nvSpPr>
        <p:spPr>
          <a:xfrm>
            <a:off x="7047978" y="1075473"/>
            <a:ext cx="2587728" cy="461665"/>
          </a:xfrm>
          <a:prstGeom prst="rect">
            <a:avLst/>
          </a:prstGeom>
          <a:noFill/>
        </p:spPr>
        <p:txBody>
          <a:bodyPr wrap="square" rtlCol="0">
            <a:spAutoFit/>
          </a:bodyPr>
          <a:lstStyle/>
          <a:p>
            <a:r>
              <a:rPr lang="en-US" altLang="ja-JP" sz="2400" dirty="0" err="1"/>
              <a:t>FastQC</a:t>
            </a:r>
            <a:r>
              <a:rPr lang="ja-JP" altLang="en-US" sz="2400" dirty="0"/>
              <a:t>・</a:t>
            </a:r>
            <a:r>
              <a:rPr lang="en-US" altLang="ja-JP" sz="2400" dirty="0" err="1"/>
              <a:t>QuasR</a:t>
            </a:r>
            <a:endParaRPr lang="ja-JP" altLang="en-US" sz="2400" dirty="0"/>
          </a:p>
        </p:txBody>
      </p:sp>
      <p:cxnSp>
        <p:nvCxnSpPr>
          <p:cNvPr id="26" name="直線コネクタ 25">
            <a:extLst>
              <a:ext uri="{FF2B5EF4-FFF2-40B4-BE49-F238E27FC236}">
                <a16:creationId xmlns:a16="http://schemas.microsoft.com/office/drawing/2014/main" id="{4CE2AFE1-D4A1-77F0-585D-4BFDE6FEE21E}"/>
              </a:ext>
            </a:extLst>
          </p:cNvPr>
          <p:cNvCxnSpPr>
            <a:cxnSpLocks/>
            <a:stCxn id="2" idx="3"/>
            <a:endCxn id="27" idx="1"/>
          </p:cNvCxnSpPr>
          <p:nvPr/>
        </p:nvCxnSpPr>
        <p:spPr>
          <a:xfrm flipV="1">
            <a:off x="5544855" y="2436313"/>
            <a:ext cx="111481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8F154D37-15E9-ED61-BF9F-81B556F50288}"/>
              </a:ext>
            </a:extLst>
          </p:cNvPr>
          <p:cNvSpPr txBox="1"/>
          <p:nvPr/>
        </p:nvSpPr>
        <p:spPr>
          <a:xfrm>
            <a:off x="6659671" y="2020814"/>
            <a:ext cx="3830049" cy="830997"/>
          </a:xfrm>
          <a:prstGeom prst="rect">
            <a:avLst/>
          </a:prstGeom>
          <a:noFill/>
        </p:spPr>
        <p:txBody>
          <a:bodyPr wrap="square" rtlCol="0">
            <a:spAutoFit/>
          </a:bodyPr>
          <a:lstStyle/>
          <a:p>
            <a:r>
              <a:rPr lang="en-US" altLang="ja-JP" sz="2400" dirty="0" err="1"/>
              <a:t>cutadapt</a:t>
            </a:r>
            <a:r>
              <a:rPr lang="en-US" altLang="ja-JP" sz="2400" dirty="0"/>
              <a:t>, </a:t>
            </a:r>
            <a:r>
              <a:rPr lang="en-US" altLang="ja-JP" sz="2400" dirty="0" err="1"/>
              <a:t>FASTX_Toolkit</a:t>
            </a:r>
            <a:endParaRPr lang="en-US" altLang="ja-JP" sz="2400" dirty="0"/>
          </a:p>
          <a:p>
            <a:r>
              <a:rPr lang="en-US" altLang="ja-JP" sz="2400" dirty="0" err="1"/>
              <a:t>Trimmomatic</a:t>
            </a:r>
            <a:r>
              <a:rPr lang="en-US" altLang="ja-JP" sz="2400" dirty="0"/>
              <a:t>,</a:t>
            </a:r>
            <a:r>
              <a:rPr lang="ja-JP" altLang="en-US" sz="2400" dirty="0"/>
              <a:t> </a:t>
            </a:r>
            <a:r>
              <a:rPr lang="en-US" altLang="ja-JP" sz="2400" dirty="0" err="1"/>
              <a:t>fastp</a:t>
            </a:r>
            <a:endParaRPr lang="ja-JP" altLang="en-US" sz="2400" dirty="0"/>
          </a:p>
        </p:txBody>
      </p:sp>
      <p:cxnSp>
        <p:nvCxnSpPr>
          <p:cNvPr id="38" name="直線コネクタ 37">
            <a:extLst>
              <a:ext uri="{FF2B5EF4-FFF2-40B4-BE49-F238E27FC236}">
                <a16:creationId xmlns:a16="http://schemas.microsoft.com/office/drawing/2014/main" id="{3E4A4979-85A8-39F8-FFB1-AD7164165CFA}"/>
              </a:ext>
            </a:extLst>
          </p:cNvPr>
          <p:cNvCxnSpPr>
            <a:cxnSpLocks/>
            <a:stCxn id="12" idx="3"/>
            <a:endCxn id="39" idx="1"/>
          </p:cNvCxnSpPr>
          <p:nvPr/>
        </p:nvCxnSpPr>
        <p:spPr>
          <a:xfrm>
            <a:off x="5544855" y="3626286"/>
            <a:ext cx="1114817" cy="2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9F2ABE2-80E6-6977-B901-18A4F75E7651}"/>
              </a:ext>
            </a:extLst>
          </p:cNvPr>
          <p:cNvSpPr txBox="1"/>
          <p:nvPr/>
        </p:nvSpPr>
        <p:spPr>
          <a:xfrm>
            <a:off x="6659672" y="3213529"/>
            <a:ext cx="3692026" cy="830997"/>
          </a:xfrm>
          <a:prstGeom prst="rect">
            <a:avLst/>
          </a:prstGeom>
          <a:noFill/>
        </p:spPr>
        <p:txBody>
          <a:bodyPr wrap="square" rtlCol="0">
            <a:spAutoFit/>
          </a:bodyPr>
          <a:lstStyle/>
          <a:p>
            <a:r>
              <a:rPr lang="en-US" altLang="ja-JP" sz="2400" dirty="0" err="1"/>
              <a:t>cutadapt</a:t>
            </a:r>
            <a:r>
              <a:rPr lang="en-US" altLang="ja-JP" sz="2400" dirty="0"/>
              <a:t> ,</a:t>
            </a:r>
            <a:r>
              <a:rPr lang="ja-JP" altLang="en-US" sz="2400" dirty="0"/>
              <a:t> </a:t>
            </a:r>
            <a:endParaRPr lang="en-US" altLang="ja-JP" sz="2400" dirty="0"/>
          </a:p>
          <a:p>
            <a:r>
              <a:rPr lang="en-US" altLang="ja-JP" sz="2400" dirty="0" err="1"/>
              <a:t>Trimmomatic</a:t>
            </a:r>
            <a:r>
              <a:rPr lang="en-US" altLang="ja-JP" sz="2400" dirty="0"/>
              <a:t>,</a:t>
            </a:r>
            <a:r>
              <a:rPr lang="ja-JP" altLang="en-US" sz="2400" dirty="0"/>
              <a:t> </a:t>
            </a:r>
            <a:r>
              <a:rPr lang="en-US" altLang="ja-JP" sz="2400" dirty="0" err="1"/>
              <a:t>fastp</a:t>
            </a:r>
            <a:endParaRPr lang="ja-JP" altLang="en-US" sz="2400" dirty="0"/>
          </a:p>
        </p:txBody>
      </p:sp>
      <p:cxnSp>
        <p:nvCxnSpPr>
          <p:cNvPr id="43" name="直線コネクタ 42">
            <a:extLst>
              <a:ext uri="{FF2B5EF4-FFF2-40B4-BE49-F238E27FC236}">
                <a16:creationId xmlns:a16="http://schemas.microsoft.com/office/drawing/2014/main" id="{DFA090E3-E242-5C7A-EC82-EC0A5163A14E}"/>
              </a:ext>
            </a:extLst>
          </p:cNvPr>
          <p:cNvCxnSpPr>
            <a:cxnSpLocks/>
            <a:stCxn id="14" idx="3"/>
            <a:endCxn id="44" idx="1"/>
          </p:cNvCxnSpPr>
          <p:nvPr/>
        </p:nvCxnSpPr>
        <p:spPr>
          <a:xfrm flipV="1">
            <a:off x="5544855" y="4809001"/>
            <a:ext cx="1114817" cy="7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0177BDB0-D690-B4D7-D09B-899B83B8989E}"/>
              </a:ext>
            </a:extLst>
          </p:cNvPr>
          <p:cNvSpPr txBox="1"/>
          <p:nvPr/>
        </p:nvSpPr>
        <p:spPr>
          <a:xfrm>
            <a:off x="6659672" y="4578168"/>
            <a:ext cx="4261370" cy="461665"/>
          </a:xfrm>
          <a:prstGeom prst="rect">
            <a:avLst/>
          </a:prstGeom>
          <a:noFill/>
        </p:spPr>
        <p:txBody>
          <a:bodyPr wrap="square" rtlCol="0">
            <a:spAutoFit/>
          </a:bodyPr>
          <a:lstStyle/>
          <a:p>
            <a:r>
              <a:rPr lang="en-US" altLang="ja-JP" sz="2400" dirty="0"/>
              <a:t>BWA, HISAT2,</a:t>
            </a:r>
            <a:r>
              <a:rPr lang="ja-JP" altLang="en-US" sz="2400" dirty="0"/>
              <a:t> </a:t>
            </a:r>
            <a:r>
              <a:rPr lang="en-US" altLang="ja-JP" sz="2400" dirty="0"/>
              <a:t>STAR, </a:t>
            </a:r>
            <a:r>
              <a:rPr lang="en-US" altLang="ja-JP" sz="2400" dirty="0" err="1"/>
              <a:t>kallisto</a:t>
            </a:r>
            <a:endParaRPr lang="ja-JP" altLang="en-US" sz="2400" dirty="0"/>
          </a:p>
        </p:txBody>
      </p:sp>
      <p:cxnSp>
        <p:nvCxnSpPr>
          <p:cNvPr id="51" name="直線コネクタ 50">
            <a:extLst>
              <a:ext uri="{FF2B5EF4-FFF2-40B4-BE49-F238E27FC236}">
                <a16:creationId xmlns:a16="http://schemas.microsoft.com/office/drawing/2014/main" id="{FCD493D1-9BE6-F130-4817-332D9D1C8B43}"/>
              </a:ext>
            </a:extLst>
          </p:cNvPr>
          <p:cNvCxnSpPr>
            <a:cxnSpLocks/>
            <a:stCxn id="16" idx="3"/>
            <a:endCxn id="52" idx="1"/>
          </p:cNvCxnSpPr>
          <p:nvPr/>
        </p:nvCxnSpPr>
        <p:spPr>
          <a:xfrm flipV="1">
            <a:off x="5544855" y="5991717"/>
            <a:ext cx="1177446" cy="1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0A6986AA-DBCD-BC8C-4944-8A6AD126A065}"/>
              </a:ext>
            </a:extLst>
          </p:cNvPr>
          <p:cNvSpPr txBox="1"/>
          <p:nvPr/>
        </p:nvSpPr>
        <p:spPr>
          <a:xfrm>
            <a:off x="6722301" y="5760884"/>
            <a:ext cx="3853684" cy="461665"/>
          </a:xfrm>
          <a:prstGeom prst="rect">
            <a:avLst/>
          </a:prstGeom>
          <a:noFill/>
        </p:spPr>
        <p:txBody>
          <a:bodyPr wrap="square" rtlCol="0">
            <a:spAutoFit/>
          </a:bodyPr>
          <a:lstStyle/>
          <a:p>
            <a:r>
              <a:rPr lang="en-US" altLang="ja-JP" sz="2400" dirty="0"/>
              <a:t>Cufflinks, </a:t>
            </a:r>
            <a:r>
              <a:rPr lang="en-US" altLang="ja-JP" sz="2400" dirty="0">
                <a:solidFill>
                  <a:srgbClr val="FF0000"/>
                </a:solidFill>
              </a:rPr>
              <a:t>RSEM,</a:t>
            </a:r>
            <a:r>
              <a:rPr lang="ja-JP" altLang="en-US" sz="2400" dirty="0"/>
              <a:t> </a:t>
            </a:r>
            <a:r>
              <a:rPr lang="en-US" altLang="ja-JP" sz="2400" dirty="0" err="1"/>
              <a:t>kallisto</a:t>
            </a:r>
            <a:endParaRPr lang="en-US" altLang="ja-JP" sz="2400" dirty="0"/>
          </a:p>
        </p:txBody>
      </p:sp>
      <p:sp>
        <p:nvSpPr>
          <p:cNvPr id="3" name="テキスト ボックス 2">
            <a:extLst>
              <a:ext uri="{FF2B5EF4-FFF2-40B4-BE49-F238E27FC236}">
                <a16:creationId xmlns:a16="http://schemas.microsoft.com/office/drawing/2014/main" id="{E9156B95-53CE-A5F1-6A8D-CE81DCA395AB}"/>
              </a:ext>
            </a:extLst>
          </p:cNvPr>
          <p:cNvSpPr txBox="1"/>
          <p:nvPr/>
        </p:nvSpPr>
        <p:spPr>
          <a:xfrm>
            <a:off x="172528" y="232914"/>
            <a:ext cx="5372327" cy="523220"/>
          </a:xfrm>
          <a:prstGeom prst="rect">
            <a:avLst/>
          </a:prstGeom>
          <a:blipFill>
            <a:blip r:embed="rId2"/>
            <a:tile tx="0" ty="0" sx="100000" sy="100000" flip="none" algn="tl"/>
          </a:blipFill>
        </p:spPr>
        <p:txBody>
          <a:bodyPr wrap="square" rtlCol="0">
            <a:spAutoFit/>
          </a:bodyPr>
          <a:lstStyle/>
          <a:p>
            <a:r>
              <a:rPr lang="en-US" altLang="ja-JP" sz="2800" dirty="0"/>
              <a:t>RNA-seq</a:t>
            </a:r>
            <a:r>
              <a:rPr lang="ja-JP" altLang="en-US" sz="2800" dirty="0"/>
              <a:t>におけるワークフロー</a:t>
            </a:r>
          </a:p>
        </p:txBody>
      </p:sp>
    </p:spTree>
    <p:extLst>
      <p:ext uri="{BB962C8B-B14F-4D97-AF65-F5344CB8AC3E}">
        <p14:creationId xmlns:p14="http://schemas.microsoft.com/office/powerpoint/2010/main" val="20583847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BCA4C-B562-6738-2967-C280DAC379A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CE6B14A-25B7-E748-9EA4-B34573EC18D9}"/>
              </a:ext>
            </a:extLst>
          </p:cNvPr>
          <p:cNvSpPr txBox="1"/>
          <p:nvPr/>
        </p:nvSpPr>
        <p:spPr>
          <a:xfrm>
            <a:off x="198407" y="248302"/>
            <a:ext cx="4028536" cy="523220"/>
          </a:xfrm>
          <a:prstGeom prst="rect">
            <a:avLst/>
          </a:prstGeom>
          <a:blipFill>
            <a:blip r:embed="rId2"/>
            <a:tile tx="0" ty="0" sx="100000" sy="100000" flip="none" algn="tl"/>
          </a:blipFill>
        </p:spPr>
        <p:txBody>
          <a:bodyPr wrap="square" rtlCol="0">
            <a:spAutoFit/>
          </a:bodyPr>
          <a:lstStyle/>
          <a:p>
            <a:r>
              <a:rPr lang="en-US" altLang="ja-JP" sz="2800" dirty="0"/>
              <a:t>HISAT2-RSEM</a:t>
            </a:r>
            <a:r>
              <a:rPr lang="ja-JP" altLang="en-US" sz="2800" dirty="0"/>
              <a:t>を動かす</a:t>
            </a:r>
          </a:p>
        </p:txBody>
      </p:sp>
      <p:sp>
        <p:nvSpPr>
          <p:cNvPr id="6" name="テキスト ボックス 5">
            <a:extLst>
              <a:ext uri="{FF2B5EF4-FFF2-40B4-BE49-F238E27FC236}">
                <a16:creationId xmlns:a16="http://schemas.microsoft.com/office/drawing/2014/main" id="{038EE5D5-1E14-4CDE-A8B7-6893E99DC515}"/>
              </a:ext>
            </a:extLst>
          </p:cNvPr>
          <p:cNvSpPr txBox="1"/>
          <p:nvPr/>
        </p:nvSpPr>
        <p:spPr>
          <a:xfrm>
            <a:off x="353681" y="1152298"/>
            <a:ext cx="11296452" cy="3416320"/>
          </a:xfrm>
          <a:prstGeom prst="rect">
            <a:avLst/>
          </a:prstGeom>
          <a:noFill/>
        </p:spPr>
        <p:txBody>
          <a:bodyPr wrap="square" rtlCol="0">
            <a:spAutoFit/>
          </a:bodyPr>
          <a:lstStyle/>
          <a:p>
            <a:r>
              <a:rPr lang="en-US" altLang="ja-JP" sz="2400" dirty="0"/>
              <a:t>Index</a:t>
            </a:r>
            <a:r>
              <a:rPr lang="ja-JP" altLang="en-US" sz="2400" dirty="0"/>
              <a:t>の作成</a:t>
            </a:r>
            <a:endParaRPr lang="en-US" altLang="ja-JP" sz="2400" dirty="0"/>
          </a:p>
          <a:p>
            <a:endParaRPr lang="en-US" altLang="ja-JP" sz="2400" dirty="0"/>
          </a:p>
          <a:p>
            <a:r>
              <a:rPr lang="en-US" altLang="ja-JP" sz="2400" dirty="0"/>
              <a:t>./RSEM-1.3.3/</a:t>
            </a:r>
            <a:r>
              <a:rPr lang="en-US" altLang="ja-JP" sz="2400" dirty="0" err="1"/>
              <a:t>rsem</a:t>
            </a:r>
            <a:r>
              <a:rPr lang="en-US" altLang="ja-JP" sz="2400" dirty="0"/>
              <a:t>-prepare-reference \</a:t>
            </a:r>
          </a:p>
          <a:p>
            <a:r>
              <a:rPr lang="en-US" altLang="ja-JP" sz="2400" dirty="0"/>
              <a:t> --</a:t>
            </a:r>
            <a:r>
              <a:rPr lang="en-US" altLang="ja-JP" sz="2400" dirty="0" err="1"/>
              <a:t>gtf</a:t>
            </a:r>
            <a:r>
              <a:rPr lang="en-US" altLang="ja-JP" sz="2400" dirty="0"/>
              <a:t> Homo_sapiens.GRCh38.111_chr22.gtf \ </a:t>
            </a:r>
          </a:p>
          <a:p>
            <a:r>
              <a:rPr lang="en-US" altLang="ja-JP" sz="2400" dirty="0"/>
              <a:t> -p 6 \</a:t>
            </a:r>
          </a:p>
          <a:p>
            <a:r>
              <a:rPr lang="en-US" altLang="ja-JP" sz="2400" dirty="0"/>
              <a:t> --hisat2-hca \</a:t>
            </a:r>
          </a:p>
          <a:p>
            <a:r>
              <a:rPr lang="en-US" altLang="ja-JP" sz="2400" dirty="0"/>
              <a:t> --hisat2-path ./hisat2-2.2.1 \ </a:t>
            </a:r>
          </a:p>
          <a:p>
            <a:r>
              <a:rPr lang="en-US" altLang="ja-JP" sz="2400" dirty="0"/>
              <a:t> Homo_sapiens.GRCh38.dna.chromosome.22.fa \</a:t>
            </a:r>
          </a:p>
          <a:p>
            <a:r>
              <a:rPr lang="en-US" altLang="ja-JP" sz="2400" dirty="0"/>
              <a:t> ./hg38_hisat2/hg38_chr22;</a:t>
            </a:r>
          </a:p>
        </p:txBody>
      </p:sp>
    </p:spTree>
    <p:extLst>
      <p:ext uri="{BB962C8B-B14F-4D97-AF65-F5344CB8AC3E}">
        <p14:creationId xmlns:p14="http://schemas.microsoft.com/office/powerpoint/2010/main" val="40225947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BE74E-7136-9281-A610-CC2C93FB48DE}"/>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3FD7E7C-4626-D724-B6BD-35F6F7391DAF}"/>
              </a:ext>
            </a:extLst>
          </p:cNvPr>
          <p:cNvSpPr txBox="1"/>
          <p:nvPr/>
        </p:nvSpPr>
        <p:spPr>
          <a:xfrm>
            <a:off x="172528" y="232914"/>
            <a:ext cx="6964872" cy="523220"/>
          </a:xfrm>
          <a:prstGeom prst="rect">
            <a:avLst/>
          </a:prstGeom>
          <a:blipFill>
            <a:blip r:embed="rId2"/>
            <a:tile tx="0" ty="0" sx="100000" sy="100000" flip="none" algn="tl"/>
          </a:blipFill>
        </p:spPr>
        <p:txBody>
          <a:bodyPr wrap="square" rtlCol="0">
            <a:spAutoFit/>
          </a:bodyPr>
          <a:lstStyle/>
          <a:p>
            <a:r>
              <a:rPr lang="en-US" altLang="ja-JP" sz="2800" dirty="0"/>
              <a:t>GTF(gene feature format)</a:t>
            </a:r>
            <a:r>
              <a:rPr lang="ja-JP" altLang="en-US" sz="2800" dirty="0"/>
              <a:t>ファイルって？</a:t>
            </a:r>
          </a:p>
        </p:txBody>
      </p:sp>
      <p:sp>
        <p:nvSpPr>
          <p:cNvPr id="6" name="テキスト ボックス 5">
            <a:extLst>
              <a:ext uri="{FF2B5EF4-FFF2-40B4-BE49-F238E27FC236}">
                <a16:creationId xmlns:a16="http://schemas.microsoft.com/office/drawing/2014/main" id="{CAC522B3-F07E-A9C1-6D63-F2CBA88C76CD}"/>
              </a:ext>
            </a:extLst>
          </p:cNvPr>
          <p:cNvSpPr txBox="1"/>
          <p:nvPr/>
        </p:nvSpPr>
        <p:spPr>
          <a:xfrm>
            <a:off x="353681" y="1152298"/>
            <a:ext cx="9144001" cy="461665"/>
          </a:xfrm>
          <a:prstGeom prst="rect">
            <a:avLst/>
          </a:prstGeom>
          <a:noFill/>
        </p:spPr>
        <p:txBody>
          <a:bodyPr wrap="square" rtlCol="0">
            <a:spAutoFit/>
          </a:bodyPr>
          <a:lstStyle/>
          <a:p>
            <a:r>
              <a:rPr lang="ja-JP" altLang="en-US" sz="2400" dirty="0"/>
              <a:t>アノテーション情報が入っている</a:t>
            </a:r>
            <a:endParaRPr lang="en-US" altLang="ja-JP" sz="2400" dirty="0"/>
          </a:p>
        </p:txBody>
      </p:sp>
      <p:pic>
        <p:nvPicPr>
          <p:cNvPr id="2" name="図 1">
            <a:extLst>
              <a:ext uri="{FF2B5EF4-FFF2-40B4-BE49-F238E27FC236}">
                <a16:creationId xmlns:a16="http://schemas.microsoft.com/office/drawing/2014/main" id="{0980E656-B85D-EA30-8A37-7D36BEC71118}"/>
              </a:ext>
            </a:extLst>
          </p:cNvPr>
          <p:cNvPicPr>
            <a:picLocks noChangeAspect="1"/>
          </p:cNvPicPr>
          <p:nvPr/>
        </p:nvPicPr>
        <p:blipFill>
          <a:blip r:embed="rId3"/>
          <a:stretch>
            <a:fillRect/>
          </a:stretch>
        </p:blipFill>
        <p:spPr>
          <a:xfrm>
            <a:off x="0" y="1707097"/>
            <a:ext cx="12192000" cy="4176408"/>
          </a:xfrm>
          <a:prstGeom prst="rect">
            <a:avLst/>
          </a:prstGeom>
        </p:spPr>
      </p:pic>
      <p:sp>
        <p:nvSpPr>
          <p:cNvPr id="3" name="正方形/長方形 2">
            <a:extLst>
              <a:ext uri="{FF2B5EF4-FFF2-40B4-BE49-F238E27FC236}">
                <a16:creationId xmlns:a16="http://schemas.microsoft.com/office/drawing/2014/main" id="{66107293-43A5-E2EB-5D90-E5A2EF0E004B}"/>
              </a:ext>
            </a:extLst>
          </p:cNvPr>
          <p:cNvSpPr/>
          <p:nvPr/>
        </p:nvSpPr>
        <p:spPr>
          <a:xfrm>
            <a:off x="5489824" y="2652301"/>
            <a:ext cx="626724"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20614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6D23B-818B-FA65-F9FC-EB56B7FED6A6}"/>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6789891-2479-0AC9-75E7-FA4844C23F41}"/>
              </a:ext>
            </a:extLst>
          </p:cNvPr>
          <p:cNvSpPr txBox="1"/>
          <p:nvPr/>
        </p:nvSpPr>
        <p:spPr>
          <a:xfrm>
            <a:off x="172528" y="232914"/>
            <a:ext cx="3645939" cy="523220"/>
          </a:xfrm>
          <a:prstGeom prst="rect">
            <a:avLst/>
          </a:prstGeom>
          <a:blipFill>
            <a:blip r:embed="rId2"/>
            <a:tile tx="0" ty="0" sx="100000" sy="100000" flip="none" algn="tl"/>
          </a:blipFill>
        </p:spPr>
        <p:txBody>
          <a:bodyPr wrap="square" rtlCol="0">
            <a:spAutoFit/>
          </a:bodyPr>
          <a:lstStyle/>
          <a:p>
            <a:r>
              <a:rPr lang="en-US" altLang="ja-JP" sz="2800" dirty="0"/>
              <a:t>GTF</a:t>
            </a:r>
            <a:r>
              <a:rPr lang="ja-JP" altLang="en-US" sz="2800" dirty="0"/>
              <a:t>ファイルの中身</a:t>
            </a:r>
          </a:p>
        </p:txBody>
      </p:sp>
      <p:sp>
        <p:nvSpPr>
          <p:cNvPr id="2" name="コンテンツ プレースホルダー 2">
            <a:extLst>
              <a:ext uri="{FF2B5EF4-FFF2-40B4-BE49-F238E27FC236}">
                <a16:creationId xmlns:a16="http://schemas.microsoft.com/office/drawing/2014/main" id="{967B85EC-2467-B44F-69C1-DFA9855FF4D2}"/>
              </a:ext>
            </a:extLst>
          </p:cNvPr>
          <p:cNvSpPr>
            <a:spLocks noGrp="1"/>
          </p:cNvSpPr>
          <p:nvPr>
            <p:ph idx="1"/>
          </p:nvPr>
        </p:nvSpPr>
        <p:spPr>
          <a:xfrm>
            <a:off x="567267" y="987424"/>
            <a:ext cx="10515600" cy="5637661"/>
          </a:xfrm>
        </p:spPr>
        <p:txBody>
          <a:bodyPr>
            <a:normAutofit/>
          </a:bodyPr>
          <a:lstStyle/>
          <a:p>
            <a:pPr algn="l">
              <a:buFont typeface="+mj-lt"/>
              <a:buAutoNum type="arabicPeriod"/>
            </a:pPr>
            <a:r>
              <a:rPr lang="en-US" altLang="ja-JP" sz="2400" b="0" i="0" dirty="0" err="1">
                <a:solidFill>
                  <a:srgbClr val="383838"/>
                </a:solidFill>
                <a:effectLst/>
                <a:latin typeface="Arial" panose="020B0604020202020204" pitchFamily="34" charset="0"/>
                <a:cs typeface="Arial" panose="020B0604020202020204" pitchFamily="34" charset="0"/>
              </a:rPr>
              <a:t>seqname</a:t>
            </a:r>
            <a:r>
              <a:rPr lang="en-US" altLang="ja-JP" sz="2400" dirty="0">
                <a:solidFill>
                  <a:srgbClr val="383838"/>
                </a:solidFill>
                <a:latin typeface="Arial" panose="020B0604020202020204" pitchFamily="34" charset="0"/>
                <a:cs typeface="Arial" panose="020B0604020202020204" pitchFamily="34" charset="0"/>
              </a:rPr>
              <a:t>:	</a:t>
            </a:r>
            <a:r>
              <a:rPr lang="ja-JP" altLang="en-US" sz="2400" b="0" i="0" dirty="0">
                <a:solidFill>
                  <a:srgbClr val="383838"/>
                </a:solidFill>
                <a:effectLst/>
                <a:latin typeface="Arial" panose="020B0604020202020204" pitchFamily="34" charset="0"/>
                <a:cs typeface="Arial" panose="020B0604020202020204" pitchFamily="34" charset="0"/>
              </a:rPr>
              <a:t>染色体名</a:t>
            </a:r>
          </a:p>
          <a:p>
            <a:pPr algn="l">
              <a:buFont typeface="+mj-lt"/>
              <a:buAutoNum type="arabicPeriod"/>
            </a:pPr>
            <a:r>
              <a:rPr lang="en-US" altLang="ja-JP" sz="2400" b="0" i="0" dirty="0">
                <a:solidFill>
                  <a:srgbClr val="383838"/>
                </a:solidFill>
                <a:effectLst/>
                <a:latin typeface="Arial" panose="020B0604020202020204" pitchFamily="34" charset="0"/>
                <a:cs typeface="Arial" panose="020B0604020202020204" pitchFamily="34" charset="0"/>
              </a:rPr>
              <a:t>source:	</a:t>
            </a:r>
            <a:r>
              <a:rPr lang="ja-JP" altLang="en-US" sz="2400" b="0" i="0" dirty="0">
                <a:solidFill>
                  <a:srgbClr val="383838"/>
                </a:solidFill>
                <a:effectLst/>
                <a:latin typeface="Arial" panose="020B0604020202020204" pitchFamily="34" charset="0"/>
                <a:cs typeface="Arial" panose="020B0604020202020204" pitchFamily="34" charset="0"/>
              </a:rPr>
              <a:t>データの種類またはプログラム名など</a:t>
            </a:r>
          </a:p>
          <a:p>
            <a:pPr algn="l">
              <a:buFont typeface="+mj-lt"/>
              <a:buAutoNum type="arabicPeriod"/>
            </a:pPr>
            <a:r>
              <a:rPr lang="en-US" altLang="ja-JP" sz="2400" b="0" i="0" dirty="0">
                <a:solidFill>
                  <a:srgbClr val="383838"/>
                </a:solidFill>
                <a:effectLst/>
                <a:latin typeface="Arial" panose="020B0604020202020204" pitchFamily="34" charset="0"/>
                <a:cs typeface="Arial" panose="020B0604020202020204" pitchFamily="34" charset="0"/>
              </a:rPr>
              <a:t>feature:	intron</a:t>
            </a:r>
            <a:r>
              <a:rPr lang="ja-JP" altLang="en-US" sz="2400" b="0" i="0" dirty="0">
                <a:solidFill>
                  <a:srgbClr val="383838"/>
                </a:solidFill>
                <a:effectLst/>
                <a:latin typeface="Arial" panose="020B0604020202020204" pitchFamily="34" charset="0"/>
                <a:cs typeface="Arial" panose="020B0604020202020204" pitchFamily="34" charset="0"/>
              </a:rPr>
              <a:t>、</a:t>
            </a:r>
            <a:r>
              <a:rPr lang="en-US" altLang="ja-JP" sz="2400" b="0" i="0" dirty="0">
                <a:solidFill>
                  <a:srgbClr val="383838"/>
                </a:solidFill>
                <a:effectLst/>
                <a:latin typeface="Arial" panose="020B0604020202020204" pitchFamily="34" charset="0"/>
                <a:cs typeface="Arial" panose="020B0604020202020204" pitchFamily="34" charset="0"/>
              </a:rPr>
              <a:t>exon</a:t>
            </a:r>
            <a:r>
              <a:rPr lang="ja-JP" altLang="en-US" sz="2400" b="0" i="0" dirty="0">
                <a:solidFill>
                  <a:srgbClr val="383838"/>
                </a:solidFill>
                <a:effectLst/>
                <a:latin typeface="Arial" panose="020B0604020202020204" pitchFamily="34" charset="0"/>
                <a:cs typeface="Arial" panose="020B0604020202020204" pitchFamily="34" charset="0"/>
              </a:rPr>
              <a:t>、</a:t>
            </a:r>
            <a:r>
              <a:rPr lang="en-US" altLang="ja-JP" sz="2400" b="0" i="0" dirty="0">
                <a:solidFill>
                  <a:srgbClr val="383838"/>
                </a:solidFill>
                <a:effectLst/>
                <a:latin typeface="Arial" panose="020B0604020202020204" pitchFamily="34" charset="0"/>
                <a:cs typeface="Arial" panose="020B0604020202020204" pitchFamily="34" charset="0"/>
              </a:rPr>
              <a:t>CDS</a:t>
            </a:r>
            <a:r>
              <a:rPr lang="ja-JP" altLang="en-US" sz="2400" b="0" i="0" dirty="0">
                <a:solidFill>
                  <a:srgbClr val="383838"/>
                </a:solidFill>
                <a:effectLst/>
                <a:latin typeface="Arial" panose="020B0604020202020204" pitchFamily="34" charset="0"/>
                <a:cs typeface="Arial" panose="020B0604020202020204" pitchFamily="34" charset="0"/>
              </a:rPr>
              <a:t>、</a:t>
            </a:r>
            <a:r>
              <a:rPr lang="en-US" altLang="ja-JP" sz="2400" b="0" i="0" dirty="0">
                <a:solidFill>
                  <a:srgbClr val="383838"/>
                </a:solidFill>
                <a:effectLst/>
                <a:latin typeface="Arial" panose="020B0604020202020204" pitchFamily="34" charset="0"/>
                <a:cs typeface="Arial" panose="020B0604020202020204" pitchFamily="34" charset="0"/>
              </a:rPr>
              <a:t>RNA</a:t>
            </a:r>
            <a:r>
              <a:rPr lang="ja-JP" altLang="en-US" sz="2400" b="0" i="0" dirty="0">
                <a:solidFill>
                  <a:srgbClr val="383838"/>
                </a:solidFill>
                <a:effectLst/>
                <a:latin typeface="Arial" panose="020B0604020202020204" pitchFamily="34" charset="0"/>
                <a:cs typeface="Arial" panose="020B0604020202020204" pitchFamily="34" charset="0"/>
              </a:rPr>
              <a:t>、</a:t>
            </a:r>
            <a:r>
              <a:rPr lang="en-US" altLang="ja-JP" sz="2400" b="0" i="0" dirty="0">
                <a:solidFill>
                  <a:srgbClr val="383838"/>
                </a:solidFill>
                <a:effectLst/>
                <a:latin typeface="Arial" panose="020B0604020202020204" pitchFamily="34" charset="0"/>
                <a:cs typeface="Arial" panose="020B0604020202020204" pitchFamily="34" charset="0"/>
              </a:rPr>
              <a:t>miRNA </a:t>
            </a:r>
            <a:r>
              <a:rPr lang="ja-JP" altLang="en-US" sz="2400" b="0" i="0" dirty="0">
                <a:solidFill>
                  <a:srgbClr val="383838"/>
                </a:solidFill>
                <a:effectLst/>
                <a:latin typeface="Arial" panose="020B0604020202020204" pitchFamily="34" charset="0"/>
                <a:cs typeface="Arial" panose="020B0604020202020204" pitchFamily="34" charset="0"/>
              </a:rPr>
              <a:t>など</a:t>
            </a:r>
          </a:p>
          <a:p>
            <a:pPr algn="l">
              <a:buFont typeface="+mj-lt"/>
              <a:buAutoNum type="arabicPeriod"/>
            </a:pPr>
            <a:r>
              <a:rPr lang="en-US" altLang="ja-JP" sz="2400" b="0" i="0" dirty="0">
                <a:solidFill>
                  <a:srgbClr val="383838"/>
                </a:solidFill>
                <a:effectLst/>
                <a:latin typeface="Arial" panose="020B0604020202020204" pitchFamily="34" charset="0"/>
                <a:cs typeface="Arial" panose="020B0604020202020204" pitchFamily="34" charset="0"/>
              </a:rPr>
              <a:t>start:	feature </a:t>
            </a:r>
            <a:r>
              <a:rPr lang="ja-JP" altLang="en-US" sz="2400" b="0" i="0" dirty="0">
                <a:solidFill>
                  <a:srgbClr val="383838"/>
                </a:solidFill>
                <a:effectLst/>
                <a:latin typeface="Arial" panose="020B0604020202020204" pitchFamily="34" charset="0"/>
                <a:cs typeface="Arial" panose="020B0604020202020204" pitchFamily="34" charset="0"/>
              </a:rPr>
              <a:t>の開始位置</a:t>
            </a:r>
          </a:p>
          <a:p>
            <a:pPr algn="l">
              <a:buFont typeface="+mj-lt"/>
              <a:buAutoNum type="arabicPeriod"/>
            </a:pPr>
            <a:r>
              <a:rPr lang="en-US" altLang="ja-JP" sz="2400" b="0" i="0" dirty="0">
                <a:solidFill>
                  <a:srgbClr val="383838"/>
                </a:solidFill>
                <a:effectLst/>
                <a:latin typeface="Arial" panose="020B0604020202020204" pitchFamily="34" charset="0"/>
                <a:cs typeface="Arial" panose="020B0604020202020204" pitchFamily="34" charset="0"/>
              </a:rPr>
              <a:t>end:	feature </a:t>
            </a:r>
            <a:r>
              <a:rPr lang="ja-JP" altLang="en-US" sz="2400" b="0" i="0" dirty="0">
                <a:solidFill>
                  <a:srgbClr val="383838"/>
                </a:solidFill>
                <a:effectLst/>
                <a:latin typeface="Arial" panose="020B0604020202020204" pitchFamily="34" charset="0"/>
                <a:cs typeface="Arial" panose="020B0604020202020204" pitchFamily="34" charset="0"/>
              </a:rPr>
              <a:t>の終了位置</a:t>
            </a:r>
          </a:p>
          <a:p>
            <a:pPr algn="l">
              <a:buFont typeface="+mj-lt"/>
              <a:buAutoNum type="arabicPeriod"/>
            </a:pPr>
            <a:r>
              <a:rPr lang="en-US" altLang="ja-JP" sz="2400" b="0" i="0" dirty="0">
                <a:solidFill>
                  <a:srgbClr val="383838"/>
                </a:solidFill>
                <a:effectLst/>
                <a:latin typeface="Arial" panose="020B0604020202020204" pitchFamily="34" charset="0"/>
                <a:cs typeface="Arial" panose="020B0604020202020204" pitchFamily="34" charset="0"/>
              </a:rPr>
              <a:t>score</a:t>
            </a:r>
            <a:endParaRPr lang="ja-JP" altLang="en-US" sz="2400" b="0" i="0" dirty="0">
              <a:solidFill>
                <a:srgbClr val="383838"/>
              </a:solidFill>
              <a:effectLst/>
              <a:latin typeface="Arial" panose="020B0604020202020204" pitchFamily="34" charset="0"/>
              <a:cs typeface="Arial" panose="020B0604020202020204" pitchFamily="34" charset="0"/>
            </a:endParaRPr>
          </a:p>
          <a:p>
            <a:pPr algn="l">
              <a:buFont typeface="+mj-lt"/>
              <a:buAutoNum type="arabicPeriod"/>
            </a:pPr>
            <a:r>
              <a:rPr lang="en-US" altLang="ja-JP" sz="2400" b="0" i="0" dirty="0">
                <a:solidFill>
                  <a:srgbClr val="383838"/>
                </a:solidFill>
                <a:effectLst/>
                <a:latin typeface="Arial" panose="020B0604020202020204" pitchFamily="34" charset="0"/>
                <a:cs typeface="Arial" panose="020B0604020202020204" pitchFamily="34" charset="0"/>
              </a:rPr>
              <a:t>strand:	</a:t>
            </a:r>
            <a:r>
              <a:rPr lang="ja-JP" altLang="en-US" sz="2400" b="0" i="0" dirty="0">
                <a:solidFill>
                  <a:srgbClr val="383838"/>
                </a:solidFill>
                <a:effectLst/>
                <a:latin typeface="Arial" panose="020B0604020202020204" pitchFamily="34" charset="0"/>
                <a:cs typeface="Arial" panose="020B0604020202020204" pitchFamily="34" charset="0"/>
              </a:rPr>
              <a:t>鎖の方向（ </a:t>
            </a:r>
            <a:r>
              <a:rPr lang="en-US" altLang="ja-JP" sz="2400" b="0" i="0" dirty="0">
                <a:solidFill>
                  <a:srgbClr val="383838"/>
                </a:solidFill>
                <a:effectLst/>
                <a:latin typeface="Arial" panose="020B0604020202020204" pitchFamily="34" charset="0"/>
                <a:cs typeface="Arial" panose="020B0604020202020204" pitchFamily="34" charset="0"/>
              </a:rPr>
              <a:t>+ </a:t>
            </a:r>
            <a:r>
              <a:rPr lang="ja-JP" altLang="en-US" sz="2400" b="0" i="0" dirty="0">
                <a:solidFill>
                  <a:srgbClr val="383838"/>
                </a:solidFill>
                <a:effectLst/>
                <a:latin typeface="Arial" panose="020B0604020202020204" pitchFamily="34" charset="0"/>
                <a:cs typeface="Arial" panose="020B0604020202020204" pitchFamily="34" charset="0"/>
              </a:rPr>
              <a:t>または </a:t>
            </a:r>
            <a:r>
              <a:rPr lang="en-US" altLang="ja-JP" sz="2400" b="0" i="0" dirty="0">
                <a:solidFill>
                  <a:srgbClr val="383838"/>
                </a:solidFill>
                <a:effectLst/>
                <a:latin typeface="Arial" panose="020B0604020202020204" pitchFamily="34" charset="0"/>
                <a:cs typeface="Arial" panose="020B0604020202020204" pitchFamily="34" charset="0"/>
              </a:rPr>
              <a:t>- </a:t>
            </a:r>
            <a:r>
              <a:rPr lang="ja-JP" altLang="en-US" sz="2400" b="0" i="0" dirty="0">
                <a:solidFill>
                  <a:srgbClr val="383838"/>
                </a:solidFill>
                <a:effectLst/>
                <a:latin typeface="Arial" panose="020B0604020202020204" pitchFamily="34" charset="0"/>
                <a:cs typeface="Arial" panose="020B0604020202020204" pitchFamily="34" charset="0"/>
              </a:rPr>
              <a:t>）</a:t>
            </a:r>
          </a:p>
          <a:p>
            <a:pPr algn="l">
              <a:buFont typeface="+mj-lt"/>
              <a:buAutoNum type="arabicPeriod"/>
            </a:pPr>
            <a:r>
              <a:rPr lang="en-US" altLang="ja-JP" sz="2400" b="0" i="0" dirty="0">
                <a:solidFill>
                  <a:srgbClr val="383838"/>
                </a:solidFill>
                <a:effectLst/>
                <a:latin typeface="Arial" panose="020B0604020202020204" pitchFamily="34" charset="0"/>
                <a:cs typeface="Arial" panose="020B0604020202020204" pitchFamily="34" charset="0"/>
              </a:rPr>
              <a:t>frame:	</a:t>
            </a:r>
            <a:r>
              <a:rPr lang="ja-JP" altLang="en-US" sz="2400" b="0" i="0" dirty="0">
                <a:solidFill>
                  <a:srgbClr val="383838"/>
                </a:solidFill>
                <a:effectLst/>
                <a:latin typeface="Arial" panose="020B0604020202020204" pitchFamily="34" charset="0"/>
                <a:cs typeface="Arial" panose="020B0604020202020204" pitchFamily="34" charset="0"/>
              </a:rPr>
              <a:t>コドンの開始位置（ </a:t>
            </a:r>
            <a:r>
              <a:rPr lang="en-US" altLang="ja-JP" sz="2400" b="0" i="0" dirty="0">
                <a:solidFill>
                  <a:srgbClr val="383838"/>
                </a:solidFill>
                <a:effectLst/>
                <a:latin typeface="Arial" panose="020B0604020202020204" pitchFamily="34" charset="0"/>
                <a:cs typeface="Arial" panose="020B0604020202020204" pitchFamily="34" charset="0"/>
              </a:rPr>
              <a:t>0</a:t>
            </a:r>
            <a:r>
              <a:rPr lang="ja-JP" altLang="en-US" sz="2400" b="0" i="0" dirty="0">
                <a:solidFill>
                  <a:srgbClr val="383838"/>
                </a:solidFill>
                <a:effectLst/>
                <a:latin typeface="Arial" panose="020B0604020202020204" pitchFamily="34" charset="0"/>
                <a:cs typeface="Arial" panose="020B0604020202020204" pitchFamily="34" charset="0"/>
              </a:rPr>
              <a:t>、</a:t>
            </a:r>
            <a:r>
              <a:rPr lang="en-US" altLang="ja-JP" sz="2400" b="0" i="0" dirty="0">
                <a:solidFill>
                  <a:srgbClr val="383838"/>
                </a:solidFill>
                <a:effectLst/>
                <a:latin typeface="Arial" panose="020B0604020202020204" pitchFamily="34" charset="0"/>
                <a:cs typeface="Arial" panose="020B0604020202020204" pitchFamily="34" charset="0"/>
              </a:rPr>
              <a:t>1 </a:t>
            </a:r>
            <a:r>
              <a:rPr lang="ja-JP" altLang="en-US" sz="2400" b="0" i="0" dirty="0">
                <a:solidFill>
                  <a:srgbClr val="383838"/>
                </a:solidFill>
                <a:effectLst/>
                <a:latin typeface="Arial" panose="020B0604020202020204" pitchFamily="34" charset="0"/>
                <a:cs typeface="Arial" panose="020B0604020202020204" pitchFamily="34" charset="0"/>
              </a:rPr>
              <a:t>または </a:t>
            </a:r>
            <a:r>
              <a:rPr lang="en-US" altLang="ja-JP" sz="2400" b="0" i="0" dirty="0">
                <a:solidFill>
                  <a:srgbClr val="383838"/>
                </a:solidFill>
                <a:effectLst/>
                <a:latin typeface="Arial" panose="020B0604020202020204" pitchFamily="34" charset="0"/>
                <a:cs typeface="Arial" panose="020B0604020202020204" pitchFamily="34" charset="0"/>
              </a:rPr>
              <a:t>2 </a:t>
            </a:r>
            <a:r>
              <a:rPr lang="ja-JP" altLang="en-US" sz="2400" b="0" i="0" dirty="0">
                <a:solidFill>
                  <a:srgbClr val="383838"/>
                </a:solidFill>
                <a:effectLst/>
                <a:latin typeface="Arial" panose="020B0604020202020204" pitchFamily="34" charset="0"/>
                <a:cs typeface="Arial" panose="020B0604020202020204" pitchFamily="34" charset="0"/>
              </a:rPr>
              <a:t>）</a:t>
            </a:r>
          </a:p>
          <a:p>
            <a:pPr algn="l">
              <a:buFont typeface="+mj-lt"/>
              <a:buAutoNum type="arabicPeriod"/>
            </a:pPr>
            <a:r>
              <a:rPr lang="en-US" altLang="ja-JP" sz="2400" b="0" i="0" dirty="0">
                <a:solidFill>
                  <a:srgbClr val="383838"/>
                </a:solidFill>
                <a:effectLst/>
                <a:latin typeface="Arial" panose="020B0604020202020204" pitchFamily="34" charset="0"/>
                <a:cs typeface="Arial" panose="020B0604020202020204" pitchFamily="34" charset="0"/>
              </a:rPr>
              <a:t>attribute:	</a:t>
            </a:r>
            <a:r>
              <a:rPr lang="ja-JP" altLang="en-US" sz="2400" b="0" i="0" dirty="0">
                <a:solidFill>
                  <a:srgbClr val="383838"/>
                </a:solidFill>
                <a:effectLst/>
                <a:latin typeface="Arial" panose="020B0604020202020204" pitchFamily="34" charset="0"/>
                <a:cs typeface="Arial" panose="020B0604020202020204" pitchFamily="34" charset="0"/>
              </a:rPr>
              <a:t>属性</a:t>
            </a:r>
            <a:r>
              <a:rPr lang="en-US" altLang="ja-JP" sz="2400" b="0" i="0" dirty="0">
                <a:solidFill>
                  <a:srgbClr val="383838"/>
                </a:solidFill>
                <a:effectLst/>
                <a:latin typeface="Arial" panose="020B0604020202020204" pitchFamily="34" charset="0"/>
                <a:cs typeface="Arial" panose="020B0604020202020204" pitchFamily="34" charset="0"/>
              </a:rPr>
              <a:t>	(</a:t>
            </a:r>
            <a:r>
              <a:rPr lang="en-US" altLang="ja-JP" sz="2400" b="0" i="0" dirty="0" err="1">
                <a:solidFill>
                  <a:srgbClr val="383838"/>
                </a:solidFill>
                <a:effectLst/>
                <a:latin typeface="Arial" panose="020B0604020202020204" pitchFamily="34" charset="0"/>
                <a:cs typeface="Arial" panose="020B0604020202020204" pitchFamily="34" charset="0"/>
              </a:rPr>
              <a:t>Ensembl</a:t>
            </a:r>
            <a:r>
              <a:rPr lang="en-US" altLang="ja-JP" sz="2400" b="0" i="0" dirty="0">
                <a:solidFill>
                  <a:srgbClr val="383838"/>
                </a:solidFill>
                <a:effectLst/>
                <a:latin typeface="Arial" panose="020B0604020202020204" pitchFamily="34" charset="0"/>
                <a:cs typeface="Arial" panose="020B0604020202020204" pitchFamily="34" charset="0"/>
              </a:rPr>
              <a:t> ID</a:t>
            </a:r>
            <a:r>
              <a:rPr lang="ja-JP" altLang="en-US" sz="2400" b="0" i="0" dirty="0">
                <a:solidFill>
                  <a:srgbClr val="383838"/>
                </a:solidFill>
                <a:effectLst/>
                <a:latin typeface="Arial" panose="020B0604020202020204" pitchFamily="34" charset="0"/>
                <a:cs typeface="Arial" panose="020B0604020202020204" pitchFamily="34" charset="0"/>
              </a:rPr>
              <a:t>、遺伝子名、エキソンの番号など</a:t>
            </a:r>
            <a:r>
              <a:rPr lang="en-US" altLang="ja-JP" sz="2400" b="0" i="0" dirty="0">
                <a:solidFill>
                  <a:srgbClr val="383838"/>
                </a:solidFill>
                <a:effectLst/>
                <a:latin typeface="Arial" panose="020B0604020202020204" pitchFamily="34" charset="0"/>
                <a:cs typeface="Arial" panose="020B0604020202020204" pitchFamily="34" charset="0"/>
              </a:rPr>
              <a:t>)</a:t>
            </a:r>
          </a:p>
          <a:p>
            <a:pPr marL="0" indent="0" algn="l">
              <a:buNone/>
            </a:pPr>
            <a:endParaRPr lang="en-US" altLang="ja-JP" sz="2400" dirty="0">
              <a:solidFill>
                <a:srgbClr val="383838"/>
              </a:solidFill>
              <a:latin typeface="Arial" panose="020B0604020202020204" pitchFamily="34" charset="0"/>
              <a:cs typeface="Arial" panose="020B0604020202020204" pitchFamily="34" charset="0"/>
            </a:endParaRPr>
          </a:p>
          <a:p>
            <a:pPr marL="0" indent="0" algn="l">
              <a:buNone/>
            </a:pPr>
            <a:r>
              <a:rPr lang="ja-JP" altLang="en-US" sz="2400" dirty="0">
                <a:solidFill>
                  <a:srgbClr val="383838"/>
                </a:solidFill>
                <a:latin typeface="Arial" panose="020B0604020202020204" pitchFamily="34" charset="0"/>
                <a:cs typeface="Arial" panose="020B0604020202020204" pitchFamily="34" charset="0"/>
              </a:rPr>
              <a:t>今回は</a:t>
            </a:r>
            <a:r>
              <a:rPr lang="en-US" altLang="ja-JP" sz="2400" dirty="0">
                <a:solidFill>
                  <a:srgbClr val="383838"/>
                </a:solidFill>
                <a:latin typeface="Arial" panose="020B0604020202020204" pitchFamily="34" charset="0"/>
                <a:cs typeface="Arial" panose="020B0604020202020204" pitchFamily="34" charset="0"/>
              </a:rPr>
              <a:t>22</a:t>
            </a:r>
            <a:r>
              <a:rPr lang="ja-JP" altLang="en-US" sz="2400" dirty="0">
                <a:solidFill>
                  <a:srgbClr val="383838"/>
                </a:solidFill>
                <a:latin typeface="Arial" panose="020B0604020202020204" pitchFamily="34" charset="0"/>
                <a:cs typeface="Arial" panose="020B0604020202020204" pitchFamily="34" charset="0"/>
              </a:rPr>
              <a:t>番染色体のものだけ抽出してある</a:t>
            </a:r>
            <a:endParaRPr lang="en-US" altLang="ja-JP" sz="2400" dirty="0">
              <a:solidFill>
                <a:srgbClr val="383838"/>
              </a:solidFill>
              <a:latin typeface="Arial" panose="020B0604020202020204" pitchFamily="34" charset="0"/>
              <a:cs typeface="Arial" panose="020B0604020202020204" pitchFamily="34" charset="0"/>
            </a:endParaRPr>
          </a:p>
          <a:p>
            <a:pPr marL="0" indent="0" algn="l">
              <a:buNone/>
            </a:pPr>
            <a:r>
              <a:rPr lang="en-US" altLang="ja-JP" sz="2000" b="0" i="0" dirty="0">
                <a:solidFill>
                  <a:srgbClr val="383838"/>
                </a:solidFill>
                <a:effectLst/>
                <a:latin typeface="Arial" panose="020B0604020202020204" pitchFamily="34" charset="0"/>
                <a:cs typeface="Arial" panose="020B0604020202020204" pitchFamily="34" charset="0"/>
              </a:rPr>
              <a:t>cat Homo_sapiens.GRCh38.111.gtf |grep "^22" &gt;Homo_sapiens.GRCh38.111_chr22.gtf ;</a:t>
            </a:r>
          </a:p>
          <a:p>
            <a:pPr marL="0" indent="0" algn="l">
              <a:buNone/>
            </a:pPr>
            <a:endParaRPr lang="en-US" altLang="ja-JP" sz="2400" b="0" i="0" dirty="0">
              <a:solidFill>
                <a:srgbClr val="383838"/>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97145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397F7-62C5-2B07-D2B2-E509522611D3}"/>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C3B7479-1F75-CD73-F891-F6764AD6F6B3}"/>
              </a:ext>
            </a:extLst>
          </p:cNvPr>
          <p:cNvSpPr txBox="1"/>
          <p:nvPr/>
        </p:nvSpPr>
        <p:spPr>
          <a:xfrm>
            <a:off x="198407" y="248302"/>
            <a:ext cx="4028536" cy="523220"/>
          </a:xfrm>
          <a:prstGeom prst="rect">
            <a:avLst/>
          </a:prstGeom>
          <a:blipFill>
            <a:blip r:embed="rId2"/>
            <a:tile tx="0" ty="0" sx="100000" sy="100000" flip="none" algn="tl"/>
          </a:blipFill>
        </p:spPr>
        <p:txBody>
          <a:bodyPr wrap="square" rtlCol="0">
            <a:spAutoFit/>
          </a:bodyPr>
          <a:lstStyle/>
          <a:p>
            <a:r>
              <a:rPr lang="en-US" altLang="ja-JP" sz="2800" dirty="0"/>
              <a:t>HISAT2-RSEM</a:t>
            </a:r>
            <a:r>
              <a:rPr lang="ja-JP" altLang="en-US" sz="2800" dirty="0"/>
              <a:t>を動かす</a:t>
            </a:r>
          </a:p>
        </p:txBody>
      </p:sp>
      <p:sp>
        <p:nvSpPr>
          <p:cNvPr id="6" name="テキスト ボックス 5">
            <a:extLst>
              <a:ext uri="{FF2B5EF4-FFF2-40B4-BE49-F238E27FC236}">
                <a16:creationId xmlns:a16="http://schemas.microsoft.com/office/drawing/2014/main" id="{BDD689C7-2900-26BB-4C42-60993922434A}"/>
              </a:ext>
            </a:extLst>
          </p:cNvPr>
          <p:cNvSpPr txBox="1"/>
          <p:nvPr/>
        </p:nvSpPr>
        <p:spPr>
          <a:xfrm>
            <a:off x="353681" y="1152298"/>
            <a:ext cx="11296452" cy="4154984"/>
          </a:xfrm>
          <a:prstGeom prst="rect">
            <a:avLst/>
          </a:prstGeom>
          <a:noFill/>
        </p:spPr>
        <p:txBody>
          <a:bodyPr wrap="square" rtlCol="0">
            <a:spAutoFit/>
          </a:bodyPr>
          <a:lstStyle/>
          <a:p>
            <a:r>
              <a:rPr lang="ja-JP" altLang="en-US" sz="2400" dirty="0"/>
              <a:t>実際の</a:t>
            </a:r>
            <a:r>
              <a:rPr lang="en-US" altLang="ja-JP" sz="2400" dirty="0"/>
              <a:t>Run</a:t>
            </a:r>
          </a:p>
          <a:p>
            <a:endParaRPr lang="en-US" altLang="ja-JP" sz="2400" dirty="0"/>
          </a:p>
          <a:p>
            <a:r>
              <a:rPr kumimoji="1" lang="en-US" altLang="ja-JP" sz="2400" dirty="0"/>
              <a:t>./RSEM-1.3.3/</a:t>
            </a:r>
            <a:r>
              <a:rPr kumimoji="1" lang="en-US" altLang="ja-JP" sz="2400" dirty="0" err="1"/>
              <a:t>rsem</a:t>
            </a:r>
            <a:r>
              <a:rPr kumimoji="1" lang="en-US" altLang="ja-JP" sz="2400" dirty="0"/>
              <a:t>-calculate-expression --paired-end  \</a:t>
            </a:r>
          </a:p>
          <a:p>
            <a:r>
              <a:rPr lang="en-US" altLang="ja-JP" sz="2400" dirty="0"/>
              <a:t> </a:t>
            </a:r>
            <a:r>
              <a:rPr kumimoji="1" lang="en-US" altLang="ja-JP" sz="2400" dirty="0"/>
              <a:t>--hisat2-hca \ --hisat2-path ./hisat2-2.2.1 \</a:t>
            </a:r>
            <a:br>
              <a:rPr kumimoji="1" lang="en-US" altLang="ja-JP" sz="2400" dirty="0"/>
            </a:br>
            <a:r>
              <a:rPr kumimoji="1" lang="en-US" altLang="ja-JP" sz="2400" dirty="0"/>
              <a:t> --estimate-</a:t>
            </a:r>
            <a:r>
              <a:rPr kumimoji="1" lang="en-US" altLang="ja-JP" sz="2400" dirty="0" err="1"/>
              <a:t>rspd</a:t>
            </a:r>
            <a:r>
              <a:rPr kumimoji="1" lang="en-US" altLang="ja-JP" sz="2400" dirty="0"/>
              <a:t> --calc-ci --ci-memory 4096 \ </a:t>
            </a:r>
          </a:p>
          <a:p>
            <a:r>
              <a:rPr lang="en-US" altLang="ja-JP" sz="2400" dirty="0"/>
              <a:t> </a:t>
            </a:r>
            <a:r>
              <a:rPr kumimoji="1" lang="en-US" altLang="ja-JP" sz="2400" dirty="0"/>
              <a:t>--append-names –output-genome-bam \</a:t>
            </a:r>
            <a:br>
              <a:rPr kumimoji="1" lang="en-US" altLang="ja-JP" sz="2400" dirty="0"/>
            </a:br>
            <a:r>
              <a:rPr kumimoji="1" lang="en-US" altLang="ja-JP" sz="2400" dirty="0"/>
              <a:t> ./chr22_Fastq/ERR204882_alignable_1.fq \</a:t>
            </a:r>
          </a:p>
          <a:p>
            <a:r>
              <a:rPr lang="en-US" altLang="ja-JP" sz="2400" dirty="0"/>
              <a:t> </a:t>
            </a:r>
            <a:r>
              <a:rPr kumimoji="1" lang="en-US" altLang="ja-JP" sz="2400" dirty="0"/>
              <a:t>./chr22_Fastq/ERR204882_alignable_2.fq \</a:t>
            </a:r>
            <a:br>
              <a:rPr kumimoji="1" lang="en-US" altLang="ja-JP" sz="2400" dirty="0"/>
            </a:br>
            <a:r>
              <a:rPr kumimoji="1" lang="en-US" altLang="ja-JP" sz="2400" dirty="0"/>
              <a:t> ./hg38_hisat2/hg38_chr22  \</a:t>
            </a:r>
          </a:p>
          <a:p>
            <a:r>
              <a:rPr lang="en-US" altLang="ja-JP" sz="2400" dirty="0"/>
              <a:t> </a:t>
            </a:r>
            <a:r>
              <a:rPr kumimoji="1" lang="en-US" altLang="ja-JP" sz="2400" dirty="0"/>
              <a:t>./ERR204882/ERR204882;</a:t>
            </a:r>
          </a:p>
          <a:p>
            <a:endParaRPr lang="en-US" altLang="ja-JP" sz="2400" dirty="0"/>
          </a:p>
        </p:txBody>
      </p:sp>
    </p:spTree>
    <p:extLst>
      <p:ext uri="{BB962C8B-B14F-4D97-AF65-F5344CB8AC3E}">
        <p14:creationId xmlns:p14="http://schemas.microsoft.com/office/powerpoint/2010/main" val="507647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7EED6-C9B6-DB4B-F997-41696401297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A1EC8CF-52EA-40E9-7CD7-0962AADFF57C}"/>
              </a:ext>
            </a:extLst>
          </p:cNvPr>
          <p:cNvSpPr txBox="1"/>
          <p:nvPr/>
        </p:nvSpPr>
        <p:spPr>
          <a:xfrm>
            <a:off x="172528" y="232914"/>
            <a:ext cx="4382539" cy="523220"/>
          </a:xfrm>
          <a:prstGeom prst="rect">
            <a:avLst/>
          </a:prstGeom>
          <a:blipFill>
            <a:blip r:embed="rId2"/>
            <a:tile tx="0" ty="0" sx="100000" sy="100000" flip="none" algn="tl"/>
          </a:blipFill>
        </p:spPr>
        <p:txBody>
          <a:bodyPr wrap="square" rtlCol="0">
            <a:spAutoFit/>
          </a:bodyPr>
          <a:lstStyle/>
          <a:p>
            <a:r>
              <a:rPr lang="ja-JP" altLang="en-US" sz="2800" dirty="0"/>
              <a:t>一括でやっているけど</a:t>
            </a:r>
            <a:r>
              <a:rPr lang="en-US" altLang="ja-JP" sz="2800" dirty="0"/>
              <a:t>…</a:t>
            </a:r>
            <a:endParaRPr lang="ja-JP" altLang="en-US" sz="2800" dirty="0"/>
          </a:p>
        </p:txBody>
      </p:sp>
      <p:sp>
        <p:nvSpPr>
          <p:cNvPr id="6" name="テキスト ボックス 5">
            <a:extLst>
              <a:ext uri="{FF2B5EF4-FFF2-40B4-BE49-F238E27FC236}">
                <a16:creationId xmlns:a16="http://schemas.microsoft.com/office/drawing/2014/main" id="{F30BB712-3203-B5F0-A6F4-6C0998207AD8}"/>
              </a:ext>
            </a:extLst>
          </p:cNvPr>
          <p:cNvSpPr txBox="1"/>
          <p:nvPr/>
        </p:nvSpPr>
        <p:spPr>
          <a:xfrm>
            <a:off x="353681" y="1152298"/>
            <a:ext cx="9144001" cy="830997"/>
          </a:xfrm>
          <a:prstGeom prst="rect">
            <a:avLst/>
          </a:prstGeom>
          <a:noFill/>
        </p:spPr>
        <p:txBody>
          <a:bodyPr wrap="square" rtlCol="0">
            <a:spAutoFit/>
          </a:bodyPr>
          <a:lstStyle/>
          <a:p>
            <a:r>
              <a:rPr lang="ja-JP" altLang="en-US" sz="2400" dirty="0"/>
              <a:t>これは既に検証が終わっているパイプラインだからこそできる</a:t>
            </a:r>
            <a:br>
              <a:rPr lang="ja-JP" altLang="en-US" sz="2400" dirty="0"/>
            </a:br>
            <a:r>
              <a:rPr lang="ja-JP" altLang="en-US" sz="2400" dirty="0"/>
              <a:t>⇒論文に載っていたってダメなものはダメ</a:t>
            </a:r>
          </a:p>
        </p:txBody>
      </p:sp>
      <p:pic>
        <p:nvPicPr>
          <p:cNvPr id="2" name="図 1">
            <a:extLst>
              <a:ext uri="{FF2B5EF4-FFF2-40B4-BE49-F238E27FC236}">
                <a16:creationId xmlns:a16="http://schemas.microsoft.com/office/drawing/2014/main" id="{AF8F5B6D-A60C-55C2-3D92-3F7BE9D2D002}"/>
              </a:ext>
            </a:extLst>
          </p:cNvPr>
          <p:cNvPicPr>
            <a:picLocks noChangeAspect="1"/>
          </p:cNvPicPr>
          <p:nvPr/>
        </p:nvPicPr>
        <p:blipFill>
          <a:blip r:embed="rId3"/>
          <a:stretch>
            <a:fillRect/>
          </a:stretch>
        </p:blipFill>
        <p:spPr>
          <a:xfrm>
            <a:off x="1239932" y="2188347"/>
            <a:ext cx="9712136" cy="4220920"/>
          </a:xfrm>
          <a:prstGeom prst="rect">
            <a:avLst/>
          </a:prstGeom>
        </p:spPr>
      </p:pic>
    </p:spTree>
    <p:extLst>
      <p:ext uri="{BB962C8B-B14F-4D97-AF65-F5344CB8AC3E}">
        <p14:creationId xmlns:p14="http://schemas.microsoft.com/office/powerpoint/2010/main" val="3211849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69189" y="1098080"/>
            <a:ext cx="8614426" cy="3525677"/>
          </a:xfrm>
          <a:prstGeom prst="rect">
            <a:avLst/>
          </a:prstGeom>
          <a:noFill/>
        </p:spPr>
        <p:txBody>
          <a:bodyPr wrap="square" rtlCol="0">
            <a:spAutoFit/>
          </a:bodyPr>
          <a:lstStyle/>
          <a:p>
            <a:r>
              <a:rPr lang="en-US" altLang="ja-JP" sz="2400" dirty="0"/>
              <a:t>NEJM</a:t>
            </a:r>
            <a:r>
              <a:rPr lang="ja-JP" altLang="en-US" sz="2400" dirty="0"/>
              <a:t>フォルダ内の</a:t>
            </a:r>
            <a:r>
              <a:rPr lang="en-US" altLang="ja-JP" sz="2400" dirty="0"/>
              <a:t>R</a:t>
            </a:r>
            <a:r>
              <a:rPr lang="ja-JP" altLang="en-US" sz="2400" dirty="0"/>
              <a:t>スクリプトを開く</a:t>
            </a:r>
            <a:endParaRPr lang="en-US" altLang="ja-JP" sz="2400" dirty="0"/>
          </a:p>
          <a:p>
            <a:r>
              <a:rPr lang="ja-JP" altLang="en-US" sz="2400" dirty="0"/>
              <a:t>↓</a:t>
            </a:r>
            <a:endParaRPr lang="en-US" altLang="ja-JP" sz="2400" dirty="0"/>
          </a:p>
          <a:p>
            <a:r>
              <a:rPr lang="en-US" altLang="ja-JP" sz="2400" dirty="0"/>
              <a:t>R</a:t>
            </a:r>
            <a:r>
              <a:rPr lang="ja-JP" altLang="en-US" sz="2400" dirty="0"/>
              <a:t>のフォルダを</a:t>
            </a:r>
            <a:r>
              <a:rPr lang="en-US" altLang="ja-JP" sz="2400" dirty="0" err="1"/>
              <a:t>setwd</a:t>
            </a:r>
            <a:r>
              <a:rPr lang="en-US" altLang="ja-JP" sz="2400" dirty="0"/>
              <a:t>()</a:t>
            </a:r>
            <a:r>
              <a:rPr lang="ja-JP" altLang="en-US" sz="2400" dirty="0"/>
              <a:t>で移動</a:t>
            </a:r>
            <a:endParaRPr lang="en-US" altLang="ja-JP" sz="2400" dirty="0"/>
          </a:p>
          <a:p>
            <a:r>
              <a:rPr lang="ja-JP" altLang="en-US" sz="2400" dirty="0"/>
              <a:t>↓</a:t>
            </a:r>
            <a:endParaRPr lang="en-US" altLang="ja-JP" sz="2400" dirty="0"/>
          </a:p>
          <a:p>
            <a:r>
              <a:rPr lang="ja-JP" altLang="en-US" sz="2400" dirty="0"/>
              <a:t>今のフォルダを確認</a:t>
            </a:r>
            <a:r>
              <a:rPr lang="en-US" altLang="ja-JP" sz="2400" dirty="0" err="1"/>
              <a:t>getwd</a:t>
            </a:r>
            <a:r>
              <a:rPr lang="en-US" altLang="ja-JP" sz="2400" dirty="0"/>
              <a:t>()</a:t>
            </a:r>
          </a:p>
          <a:p>
            <a:r>
              <a:rPr lang="ja-JP" altLang="en-US" sz="2400" dirty="0"/>
              <a:t>↓</a:t>
            </a:r>
            <a:endParaRPr lang="en-US" altLang="ja-JP" sz="2400" dirty="0"/>
          </a:p>
          <a:p>
            <a:r>
              <a:rPr lang="en-US" altLang="ja-JP" sz="2400" dirty="0"/>
              <a:t>#</a:t>
            </a:r>
            <a:r>
              <a:rPr lang="en-US" altLang="ja-JP" sz="2400" dirty="0" err="1"/>
              <a:t>clustering_rma</a:t>
            </a:r>
            <a:endParaRPr lang="en-US" altLang="ja-JP" sz="2400" dirty="0"/>
          </a:p>
          <a:p>
            <a:r>
              <a:rPr lang="en-US" altLang="ja-JP" sz="2400" dirty="0"/>
              <a:t>#clustering_mas5</a:t>
            </a:r>
          </a:p>
          <a:p>
            <a:r>
              <a:rPr lang="ja-JP" altLang="en-US" sz="2400" dirty="0"/>
              <a:t>のスクリプトを実行</a:t>
            </a:r>
            <a:endParaRPr lang="en-US" altLang="ja-JP" sz="2400" dirty="0"/>
          </a:p>
        </p:txBody>
      </p:sp>
      <p:sp>
        <p:nvSpPr>
          <p:cNvPr id="2" name="テキスト ボックス 1">
            <a:extLst>
              <a:ext uri="{FF2B5EF4-FFF2-40B4-BE49-F238E27FC236}">
                <a16:creationId xmlns:a16="http://schemas.microsoft.com/office/drawing/2014/main" id="{EDC7C2CF-A9EB-67BA-1D9E-582E4C16640E}"/>
              </a:ext>
            </a:extLst>
          </p:cNvPr>
          <p:cNvSpPr txBox="1"/>
          <p:nvPr/>
        </p:nvSpPr>
        <p:spPr>
          <a:xfrm>
            <a:off x="172528" y="232914"/>
            <a:ext cx="3933646" cy="523220"/>
          </a:xfrm>
          <a:prstGeom prst="rect">
            <a:avLst/>
          </a:prstGeom>
          <a:blipFill>
            <a:blip r:embed="rId2"/>
            <a:tile tx="0" ty="0" sx="100000" sy="100000" flip="none" algn="tl"/>
          </a:blipFill>
        </p:spPr>
        <p:txBody>
          <a:bodyPr wrap="square" rtlCol="0">
            <a:spAutoFit/>
          </a:bodyPr>
          <a:lstStyle/>
          <a:p>
            <a:r>
              <a:rPr lang="ja-JP" altLang="en-US" sz="2800" dirty="0"/>
              <a:t>クラスタリングを実行</a:t>
            </a:r>
          </a:p>
        </p:txBody>
      </p:sp>
    </p:spTree>
    <p:extLst>
      <p:ext uri="{BB962C8B-B14F-4D97-AF65-F5344CB8AC3E}">
        <p14:creationId xmlns:p14="http://schemas.microsoft.com/office/powerpoint/2010/main" val="17771160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DB5AA-CDF6-1A91-9EEB-6167AE6F0A96}"/>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6137AC7-0C75-962B-0A9B-811BC0614F28}"/>
              </a:ext>
            </a:extLst>
          </p:cNvPr>
          <p:cNvSpPr txBox="1"/>
          <p:nvPr/>
        </p:nvSpPr>
        <p:spPr>
          <a:xfrm>
            <a:off x="172528" y="232914"/>
            <a:ext cx="7058005" cy="523220"/>
          </a:xfrm>
          <a:prstGeom prst="rect">
            <a:avLst/>
          </a:prstGeom>
          <a:blipFill>
            <a:blip r:embed="rId2"/>
            <a:tile tx="0" ty="0" sx="100000" sy="100000" flip="none" algn="tl"/>
          </a:blipFill>
        </p:spPr>
        <p:txBody>
          <a:bodyPr wrap="square" rtlCol="0">
            <a:spAutoFit/>
          </a:bodyPr>
          <a:lstStyle/>
          <a:p>
            <a:r>
              <a:rPr lang="ja-JP" altLang="en-US" sz="2800" dirty="0"/>
              <a:t>バイオインフォマティクスができるとは？</a:t>
            </a:r>
          </a:p>
        </p:txBody>
      </p:sp>
      <p:sp>
        <p:nvSpPr>
          <p:cNvPr id="6" name="テキスト ボックス 5">
            <a:extLst>
              <a:ext uri="{FF2B5EF4-FFF2-40B4-BE49-F238E27FC236}">
                <a16:creationId xmlns:a16="http://schemas.microsoft.com/office/drawing/2014/main" id="{3B8F2EC4-67A8-8F2F-CC82-64AFDECAE181}"/>
              </a:ext>
            </a:extLst>
          </p:cNvPr>
          <p:cNvSpPr txBox="1"/>
          <p:nvPr/>
        </p:nvSpPr>
        <p:spPr>
          <a:xfrm>
            <a:off x="353681" y="1152298"/>
            <a:ext cx="11414986" cy="646331"/>
          </a:xfrm>
          <a:prstGeom prst="rect">
            <a:avLst/>
          </a:prstGeom>
          <a:noFill/>
        </p:spPr>
        <p:txBody>
          <a:bodyPr wrap="square" rtlCol="0">
            <a:spAutoFit/>
          </a:bodyPr>
          <a:lstStyle/>
          <a:p>
            <a:r>
              <a:rPr kumimoji="1" lang="en-US" altLang="ja-JP" sz="3600" dirty="0"/>
              <a:t>『</a:t>
            </a:r>
            <a:r>
              <a:rPr kumimoji="1" lang="ja-JP" altLang="en-US" sz="3600" dirty="0"/>
              <a:t>色々なツールが動かせる！</a:t>
            </a:r>
            <a:r>
              <a:rPr kumimoji="1" lang="en-US" altLang="ja-JP" sz="3600" dirty="0"/>
              <a:t>』</a:t>
            </a:r>
            <a:r>
              <a:rPr kumimoji="1" lang="ja-JP" altLang="en-US" sz="3600" dirty="0"/>
              <a:t>ではない！！！！！！</a:t>
            </a:r>
          </a:p>
        </p:txBody>
      </p:sp>
    </p:spTree>
    <p:extLst>
      <p:ext uri="{BB962C8B-B14F-4D97-AF65-F5344CB8AC3E}">
        <p14:creationId xmlns:p14="http://schemas.microsoft.com/office/powerpoint/2010/main" val="21502613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0D073-FCD4-986D-39F6-795002533DC5}"/>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2D6AEA0-9AB2-C9D3-3F7A-183B93AB7655}"/>
              </a:ext>
            </a:extLst>
          </p:cNvPr>
          <p:cNvSpPr txBox="1"/>
          <p:nvPr/>
        </p:nvSpPr>
        <p:spPr>
          <a:xfrm>
            <a:off x="172528" y="232914"/>
            <a:ext cx="2182483" cy="523220"/>
          </a:xfrm>
          <a:prstGeom prst="rect">
            <a:avLst/>
          </a:prstGeom>
          <a:blipFill>
            <a:blip r:embed="rId2"/>
            <a:tile tx="0" ty="0" sx="100000" sy="100000" flip="none" algn="tl"/>
          </a:blipFill>
        </p:spPr>
        <p:txBody>
          <a:bodyPr wrap="square" rtlCol="0">
            <a:spAutoFit/>
          </a:bodyPr>
          <a:lstStyle/>
          <a:p>
            <a:r>
              <a:rPr lang="ja-JP" altLang="en-US" sz="2800" dirty="0"/>
              <a:t>一応解説</a:t>
            </a:r>
          </a:p>
        </p:txBody>
      </p:sp>
      <p:sp>
        <p:nvSpPr>
          <p:cNvPr id="6" name="テキスト ボックス 5">
            <a:extLst>
              <a:ext uri="{FF2B5EF4-FFF2-40B4-BE49-F238E27FC236}">
                <a16:creationId xmlns:a16="http://schemas.microsoft.com/office/drawing/2014/main" id="{5EEC1520-F505-D01F-D571-FDD6A0732621}"/>
              </a:ext>
            </a:extLst>
          </p:cNvPr>
          <p:cNvSpPr txBox="1"/>
          <p:nvPr/>
        </p:nvSpPr>
        <p:spPr>
          <a:xfrm>
            <a:off x="353681" y="1152298"/>
            <a:ext cx="9144001" cy="461665"/>
          </a:xfrm>
          <a:prstGeom prst="rect">
            <a:avLst/>
          </a:prstGeom>
          <a:noFill/>
        </p:spPr>
        <p:txBody>
          <a:bodyPr wrap="square" rtlCol="0">
            <a:spAutoFit/>
          </a:bodyPr>
          <a:lstStyle/>
          <a:p>
            <a:r>
              <a:rPr lang="en-US" altLang="ja-JP" sz="2400" dirty="0"/>
              <a:t>https://rnakato.hatenablog.jp/entry/2018/11/06/172414</a:t>
            </a:r>
          </a:p>
        </p:txBody>
      </p:sp>
      <p:pic>
        <p:nvPicPr>
          <p:cNvPr id="2" name="コンテンツ プレースホルダー 3">
            <a:extLst>
              <a:ext uri="{FF2B5EF4-FFF2-40B4-BE49-F238E27FC236}">
                <a16:creationId xmlns:a16="http://schemas.microsoft.com/office/drawing/2014/main" id="{6BF5AED5-DF6A-EE76-3E7A-248BB227830A}"/>
              </a:ext>
            </a:extLst>
          </p:cNvPr>
          <p:cNvPicPr>
            <a:picLocks noGrp="1" noChangeAspect="1"/>
          </p:cNvPicPr>
          <p:nvPr>
            <p:ph idx="1"/>
          </p:nvPr>
        </p:nvPicPr>
        <p:blipFill>
          <a:blip r:embed="rId3"/>
          <a:stretch>
            <a:fillRect/>
          </a:stretch>
        </p:blipFill>
        <p:spPr>
          <a:xfrm>
            <a:off x="1633625" y="1536943"/>
            <a:ext cx="8924749" cy="4955932"/>
          </a:xfrm>
          <a:prstGeom prst="rect">
            <a:avLst/>
          </a:prstGeom>
        </p:spPr>
      </p:pic>
    </p:spTree>
    <p:extLst>
      <p:ext uri="{BB962C8B-B14F-4D97-AF65-F5344CB8AC3E}">
        <p14:creationId xmlns:p14="http://schemas.microsoft.com/office/powerpoint/2010/main" val="30937766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3ED68B-F3DA-47C1-9FD1-589BC9F066B1}"/>
              </a:ext>
            </a:extLst>
          </p:cNvPr>
          <p:cNvPicPr>
            <a:picLocks noChangeAspect="1"/>
          </p:cNvPicPr>
          <p:nvPr/>
        </p:nvPicPr>
        <p:blipFill>
          <a:blip r:embed="rId2"/>
          <a:stretch>
            <a:fillRect/>
          </a:stretch>
        </p:blipFill>
        <p:spPr>
          <a:xfrm>
            <a:off x="1428098" y="332943"/>
            <a:ext cx="9335803" cy="6192114"/>
          </a:xfrm>
          <a:prstGeom prst="rect">
            <a:avLst/>
          </a:prstGeom>
        </p:spPr>
      </p:pic>
    </p:spTree>
    <p:extLst>
      <p:ext uri="{BB962C8B-B14F-4D97-AF65-F5344CB8AC3E}">
        <p14:creationId xmlns:p14="http://schemas.microsoft.com/office/powerpoint/2010/main" val="30143059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4A726-83BF-BF60-6E5E-C42E94E12DD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54C1737-CAEB-E03C-1C01-38EC04FE3E93}"/>
              </a:ext>
            </a:extLst>
          </p:cNvPr>
          <p:cNvSpPr txBox="1"/>
          <p:nvPr/>
        </p:nvSpPr>
        <p:spPr>
          <a:xfrm>
            <a:off x="172528" y="232914"/>
            <a:ext cx="3222605" cy="523220"/>
          </a:xfrm>
          <a:prstGeom prst="rect">
            <a:avLst/>
          </a:prstGeom>
          <a:blipFill>
            <a:blip r:embed="rId2"/>
            <a:tile tx="0" ty="0" sx="100000" sy="100000" flip="none" algn="tl"/>
          </a:blipFill>
        </p:spPr>
        <p:txBody>
          <a:bodyPr wrap="square" rtlCol="0">
            <a:spAutoFit/>
          </a:bodyPr>
          <a:lstStyle/>
          <a:p>
            <a:r>
              <a:rPr lang="ja-JP" altLang="en-US" sz="2800" dirty="0"/>
              <a:t>良く読みましょう</a:t>
            </a:r>
          </a:p>
        </p:txBody>
      </p:sp>
      <p:sp>
        <p:nvSpPr>
          <p:cNvPr id="6" name="テキスト ボックス 5">
            <a:extLst>
              <a:ext uri="{FF2B5EF4-FFF2-40B4-BE49-F238E27FC236}">
                <a16:creationId xmlns:a16="http://schemas.microsoft.com/office/drawing/2014/main" id="{61979214-FE7E-1CCB-A9E3-F7C1E23849EF}"/>
              </a:ext>
            </a:extLst>
          </p:cNvPr>
          <p:cNvSpPr txBox="1"/>
          <p:nvPr/>
        </p:nvSpPr>
        <p:spPr>
          <a:xfrm>
            <a:off x="353681" y="1152298"/>
            <a:ext cx="9144001" cy="461665"/>
          </a:xfrm>
          <a:prstGeom prst="rect">
            <a:avLst/>
          </a:prstGeom>
          <a:noFill/>
        </p:spPr>
        <p:txBody>
          <a:bodyPr wrap="square" rtlCol="0">
            <a:spAutoFit/>
          </a:bodyPr>
          <a:lstStyle/>
          <a:p>
            <a:r>
              <a:rPr lang="ja-JP" altLang="en-US" sz="2400" dirty="0"/>
              <a:t>悪い手法というわけではない</a:t>
            </a:r>
            <a:endParaRPr lang="en-US" altLang="ja-JP" sz="2400" dirty="0"/>
          </a:p>
        </p:txBody>
      </p:sp>
      <p:pic>
        <p:nvPicPr>
          <p:cNvPr id="2" name="図 1">
            <a:extLst>
              <a:ext uri="{FF2B5EF4-FFF2-40B4-BE49-F238E27FC236}">
                <a16:creationId xmlns:a16="http://schemas.microsoft.com/office/drawing/2014/main" id="{BB5DEC4A-AA2B-984A-2DEF-07914D045488}"/>
              </a:ext>
            </a:extLst>
          </p:cNvPr>
          <p:cNvPicPr>
            <a:picLocks noChangeAspect="1"/>
          </p:cNvPicPr>
          <p:nvPr/>
        </p:nvPicPr>
        <p:blipFill>
          <a:blip r:embed="rId3"/>
          <a:stretch>
            <a:fillRect/>
          </a:stretch>
        </p:blipFill>
        <p:spPr>
          <a:xfrm>
            <a:off x="838200" y="1825625"/>
            <a:ext cx="10565888" cy="2414724"/>
          </a:xfrm>
          <a:prstGeom prst="rect">
            <a:avLst/>
          </a:prstGeom>
        </p:spPr>
      </p:pic>
      <p:cxnSp>
        <p:nvCxnSpPr>
          <p:cNvPr id="3" name="直線コネクタ 2">
            <a:extLst>
              <a:ext uri="{FF2B5EF4-FFF2-40B4-BE49-F238E27FC236}">
                <a16:creationId xmlns:a16="http://schemas.microsoft.com/office/drawing/2014/main" id="{4999F29F-24C3-9A11-FBD6-214722E76B59}"/>
              </a:ext>
            </a:extLst>
          </p:cNvPr>
          <p:cNvCxnSpPr/>
          <p:nvPr/>
        </p:nvCxnSpPr>
        <p:spPr>
          <a:xfrm>
            <a:off x="4352925" y="2771775"/>
            <a:ext cx="6324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3830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40D54-560F-DDC8-5AE4-C03B2FADEF0F}"/>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D34CE4E-395A-9C55-5C76-3AABF564C348}"/>
              </a:ext>
            </a:extLst>
          </p:cNvPr>
          <p:cNvSpPr txBox="1"/>
          <p:nvPr/>
        </p:nvSpPr>
        <p:spPr>
          <a:xfrm>
            <a:off x="172528" y="232914"/>
            <a:ext cx="5127605" cy="523220"/>
          </a:xfrm>
          <a:prstGeom prst="rect">
            <a:avLst/>
          </a:prstGeom>
          <a:blipFill>
            <a:blip r:embed="rId2"/>
            <a:tile tx="0" ty="0" sx="100000" sy="100000" flip="none" algn="tl"/>
          </a:blipFill>
        </p:spPr>
        <p:txBody>
          <a:bodyPr wrap="square" rtlCol="0">
            <a:spAutoFit/>
          </a:bodyPr>
          <a:lstStyle/>
          <a:p>
            <a:r>
              <a:rPr lang="ja-JP" altLang="en-US" sz="2800" dirty="0"/>
              <a:t>犬メラノーマにおける検出系</a:t>
            </a:r>
          </a:p>
        </p:txBody>
      </p:sp>
      <p:sp>
        <p:nvSpPr>
          <p:cNvPr id="6" name="テキスト ボックス 5">
            <a:extLst>
              <a:ext uri="{FF2B5EF4-FFF2-40B4-BE49-F238E27FC236}">
                <a16:creationId xmlns:a16="http://schemas.microsoft.com/office/drawing/2014/main" id="{A88C493B-8FAE-0A49-7FB6-72D4DEC67FAF}"/>
              </a:ext>
            </a:extLst>
          </p:cNvPr>
          <p:cNvSpPr txBox="1"/>
          <p:nvPr/>
        </p:nvSpPr>
        <p:spPr>
          <a:xfrm>
            <a:off x="405967" y="918759"/>
            <a:ext cx="9144001" cy="461665"/>
          </a:xfrm>
          <a:prstGeom prst="rect">
            <a:avLst/>
          </a:prstGeom>
          <a:noFill/>
        </p:spPr>
        <p:txBody>
          <a:bodyPr wrap="square" rtlCol="0">
            <a:spAutoFit/>
          </a:bodyPr>
          <a:lstStyle/>
          <a:p>
            <a:r>
              <a:rPr lang="ja-JP" altLang="en-US" sz="2400" dirty="0"/>
              <a:t>新しいものは良いって？</a:t>
            </a:r>
            <a:endParaRPr lang="en-US" altLang="ja-JP" sz="2400" dirty="0"/>
          </a:p>
        </p:txBody>
      </p:sp>
      <p:graphicFrame>
        <p:nvGraphicFramePr>
          <p:cNvPr id="2" name="表 1">
            <a:extLst>
              <a:ext uri="{FF2B5EF4-FFF2-40B4-BE49-F238E27FC236}">
                <a16:creationId xmlns:a16="http://schemas.microsoft.com/office/drawing/2014/main" id="{51C267FA-70E9-A1EB-CD5C-46CC0C002669}"/>
              </a:ext>
            </a:extLst>
          </p:cNvPr>
          <p:cNvGraphicFramePr>
            <a:graphicFrameLocks noGrp="1"/>
          </p:cNvGraphicFramePr>
          <p:nvPr/>
        </p:nvGraphicFramePr>
        <p:xfrm>
          <a:off x="405967" y="1543050"/>
          <a:ext cx="11380065" cy="5067938"/>
        </p:xfrm>
        <a:graphic>
          <a:graphicData uri="http://schemas.openxmlformats.org/drawingml/2006/table">
            <a:tbl>
              <a:tblPr firstRow="1">
                <a:tableStyleId>{5C22544A-7EE6-4342-B048-85BDC9FD1C3A}</a:tableStyleId>
              </a:tblPr>
              <a:tblGrid>
                <a:gridCol w="1335633">
                  <a:extLst>
                    <a:ext uri="{9D8B030D-6E8A-4147-A177-3AD203B41FA5}">
                      <a16:colId xmlns:a16="http://schemas.microsoft.com/office/drawing/2014/main" val="1637333971"/>
                    </a:ext>
                  </a:extLst>
                </a:gridCol>
                <a:gridCol w="1674072">
                  <a:extLst>
                    <a:ext uri="{9D8B030D-6E8A-4147-A177-3AD203B41FA5}">
                      <a16:colId xmlns:a16="http://schemas.microsoft.com/office/drawing/2014/main" val="140091815"/>
                    </a:ext>
                  </a:extLst>
                </a:gridCol>
                <a:gridCol w="1674072">
                  <a:extLst>
                    <a:ext uri="{9D8B030D-6E8A-4147-A177-3AD203B41FA5}">
                      <a16:colId xmlns:a16="http://schemas.microsoft.com/office/drawing/2014/main" val="57851993"/>
                    </a:ext>
                  </a:extLst>
                </a:gridCol>
                <a:gridCol w="1674072">
                  <a:extLst>
                    <a:ext uri="{9D8B030D-6E8A-4147-A177-3AD203B41FA5}">
                      <a16:colId xmlns:a16="http://schemas.microsoft.com/office/drawing/2014/main" val="186654345"/>
                    </a:ext>
                  </a:extLst>
                </a:gridCol>
                <a:gridCol w="1674072">
                  <a:extLst>
                    <a:ext uri="{9D8B030D-6E8A-4147-A177-3AD203B41FA5}">
                      <a16:colId xmlns:a16="http://schemas.microsoft.com/office/drawing/2014/main" val="1454794652"/>
                    </a:ext>
                  </a:extLst>
                </a:gridCol>
                <a:gridCol w="1674072">
                  <a:extLst>
                    <a:ext uri="{9D8B030D-6E8A-4147-A177-3AD203B41FA5}">
                      <a16:colId xmlns:a16="http://schemas.microsoft.com/office/drawing/2014/main" val="2886131420"/>
                    </a:ext>
                  </a:extLst>
                </a:gridCol>
                <a:gridCol w="1674072">
                  <a:extLst>
                    <a:ext uri="{9D8B030D-6E8A-4147-A177-3AD203B41FA5}">
                      <a16:colId xmlns:a16="http://schemas.microsoft.com/office/drawing/2014/main" val="1410378326"/>
                    </a:ext>
                  </a:extLst>
                </a:gridCol>
              </a:tblGrid>
              <a:tr h="203466">
                <a:tc>
                  <a:txBody>
                    <a:bodyPr/>
                    <a:lstStyle/>
                    <a:p>
                      <a:pPr algn="ctr" fontAlgn="ctr"/>
                      <a:endParaRPr lang="ja-JP" altLang="en-US" sz="2000" b="0" i="0" u="none" strike="noStrike" dirty="0">
                        <a:solidFill>
                          <a:srgbClr val="000000"/>
                        </a:solidFill>
                        <a:effectLst/>
                        <a:latin typeface="+mn-lt"/>
                        <a:ea typeface="游ゴシック" panose="020B0400000000000000" pitchFamily="50" charset="-128"/>
                      </a:endParaRPr>
                    </a:p>
                  </a:txBody>
                  <a:tcPr marL="4595" marR="4595" marT="4595" marB="0" anchor="ctr"/>
                </a:tc>
                <a:tc gridSpan="3">
                  <a:txBody>
                    <a:bodyPr/>
                    <a:lstStyle/>
                    <a:p>
                      <a:pPr algn="ctr" fontAlgn="ctr"/>
                      <a:r>
                        <a:rPr lang="en-US" sz="2000" u="none" strike="noStrike" dirty="0">
                          <a:effectLst/>
                          <a:latin typeface="+mn-lt"/>
                        </a:rPr>
                        <a:t>STAR-RSEM</a:t>
                      </a:r>
                      <a:endParaRPr lang="en-US" sz="2000" b="0" i="0" u="none" strike="noStrike" dirty="0">
                        <a:solidFill>
                          <a:srgbClr val="000000"/>
                        </a:solidFill>
                        <a:effectLst/>
                        <a:latin typeface="+mn-lt"/>
                        <a:ea typeface="游ゴシック" panose="020B0400000000000000" pitchFamily="50" charset="-128"/>
                      </a:endParaRPr>
                    </a:p>
                  </a:txBody>
                  <a:tcPr marL="4595" marR="4595" marT="4595" marB="0" anchor="ct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US" sz="2000" u="none" strike="noStrike" dirty="0" err="1">
                          <a:effectLst/>
                          <a:latin typeface="+mn-lt"/>
                        </a:rPr>
                        <a:t>kallisto</a:t>
                      </a:r>
                      <a:endParaRPr lang="en-US" sz="2000" b="0" i="0" u="none" strike="noStrike" dirty="0">
                        <a:solidFill>
                          <a:srgbClr val="000000"/>
                        </a:solidFill>
                        <a:effectLst/>
                        <a:latin typeface="+mn-lt"/>
                        <a:ea typeface="游ゴシック" panose="020B0400000000000000" pitchFamily="50" charset="-128"/>
                      </a:endParaRPr>
                    </a:p>
                  </a:txBody>
                  <a:tcPr marL="4595" marR="4595" marT="4595" marB="0"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135878102"/>
                  </a:ext>
                </a:extLst>
              </a:tr>
              <a:tr h="203466">
                <a:tc>
                  <a:txBody>
                    <a:bodyPr/>
                    <a:lstStyle/>
                    <a:p>
                      <a:pPr algn="ctr" fontAlgn="ctr"/>
                      <a:endParaRPr lang="ja-JP" altLang="en-US" sz="2000" b="1" i="0" u="none" strike="noStrike" dirty="0">
                        <a:solidFill>
                          <a:schemeClr val="bg1"/>
                        </a:solidFill>
                        <a:effectLst/>
                        <a:latin typeface="+mn-lt"/>
                        <a:ea typeface="游ゴシック" panose="020B0400000000000000" pitchFamily="50" charset="-128"/>
                      </a:endParaRPr>
                    </a:p>
                  </a:txBody>
                  <a:tcPr marL="4595" marR="4595" marT="4595" marB="0" anchor="ctr">
                    <a:solidFill>
                      <a:schemeClr val="accent1"/>
                    </a:solidFill>
                  </a:tcPr>
                </a:tc>
                <a:tc>
                  <a:txBody>
                    <a:bodyPr/>
                    <a:lstStyle/>
                    <a:p>
                      <a:pPr algn="ctr" fontAlgn="ctr"/>
                      <a:r>
                        <a:rPr lang="en-US" sz="2000" b="1" u="none" strike="noStrike" dirty="0">
                          <a:solidFill>
                            <a:schemeClr val="bg1"/>
                          </a:solidFill>
                          <a:effectLst/>
                          <a:latin typeface="+mn-lt"/>
                        </a:rPr>
                        <a:t>total</a:t>
                      </a:r>
                      <a:endParaRPr lang="en-US" sz="2000" b="1" i="0" u="none" strike="noStrike" dirty="0">
                        <a:solidFill>
                          <a:schemeClr val="bg1"/>
                        </a:solidFill>
                        <a:effectLst/>
                        <a:latin typeface="+mn-lt"/>
                        <a:ea typeface="游ゴシック" panose="020B0400000000000000" pitchFamily="50" charset="-128"/>
                      </a:endParaRPr>
                    </a:p>
                  </a:txBody>
                  <a:tcPr marL="4595" marR="4595" marT="4595" marB="0" anchor="ctr">
                    <a:solidFill>
                      <a:schemeClr val="accent1"/>
                    </a:solidFill>
                  </a:tcPr>
                </a:tc>
                <a:tc>
                  <a:txBody>
                    <a:bodyPr/>
                    <a:lstStyle/>
                    <a:p>
                      <a:pPr algn="ctr" fontAlgn="ctr"/>
                      <a:r>
                        <a:rPr lang="en-US" sz="2000" b="1" u="none" strike="noStrike" dirty="0">
                          <a:solidFill>
                            <a:schemeClr val="bg1"/>
                          </a:solidFill>
                          <a:effectLst/>
                          <a:latin typeface="+mn-lt"/>
                        </a:rPr>
                        <a:t>mapping</a:t>
                      </a:r>
                      <a:endParaRPr lang="en-US" sz="2000" b="1" i="0" u="none" strike="noStrike" dirty="0">
                        <a:solidFill>
                          <a:schemeClr val="bg1"/>
                        </a:solidFill>
                        <a:effectLst/>
                        <a:latin typeface="+mn-lt"/>
                        <a:ea typeface="游ゴシック" panose="020B0400000000000000" pitchFamily="50" charset="-128"/>
                      </a:endParaRPr>
                    </a:p>
                  </a:txBody>
                  <a:tcPr marL="4595" marR="4595" marT="4595" marB="0" anchor="ctr">
                    <a:solidFill>
                      <a:schemeClr val="accent1"/>
                    </a:solidFill>
                  </a:tcPr>
                </a:tc>
                <a:tc>
                  <a:txBody>
                    <a:bodyPr/>
                    <a:lstStyle/>
                    <a:p>
                      <a:pPr algn="ctr" fontAlgn="ctr"/>
                      <a:r>
                        <a:rPr lang="en-US" sz="2000" b="1" u="none" strike="noStrike" dirty="0">
                          <a:solidFill>
                            <a:schemeClr val="bg1"/>
                          </a:solidFill>
                          <a:effectLst/>
                          <a:latin typeface="+mn-lt"/>
                        </a:rPr>
                        <a:t>rate</a:t>
                      </a:r>
                      <a:endParaRPr lang="en-US" sz="2000" b="1" i="0" u="none" strike="noStrike" dirty="0">
                        <a:solidFill>
                          <a:schemeClr val="bg1"/>
                        </a:solidFill>
                        <a:effectLst/>
                        <a:latin typeface="+mn-lt"/>
                        <a:ea typeface="游ゴシック" panose="020B0400000000000000" pitchFamily="50" charset="-128"/>
                      </a:endParaRPr>
                    </a:p>
                  </a:txBody>
                  <a:tcPr marL="4595" marR="4595" marT="4595" marB="0" anchor="ctr">
                    <a:solidFill>
                      <a:schemeClr val="accent1"/>
                    </a:solidFill>
                  </a:tcPr>
                </a:tc>
                <a:tc>
                  <a:txBody>
                    <a:bodyPr/>
                    <a:lstStyle/>
                    <a:p>
                      <a:pPr algn="ctr" fontAlgn="ctr"/>
                      <a:r>
                        <a:rPr lang="en-US" sz="2000" b="1" u="none" strike="noStrike" dirty="0">
                          <a:solidFill>
                            <a:schemeClr val="bg1"/>
                          </a:solidFill>
                          <a:effectLst/>
                          <a:latin typeface="+mn-lt"/>
                        </a:rPr>
                        <a:t>total</a:t>
                      </a:r>
                      <a:endParaRPr lang="en-US" sz="2000" b="1" i="0" u="none" strike="noStrike" dirty="0">
                        <a:solidFill>
                          <a:schemeClr val="bg1"/>
                        </a:solidFill>
                        <a:effectLst/>
                        <a:latin typeface="+mn-lt"/>
                        <a:ea typeface="游ゴシック" panose="020B0400000000000000" pitchFamily="50" charset="-128"/>
                      </a:endParaRPr>
                    </a:p>
                  </a:txBody>
                  <a:tcPr marL="4595" marR="4595" marT="4595" marB="0" anchor="ctr">
                    <a:solidFill>
                      <a:schemeClr val="accent1"/>
                    </a:solidFill>
                  </a:tcPr>
                </a:tc>
                <a:tc>
                  <a:txBody>
                    <a:bodyPr/>
                    <a:lstStyle/>
                    <a:p>
                      <a:pPr algn="ctr" fontAlgn="ctr"/>
                      <a:r>
                        <a:rPr lang="en-US" sz="2000" b="1" u="none" strike="noStrike" dirty="0">
                          <a:solidFill>
                            <a:schemeClr val="bg1"/>
                          </a:solidFill>
                          <a:effectLst/>
                          <a:latin typeface="+mn-lt"/>
                        </a:rPr>
                        <a:t>mapping</a:t>
                      </a:r>
                      <a:endParaRPr lang="en-US" sz="2000" b="1" i="0" u="none" strike="noStrike" dirty="0">
                        <a:solidFill>
                          <a:schemeClr val="bg1"/>
                        </a:solidFill>
                        <a:effectLst/>
                        <a:latin typeface="+mn-lt"/>
                        <a:ea typeface="游ゴシック" panose="020B0400000000000000" pitchFamily="50" charset="-128"/>
                      </a:endParaRPr>
                    </a:p>
                  </a:txBody>
                  <a:tcPr marL="4595" marR="4595" marT="4595" marB="0" anchor="ctr">
                    <a:solidFill>
                      <a:schemeClr val="accent1"/>
                    </a:solidFill>
                  </a:tcPr>
                </a:tc>
                <a:tc>
                  <a:txBody>
                    <a:bodyPr/>
                    <a:lstStyle/>
                    <a:p>
                      <a:pPr algn="ctr" fontAlgn="ctr"/>
                      <a:r>
                        <a:rPr lang="en-US" sz="2000" b="1" u="none" strike="noStrike" dirty="0">
                          <a:solidFill>
                            <a:schemeClr val="bg1"/>
                          </a:solidFill>
                          <a:effectLst/>
                          <a:latin typeface="+mn-lt"/>
                        </a:rPr>
                        <a:t>rate</a:t>
                      </a:r>
                      <a:endParaRPr lang="en-US" sz="2000" b="1" i="0" u="none" strike="noStrike" dirty="0">
                        <a:solidFill>
                          <a:schemeClr val="bg1"/>
                        </a:solidFill>
                        <a:effectLst/>
                        <a:latin typeface="+mn-lt"/>
                        <a:ea typeface="游ゴシック" panose="020B0400000000000000" pitchFamily="50" charset="-128"/>
                      </a:endParaRPr>
                    </a:p>
                  </a:txBody>
                  <a:tcPr marL="4595" marR="4595" marT="4595" marB="0" anchor="ctr">
                    <a:solidFill>
                      <a:schemeClr val="accent1"/>
                    </a:solidFill>
                  </a:tcPr>
                </a:tc>
                <a:extLst>
                  <a:ext uri="{0D108BD9-81ED-4DB2-BD59-A6C34878D82A}">
                    <a16:rowId xmlns:a16="http://schemas.microsoft.com/office/drawing/2014/main" val="315650268"/>
                  </a:ext>
                </a:extLst>
              </a:tr>
              <a:tr h="404468">
                <a:tc>
                  <a:txBody>
                    <a:bodyPr/>
                    <a:lstStyle/>
                    <a:p>
                      <a:pPr algn="ctr" fontAlgn="ctr"/>
                      <a:r>
                        <a:rPr lang="en-US" sz="2000" u="none" strike="noStrike">
                          <a:effectLst/>
                          <a:latin typeface="+mn-lt"/>
                        </a:rPr>
                        <a:t>MD1</a:t>
                      </a:r>
                      <a:endParaRPr lang="en-US" sz="2000" b="0" i="0" u="none" strike="noStrike">
                        <a:solidFill>
                          <a:srgbClr val="000000"/>
                        </a:solidFill>
                        <a:effectLst/>
                        <a:latin typeface="+mn-lt"/>
                        <a:ea typeface="游ゴシック" panose="020B0400000000000000" pitchFamily="50" charset="-128"/>
                      </a:endParaRPr>
                    </a:p>
                  </a:txBody>
                  <a:tcPr marL="4595" marR="4595" marT="4595" marB="0" anchor="ctr"/>
                </a:tc>
                <a:tc>
                  <a:txBody>
                    <a:bodyPr/>
                    <a:lstStyle/>
                    <a:p>
                      <a:pPr algn="ctr" fontAlgn="ctr"/>
                      <a:r>
                        <a:rPr lang="en-US" sz="2000" b="0" i="0" u="none" strike="noStrike" dirty="0">
                          <a:solidFill>
                            <a:srgbClr val="000000"/>
                          </a:solidFill>
                          <a:effectLst/>
                          <a:latin typeface="+mn-lt"/>
                          <a:ea typeface="游ゴシック" panose="020B0400000000000000" pitchFamily="50" charset="-128"/>
                        </a:rPr>
                        <a:t>7.14.E+06</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6.87.E+06</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96.3</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1.76.E+07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1.20.E+07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68.1</a:t>
                      </a:r>
                    </a:p>
                  </a:txBody>
                  <a:tcPr marL="5443" marR="5443" marT="5443" marB="0" anchor="ctr"/>
                </a:tc>
                <a:extLst>
                  <a:ext uri="{0D108BD9-81ED-4DB2-BD59-A6C34878D82A}">
                    <a16:rowId xmlns:a16="http://schemas.microsoft.com/office/drawing/2014/main" val="4138405786"/>
                  </a:ext>
                </a:extLst>
              </a:tr>
              <a:tr h="404468">
                <a:tc>
                  <a:txBody>
                    <a:bodyPr/>
                    <a:lstStyle/>
                    <a:p>
                      <a:pPr algn="ctr" fontAlgn="ctr"/>
                      <a:r>
                        <a:rPr lang="en-US" sz="2000" u="none" strike="noStrike">
                          <a:effectLst/>
                          <a:latin typeface="+mn-lt"/>
                        </a:rPr>
                        <a:t>MD10</a:t>
                      </a:r>
                      <a:endParaRPr lang="en-US" sz="2000" b="0" i="0" u="none" strike="noStrike">
                        <a:solidFill>
                          <a:srgbClr val="000000"/>
                        </a:solidFill>
                        <a:effectLst/>
                        <a:latin typeface="+mn-lt"/>
                        <a:ea typeface="游ゴシック" panose="020B0400000000000000" pitchFamily="50" charset="-128"/>
                      </a:endParaRPr>
                    </a:p>
                  </a:txBody>
                  <a:tcPr marL="4595" marR="4595" marT="4595"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1.69.E+07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1.54.E+07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91.2</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4.07.E+07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2.52.E+07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61.8</a:t>
                      </a:r>
                    </a:p>
                  </a:txBody>
                  <a:tcPr marL="5443" marR="5443" marT="5443" marB="0" anchor="ctr"/>
                </a:tc>
                <a:extLst>
                  <a:ext uri="{0D108BD9-81ED-4DB2-BD59-A6C34878D82A}">
                    <a16:rowId xmlns:a16="http://schemas.microsoft.com/office/drawing/2014/main" val="1937626828"/>
                  </a:ext>
                </a:extLst>
              </a:tr>
              <a:tr h="404468">
                <a:tc>
                  <a:txBody>
                    <a:bodyPr/>
                    <a:lstStyle/>
                    <a:p>
                      <a:pPr algn="ctr" fontAlgn="ctr"/>
                      <a:r>
                        <a:rPr lang="en-US" sz="2000" u="none" strike="noStrike" dirty="0">
                          <a:effectLst/>
                          <a:latin typeface="+mn-lt"/>
                        </a:rPr>
                        <a:t>MD11</a:t>
                      </a:r>
                      <a:endParaRPr lang="en-US" sz="2000" b="0" i="0" u="none" strike="noStrike" dirty="0">
                        <a:solidFill>
                          <a:srgbClr val="000000"/>
                        </a:solidFill>
                        <a:effectLst/>
                        <a:latin typeface="+mn-lt"/>
                        <a:ea typeface="游ゴシック" panose="020B0400000000000000" pitchFamily="50" charset="-128"/>
                      </a:endParaRPr>
                    </a:p>
                  </a:txBody>
                  <a:tcPr marL="4595" marR="4595" marT="4595"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2.39.E+07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2.24.E+07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93.8</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5.47.E+07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3.66.E+07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66.9</a:t>
                      </a:r>
                    </a:p>
                  </a:txBody>
                  <a:tcPr marL="5443" marR="5443" marT="5443" marB="0" anchor="ctr"/>
                </a:tc>
                <a:extLst>
                  <a:ext uri="{0D108BD9-81ED-4DB2-BD59-A6C34878D82A}">
                    <a16:rowId xmlns:a16="http://schemas.microsoft.com/office/drawing/2014/main" val="65232290"/>
                  </a:ext>
                </a:extLst>
              </a:tr>
              <a:tr h="404468">
                <a:tc>
                  <a:txBody>
                    <a:bodyPr/>
                    <a:lstStyle/>
                    <a:p>
                      <a:pPr algn="ctr" fontAlgn="ctr"/>
                      <a:r>
                        <a:rPr lang="en-US" sz="2000" u="none" strike="noStrike">
                          <a:effectLst/>
                          <a:latin typeface="+mn-lt"/>
                        </a:rPr>
                        <a:t>MD12</a:t>
                      </a:r>
                      <a:endParaRPr lang="en-US" sz="2000" b="0" i="0" u="none" strike="noStrike">
                        <a:solidFill>
                          <a:srgbClr val="000000"/>
                        </a:solidFill>
                        <a:effectLst/>
                        <a:latin typeface="+mn-lt"/>
                        <a:ea typeface="游ゴシック" panose="020B0400000000000000" pitchFamily="50" charset="-128"/>
                      </a:endParaRPr>
                    </a:p>
                  </a:txBody>
                  <a:tcPr marL="4595" marR="4595" marT="4595"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2.17.E+07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2.01.E+07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92.6</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5.00.E+07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3.23.E+07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64.6</a:t>
                      </a:r>
                    </a:p>
                  </a:txBody>
                  <a:tcPr marL="5443" marR="5443" marT="5443" marB="0" anchor="ctr"/>
                </a:tc>
                <a:extLst>
                  <a:ext uri="{0D108BD9-81ED-4DB2-BD59-A6C34878D82A}">
                    <a16:rowId xmlns:a16="http://schemas.microsoft.com/office/drawing/2014/main" val="1262021444"/>
                  </a:ext>
                </a:extLst>
              </a:tr>
              <a:tr h="404468">
                <a:tc>
                  <a:txBody>
                    <a:bodyPr/>
                    <a:lstStyle/>
                    <a:p>
                      <a:pPr algn="ctr" fontAlgn="ctr"/>
                      <a:r>
                        <a:rPr lang="en-US" sz="2000" u="none" strike="noStrike">
                          <a:effectLst/>
                          <a:latin typeface="+mn-lt"/>
                        </a:rPr>
                        <a:t>MD13</a:t>
                      </a:r>
                      <a:endParaRPr lang="en-US" sz="2000" b="0" i="0" u="none" strike="noStrike">
                        <a:solidFill>
                          <a:srgbClr val="000000"/>
                        </a:solidFill>
                        <a:effectLst/>
                        <a:latin typeface="+mn-lt"/>
                        <a:ea typeface="游ゴシック" panose="020B0400000000000000" pitchFamily="50" charset="-128"/>
                      </a:endParaRPr>
                    </a:p>
                  </a:txBody>
                  <a:tcPr marL="4595" marR="4595" marT="4595"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2.24.E+07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2.08.E+07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93.1</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5.22.E+07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3.34.E+07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64.0</a:t>
                      </a:r>
                    </a:p>
                  </a:txBody>
                  <a:tcPr marL="5443" marR="5443" marT="5443" marB="0" anchor="ctr"/>
                </a:tc>
                <a:extLst>
                  <a:ext uri="{0D108BD9-81ED-4DB2-BD59-A6C34878D82A}">
                    <a16:rowId xmlns:a16="http://schemas.microsoft.com/office/drawing/2014/main" val="1613715052"/>
                  </a:ext>
                </a:extLst>
              </a:tr>
              <a:tr h="404468">
                <a:tc>
                  <a:txBody>
                    <a:bodyPr/>
                    <a:lstStyle/>
                    <a:p>
                      <a:pPr algn="ctr" fontAlgn="ctr"/>
                      <a:r>
                        <a:rPr lang="en-US" sz="2000" u="none" strike="noStrike">
                          <a:effectLst/>
                          <a:latin typeface="+mn-lt"/>
                        </a:rPr>
                        <a:t>MD14</a:t>
                      </a:r>
                      <a:endParaRPr lang="en-US" sz="2000" b="0" i="0" u="none" strike="noStrike">
                        <a:solidFill>
                          <a:srgbClr val="000000"/>
                        </a:solidFill>
                        <a:effectLst/>
                        <a:latin typeface="+mn-lt"/>
                        <a:ea typeface="游ゴシック" panose="020B0400000000000000" pitchFamily="50" charset="-128"/>
                      </a:endParaRPr>
                    </a:p>
                  </a:txBody>
                  <a:tcPr marL="4595" marR="4595" marT="4595"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8.28.E+06</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7.92.E+06</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95.7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2.08.E+07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1.45.E+07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70.0</a:t>
                      </a:r>
                    </a:p>
                  </a:txBody>
                  <a:tcPr marL="5443" marR="5443" marT="5443" marB="0" anchor="ctr"/>
                </a:tc>
                <a:extLst>
                  <a:ext uri="{0D108BD9-81ED-4DB2-BD59-A6C34878D82A}">
                    <a16:rowId xmlns:a16="http://schemas.microsoft.com/office/drawing/2014/main" val="1003137851"/>
                  </a:ext>
                </a:extLst>
              </a:tr>
              <a:tr h="404468">
                <a:tc>
                  <a:txBody>
                    <a:bodyPr/>
                    <a:lstStyle/>
                    <a:p>
                      <a:pPr algn="ctr" fontAlgn="ctr"/>
                      <a:r>
                        <a:rPr lang="en-US" sz="2000" u="none" strike="noStrike">
                          <a:effectLst/>
                          <a:latin typeface="+mn-lt"/>
                        </a:rPr>
                        <a:t>MD2</a:t>
                      </a:r>
                      <a:endParaRPr lang="en-US" sz="2000" b="0" i="0" u="none" strike="noStrike">
                        <a:solidFill>
                          <a:srgbClr val="000000"/>
                        </a:solidFill>
                        <a:effectLst/>
                        <a:latin typeface="+mn-lt"/>
                        <a:ea typeface="游ゴシック" panose="020B0400000000000000" pitchFamily="50" charset="-128"/>
                      </a:endParaRPr>
                    </a:p>
                  </a:txBody>
                  <a:tcPr marL="4595" marR="4595" marT="4595"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7.63.E+06</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7.38.E+06</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96.7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1.94.E+07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1.33.E+07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68.4</a:t>
                      </a:r>
                    </a:p>
                  </a:txBody>
                  <a:tcPr marL="5443" marR="5443" marT="5443" marB="0" anchor="ctr"/>
                </a:tc>
                <a:extLst>
                  <a:ext uri="{0D108BD9-81ED-4DB2-BD59-A6C34878D82A}">
                    <a16:rowId xmlns:a16="http://schemas.microsoft.com/office/drawing/2014/main" val="3354608261"/>
                  </a:ext>
                </a:extLst>
              </a:tr>
              <a:tr h="404468">
                <a:tc>
                  <a:txBody>
                    <a:bodyPr/>
                    <a:lstStyle/>
                    <a:p>
                      <a:pPr algn="ctr" fontAlgn="ctr"/>
                      <a:r>
                        <a:rPr lang="en-US" sz="2000" u="none" strike="noStrike">
                          <a:effectLst/>
                          <a:latin typeface="+mn-lt"/>
                        </a:rPr>
                        <a:t>MD3</a:t>
                      </a:r>
                      <a:endParaRPr lang="en-US" sz="2000" b="0" i="0" u="none" strike="noStrike">
                        <a:solidFill>
                          <a:srgbClr val="000000"/>
                        </a:solidFill>
                        <a:effectLst/>
                        <a:latin typeface="+mn-lt"/>
                        <a:ea typeface="游ゴシック" panose="020B0400000000000000" pitchFamily="50" charset="-128"/>
                      </a:endParaRPr>
                    </a:p>
                  </a:txBody>
                  <a:tcPr marL="4595" marR="4595" marT="4595"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9.60.E+06</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9.25.E+06</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96.3</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2.18.E+07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1.56.E+07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71.8</a:t>
                      </a:r>
                    </a:p>
                  </a:txBody>
                  <a:tcPr marL="5443" marR="5443" marT="5443" marB="0" anchor="ctr"/>
                </a:tc>
                <a:extLst>
                  <a:ext uri="{0D108BD9-81ED-4DB2-BD59-A6C34878D82A}">
                    <a16:rowId xmlns:a16="http://schemas.microsoft.com/office/drawing/2014/main" val="3058717095"/>
                  </a:ext>
                </a:extLst>
              </a:tr>
              <a:tr h="404468">
                <a:tc>
                  <a:txBody>
                    <a:bodyPr/>
                    <a:lstStyle/>
                    <a:p>
                      <a:pPr algn="ctr" fontAlgn="ctr"/>
                      <a:r>
                        <a:rPr lang="en-US" sz="2000" u="none" strike="noStrike">
                          <a:effectLst/>
                          <a:latin typeface="+mn-lt"/>
                        </a:rPr>
                        <a:t>MD4</a:t>
                      </a:r>
                      <a:endParaRPr lang="en-US" sz="2000" b="0" i="0" u="none" strike="noStrike">
                        <a:solidFill>
                          <a:srgbClr val="000000"/>
                        </a:solidFill>
                        <a:effectLst/>
                        <a:latin typeface="+mn-lt"/>
                        <a:ea typeface="游ゴシック" panose="020B0400000000000000" pitchFamily="50" charset="-128"/>
                      </a:endParaRPr>
                    </a:p>
                  </a:txBody>
                  <a:tcPr marL="4595" marR="4595" marT="4595"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1.00.E+07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9.61.E+06</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96.0</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2.01.E+07</a:t>
                      </a:r>
                    </a:p>
                  </a:txBody>
                  <a:tcPr marL="5443" marR="5443" marT="5443" marB="0" anchor="ctr"/>
                </a:tc>
                <a:tc>
                  <a:txBody>
                    <a:bodyPr/>
                    <a:lstStyle/>
                    <a:p>
                      <a:pPr algn="ctr" fontAlgn="ctr"/>
                      <a:r>
                        <a:rPr lang="en-US" sz="2000" b="0" i="0" u="none" strike="noStrike" dirty="0">
                          <a:solidFill>
                            <a:srgbClr val="000000"/>
                          </a:solidFill>
                          <a:effectLst/>
                          <a:latin typeface="+mn-lt"/>
                          <a:ea typeface="游ゴシック" panose="020B0400000000000000" pitchFamily="50" charset="-128"/>
                        </a:rPr>
                        <a:t>1.49.E+07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73.9</a:t>
                      </a:r>
                    </a:p>
                  </a:txBody>
                  <a:tcPr marL="5443" marR="5443" marT="5443" marB="0" anchor="ctr"/>
                </a:tc>
                <a:extLst>
                  <a:ext uri="{0D108BD9-81ED-4DB2-BD59-A6C34878D82A}">
                    <a16:rowId xmlns:a16="http://schemas.microsoft.com/office/drawing/2014/main" val="2649415410"/>
                  </a:ext>
                </a:extLst>
              </a:tr>
              <a:tr h="404468">
                <a:tc>
                  <a:txBody>
                    <a:bodyPr/>
                    <a:lstStyle/>
                    <a:p>
                      <a:pPr algn="ctr" fontAlgn="ctr"/>
                      <a:r>
                        <a:rPr lang="en-US" sz="2000" u="none" strike="noStrike">
                          <a:effectLst/>
                          <a:latin typeface="+mn-lt"/>
                        </a:rPr>
                        <a:t>MD5</a:t>
                      </a:r>
                      <a:endParaRPr lang="en-US" sz="2000" b="0" i="0" u="none" strike="noStrike">
                        <a:solidFill>
                          <a:srgbClr val="000000"/>
                        </a:solidFill>
                        <a:effectLst/>
                        <a:latin typeface="+mn-lt"/>
                        <a:ea typeface="游ゴシック" panose="020B0400000000000000" pitchFamily="50" charset="-128"/>
                      </a:endParaRPr>
                    </a:p>
                  </a:txBody>
                  <a:tcPr marL="4595" marR="4595" marT="4595" marB="0" anchor="ctr"/>
                </a:tc>
                <a:tc>
                  <a:txBody>
                    <a:bodyPr/>
                    <a:lstStyle/>
                    <a:p>
                      <a:pPr algn="ctr" fontAlgn="ctr"/>
                      <a:r>
                        <a:rPr lang="en-US" sz="2000" b="0" i="0" u="none" strike="noStrike" dirty="0">
                          <a:solidFill>
                            <a:srgbClr val="000000"/>
                          </a:solidFill>
                          <a:effectLst/>
                          <a:latin typeface="+mn-lt"/>
                          <a:ea typeface="游ゴシック" panose="020B0400000000000000" pitchFamily="50" charset="-128"/>
                        </a:rPr>
                        <a:t>1.25.E+07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1.22.E+07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97.6</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2.77.E+07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1.94.E+07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69.9</a:t>
                      </a:r>
                    </a:p>
                  </a:txBody>
                  <a:tcPr marL="5443" marR="5443" marT="5443" marB="0" anchor="ctr"/>
                </a:tc>
                <a:extLst>
                  <a:ext uri="{0D108BD9-81ED-4DB2-BD59-A6C34878D82A}">
                    <a16:rowId xmlns:a16="http://schemas.microsoft.com/office/drawing/2014/main" val="3098597423"/>
                  </a:ext>
                </a:extLst>
              </a:tr>
              <a:tr h="404468">
                <a:tc>
                  <a:txBody>
                    <a:bodyPr/>
                    <a:lstStyle/>
                    <a:p>
                      <a:pPr algn="ctr" fontAlgn="ctr"/>
                      <a:r>
                        <a:rPr lang="en-US" sz="2000" u="none" strike="noStrike">
                          <a:effectLst/>
                          <a:latin typeface="+mn-lt"/>
                        </a:rPr>
                        <a:t>MD6</a:t>
                      </a:r>
                      <a:endParaRPr lang="en-US" sz="2000" b="0" i="0" u="none" strike="noStrike">
                        <a:solidFill>
                          <a:srgbClr val="000000"/>
                        </a:solidFill>
                        <a:effectLst/>
                        <a:latin typeface="+mn-lt"/>
                        <a:ea typeface="游ゴシック" panose="020B0400000000000000" pitchFamily="50" charset="-128"/>
                      </a:endParaRPr>
                    </a:p>
                  </a:txBody>
                  <a:tcPr marL="4595" marR="4595" marT="4595"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1.84.E+07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1.65.E+07</a:t>
                      </a:r>
                    </a:p>
                  </a:txBody>
                  <a:tcPr marL="5443" marR="5443" marT="5443" marB="0" anchor="ctr"/>
                </a:tc>
                <a:tc>
                  <a:txBody>
                    <a:bodyPr/>
                    <a:lstStyle/>
                    <a:p>
                      <a:pPr algn="ctr" fontAlgn="ctr"/>
                      <a:r>
                        <a:rPr lang="en-US" altLang="ja-JP" sz="2000" b="0" i="0" u="none" strike="noStrike">
                          <a:solidFill>
                            <a:srgbClr val="000000"/>
                          </a:solidFill>
                          <a:effectLst/>
                          <a:latin typeface="+mn-lt"/>
                          <a:ea typeface="游ゴシック" panose="020B0400000000000000" pitchFamily="50" charset="-128"/>
                        </a:rPr>
                        <a:t>89.6</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5.22.E+07</a:t>
                      </a:r>
                    </a:p>
                  </a:txBody>
                  <a:tcPr marL="5443" marR="5443" marT="5443" marB="0" anchor="ctr"/>
                </a:tc>
                <a:tc>
                  <a:txBody>
                    <a:bodyPr/>
                    <a:lstStyle/>
                    <a:p>
                      <a:pPr algn="ctr" fontAlgn="ctr"/>
                      <a:r>
                        <a:rPr lang="en-US" sz="2000" b="0" i="0" u="none" strike="noStrike">
                          <a:solidFill>
                            <a:srgbClr val="000000"/>
                          </a:solidFill>
                          <a:effectLst/>
                          <a:latin typeface="+mn-lt"/>
                          <a:ea typeface="游ゴシック" panose="020B0400000000000000" pitchFamily="50" charset="-128"/>
                        </a:rPr>
                        <a:t>2.76.E+07</a:t>
                      </a:r>
                    </a:p>
                  </a:txBody>
                  <a:tcPr marL="5443" marR="5443" marT="5443" marB="0" anchor="ctr"/>
                </a:tc>
                <a:tc>
                  <a:txBody>
                    <a:bodyPr/>
                    <a:lstStyle/>
                    <a:p>
                      <a:pPr algn="ctr" fontAlgn="ctr"/>
                      <a:r>
                        <a:rPr lang="en-US" altLang="ja-JP" sz="2000" b="0" i="0" u="none" strike="noStrike" dirty="0">
                          <a:solidFill>
                            <a:srgbClr val="000000"/>
                          </a:solidFill>
                          <a:effectLst/>
                          <a:latin typeface="+mn-lt"/>
                          <a:ea typeface="游ゴシック" panose="020B0400000000000000" pitchFamily="50" charset="-128"/>
                        </a:rPr>
                        <a:t>53.0</a:t>
                      </a:r>
                    </a:p>
                  </a:txBody>
                  <a:tcPr marL="5443" marR="5443" marT="5443" marB="0" anchor="ctr"/>
                </a:tc>
                <a:extLst>
                  <a:ext uri="{0D108BD9-81ED-4DB2-BD59-A6C34878D82A}">
                    <a16:rowId xmlns:a16="http://schemas.microsoft.com/office/drawing/2014/main" val="863939542"/>
                  </a:ext>
                </a:extLst>
              </a:tr>
            </a:tbl>
          </a:graphicData>
        </a:graphic>
      </p:graphicFrame>
    </p:spTree>
    <p:extLst>
      <p:ext uri="{BB962C8B-B14F-4D97-AF65-F5344CB8AC3E}">
        <p14:creationId xmlns:p14="http://schemas.microsoft.com/office/powerpoint/2010/main" val="35507797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FAE90-D7D3-1A0C-70E5-E5FF9BAF70C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CBA1F0B-6412-8BEB-BBAC-F982A83D71CE}"/>
              </a:ext>
            </a:extLst>
          </p:cNvPr>
          <p:cNvSpPr txBox="1"/>
          <p:nvPr/>
        </p:nvSpPr>
        <p:spPr>
          <a:xfrm>
            <a:off x="172528" y="232914"/>
            <a:ext cx="5254605" cy="523220"/>
          </a:xfrm>
          <a:prstGeom prst="rect">
            <a:avLst/>
          </a:prstGeom>
          <a:blipFill>
            <a:blip r:embed="rId2"/>
            <a:tile tx="0" ty="0" sx="100000" sy="100000" flip="none" algn="tl"/>
          </a:blipFill>
        </p:spPr>
        <p:txBody>
          <a:bodyPr wrap="square" rtlCol="0">
            <a:spAutoFit/>
          </a:bodyPr>
          <a:lstStyle/>
          <a:p>
            <a:r>
              <a:rPr lang="ja-JP" altLang="en-US" sz="2800" dirty="0"/>
              <a:t>猫の乳がん細胞株における解析</a:t>
            </a:r>
          </a:p>
        </p:txBody>
      </p:sp>
      <p:sp>
        <p:nvSpPr>
          <p:cNvPr id="6" name="テキスト ボックス 5">
            <a:extLst>
              <a:ext uri="{FF2B5EF4-FFF2-40B4-BE49-F238E27FC236}">
                <a16:creationId xmlns:a16="http://schemas.microsoft.com/office/drawing/2014/main" id="{B7E6F94D-BE49-A8F8-C1CE-8AF984A43CFE}"/>
              </a:ext>
            </a:extLst>
          </p:cNvPr>
          <p:cNvSpPr txBox="1"/>
          <p:nvPr/>
        </p:nvSpPr>
        <p:spPr>
          <a:xfrm>
            <a:off x="353681" y="1152298"/>
            <a:ext cx="9144001" cy="461665"/>
          </a:xfrm>
          <a:prstGeom prst="rect">
            <a:avLst/>
          </a:prstGeom>
          <a:noFill/>
        </p:spPr>
        <p:txBody>
          <a:bodyPr wrap="square" rtlCol="0">
            <a:spAutoFit/>
          </a:bodyPr>
          <a:lstStyle/>
          <a:p>
            <a:r>
              <a:rPr lang="en-US" altLang="ja-JP" sz="2400" dirty="0"/>
              <a:t>TPM</a:t>
            </a:r>
            <a:r>
              <a:rPr lang="ja-JP" altLang="en-US" sz="2400" dirty="0"/>
              <a:t>にしてしまうとエラーに気づけない</a:t>
            </a:r>
            <a:endParaRPr lang="en-US" altLang="ja-JP" sz="2400" dirty="0"/>
          </a:p>
        </p:txBody>
      </p:sp>
      <p:graphicFrame>
        <p:nvGraphicFramePr>
          <p:cNvPr id="2" name="コンテンツ プレースホルダー 3">
            <a:extLst>
              <a:ext uri="{FF2B5EF4-FFF2-40B4-BE49-F238E27FC236}">
                <a16:creationId xmlns:a16="http://schemas.microsoft.com/office/drawing/2014/main" id="{2448A6CF-D7E4-458B-A27E-D4F728949A64}"/>
              </a:ext>
            </a:extLst>
          </p:cNvPr>
          <p:cNvGraphicFramePr>
            <a:graphicFrameLocks/>
          </p:cNvGraphicFramePr>
          <p:nvPr>
            <p:extLst>
              <p:ext uri="{D42A27DB-BD31-4B8C-83A1-F6EECF244321}">
                <p14:modId xmlns:p14="http://schemas.microsoft.com/office/powerpoint/2010/main" val="1972868367"/>
              </p:ext>
            </p:extLst>
          </p:nvPr>
        </p:nvGraphicFramePr>
        <p:xfrm>
          <a:off x="1873250" y="1751464"/>
          <a:ext cx="7886699" cy="4873622"/>
        </p:xfrm>
        <a:graphic>
          <a:graphicData uri="http://schemas.openxmlformats.org/drawingml/2006/table">
            <a:tbl>
              <a:tblPr firstRow="1">
                <a:tableStyleId>{5C22544A-7EE6-4342-B048-85BDC9FD1C3A}</a:tableStyleId>
              </a:tblPr>
              <a:tblGrid>
                <a:gridCol w="1806450">
                  <a:extLst>
                    <a:ext uri="{9D8B030D-6E8A-4147-A177-3AD203B41FA5}">
                      <a16:colId xmlns:a16="http://schemas.microsoft.com/office/drawing/2014/main" val="3382827094"/>
                    </a:ext>
                  </a:extLst>
                </a:gridCol>
                <a:gridCol w="528718">
                  <a:extLst>
                    <a:ext uri="{9D8B030D-6E8A-4147-A177-3AD203B41FA5}">
                      <a16:colId xmlns:a16="http://schemas.microsoft.com/office/drawing/2014/main" val="1188424780"/>
                    </a:ext>
                  </a:extLst>
                </a:gridCol>
                <a:gridCol w="1476002">
                  <a:extLst>
                    <a:ext uri="{9D8B030D-6E8A-4147-A177-3AD203B41FA5}">
                      <a16:colId xmlns:a16="http://schemas.microsoft.com/office/drawing/2014/main" val="775306802"/>
                    </a:ext>
                  </a:extLst>
                </a:gridCol>
                <a:gridCol w="1916600">
                  <a:extLst>
                    <a:ext uri="{9D8B030D-6E8A-4147-A177-3AD203B41FA5}">
                      <a16:colId xmlns:a16="http://schemas.microsoft.com/office/drawing/2014/main" val="249124171"/>
                    </a:ext>
                  </a:extLst>
                </a:gridCol>
                <a:gridCol w="2158929">
                  <a:extLst>
                    <a:ext uri="{9D8B030D-6E8A-4147-A177-3AD203B41FA5}">
                      <a16:colId xmlns:a16="http://schemas.microsoft.com/office/drawing/2014/main" val="13316213"/>
                    </a:ext>
                  </a:extLst>
                </a:gridCol>
              </a:tblGrid>
              <a:tr h="374894">
                <a:tc>
                  <a:txBody>
                    <a:bodyPr/>
                    <a:lstStyle/>
                    <a:p>
                      <a:pPr algn="ctr" fontAlgn="ctr"/>
                      <a:r>
                        <a:rPr lang="en-US" sz="1800" u="none" strike="noStrike">
                          <a:effectLst/>
                        </a:rPr>
                        <a:t>Sample_Name</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sz="1800" u="none" strike="noStrike">
                          <a:effectLst/>
                        </a:rPr>
                        <a:t>rep</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sz="1800" u="none" strike="noStrike">
                          <a:effectLst/>
                        </a:rPr>
                        <a:t>Total_reads</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sz="1800" u="none" strike="noStrike">
                          <a:effectLst/>
                        </a:rPr>
                        <a:t>Mapping_reads</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sz="1800" u="none" strike="noStrike">
                          <a:effectLst/>
                        </a:rPr>
                        <a:t>Mapping_rate(%)</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00297044"/>
                  </a:ext>
                </a:extLst>
              </a:tr>
              <a:tr h="374894">
                <a:tc>
                  <a:txBody>
                    <a:bodyPr/>
                    <a:lstStyle/>
                    <a:p>
                      <a:pPr algn="ctr" fontAlgn="ctr"/>
                      <a:r>
                        <a:rPr lang="en-US" sz="1800" u="none" strike="noStrike">
                          <a:effectLst/>
                        </a:rPr>
                        <a:t>FKNp-1</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11139438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9338256</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83.8306</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660469133"/>
                  </a:ext>
                </a:extLst>
              </a:tr>
              <a:tr h="374894">
                <a:tc>
                  <a:txBody>
                    <a:bodyPr/>
                    <a:lstStyle/>
                    <a:p>
                      <a:pPr algn="ctr" fontAlgn="ctr"/>
                      <a:r>
                        <a:rPr lang="en-US" sz="1800" u="none" strike="noStrike" dirty="0">
                          <a:effectLst/>
                        </a:rPr>
                        <a:t>FKNp-2</a:t>
                      </a:r>
                      <a:endParaRPr 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11999346</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9875314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82.2988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144247913"/>
                  </a:ext>
                </a:extLst>
              </a:tr>
              <a:tr h="374894">
                <a:tc>
                  <a:txBody>
                    <a:bodyPr/>
                    <a:lstStyle/>
                    <a:p>
                      <a:pPr algn="ctr" fontAlgn="ctr"/>
                      <a:r>
                        <a:rPr lang="en-US" sz="1800" u="none" strike="noStrike">
                          <a:effectLst/>
                        </a:rPr>
                        <a:t>FKNp-3</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3</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11090940</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9742868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87.8453</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228807012"/>
                  </a:ext>
                </a:extLst>
              </a:tr>
              <a:tr h="374894">
                <a:tc>
                  <a:txBody>
                    <a:bodyPr/>
                    <a:lstStyle/>
                    <a:p>
                      <a:pPr algn="ctr" fontAlgn="ctr"/>
                      <a:r>
                        <a:rPr lang="en-US" sz="1800" u="none" strike="noStrike">
                          <a:effectLst/>
                        </a:rPr>
                        <a:t>FMCm-1</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12677428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11055720</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87.2079</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553766036"/>
                  </a:ext>
                </a:extLst>
              </a:tr>
              <a:tr h="374894">
                <a:tc>
                  <a:txBody>
                    <a:bodyPr/>
                    <a:lstStyle/>
                    <a:p>
                      <a:pPr algn="ctr" fontAlgn="ctr"/>
                      <a:r>
                        <a:rPr lang="en-US" sz="1800" u="none" strike="noStrike">
                          <a:effectLst/>
                        </a:rPr>
                        <a:t>FMCm-2</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11616922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10081368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86.7817</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942842385"/>
                  </a:ext>
                </a:extLst>
              </a:tr>
              <a:tr h="374894">
                <a:tc>
                  <a:txBody>
                    <a:bodyPr/>
                    <a:lstStyle/>
                    <a:p>
                      <a:pPr algn="ctr" fontAlgn="ctr"/>
                      <a:r>
                        <a:rPr lang="en-US" sz="1800" u="none" strike="noStrike">
                          <a:effectLst/>
                        </a:rPr>
                        <a:t>FMCm-3</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3</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12718716</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11417134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89.7664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875118014"/>
                  </a:ext>
                </a:extLst>
              </a:tr>
              <a:tr h="374894">
                <a:tc>
                  <a:txBody>
                    <a:bodyPr/>
                    <a:lstStyle/>
                    <a:p>
                      <a:pPr algn="ctr" fontAlgn="ctr"/>
                      <a:r>
                        <a:rPr lang="en-US" sz="1800" u="none" strike="noStrike">
                          <a:effectLst/>
                        </a:rPr>
                        <a:t>FMCp1-1</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23543202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3255474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dirty="0">
                          <a:solidFill>
                            <a:srgbClr val="FF0000"/>
                          </a:solidFill>
                          <a:effectLst/>
                        </a:rPr>
                        <a:t>13.8277</a:t>
                      </a:r>
                      <a:endParaRPr lang="en-US" altLang="ja-JP" sz="18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020813789"/>
                  </a:ext>
                </a:extLst>
              </a:tr>
              <a:tr h="374894">
                <a:tc>
                  <a:txBody>
                    <a:bodyPr/>
                    <a:lstStyle/>
                    <a:p>
                      <a:pPr algn="ctr" fontAlgn="ctr"/>
                      <a:r>
                        <a:rPr lang="en-US" sz="1800" u="none" strike="noStrike">
                          <a:effectLst/>
                        </a:rPr>
                        <a:t>FMCp1-2</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17640458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3007544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dirty="0">
                          <a:solidFill>
                            <a:srgbClr val="FF0000"/>
                          </a:solidFill>
                          <a:effectLst/>
                        </a:rPr>
                        <a:t>17.0491</a:t>
                      </a:r>
                      <a:endParaRPr lang="en-US" altLang="ja-JP" sz="18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587513082"/>
                  </a:ext>
                </a:extLst>
              </a:tr>
              <a:tr h="374894">
                <a:tc>
                  <a:txBody>
                    <a:bodyPr/>
                    <a:lstStyle/>
                    <a:p>
                      <a:pPr algn="ctr" fontAlgn="ctr"/>
                      <a:r>
                        <a:rPr lang="en-US" sz="1800" u="none" strike="noStrike">
                          <a:effectLst/>
                        </a:rPr>
                        <a:t>FMCp1-3</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3</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23541574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3886820</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dirty="0">
                          <a:solidFill>
                            <a:srgbClr val="FF0000"/>
                          </a:solidFill>
                          <a:effectLst/>
                        </a:rPr>
                        <a:t>16.5105</a:t>
                      </a:r>
                      <a:endParaRPr lang="en-US" altLang="ja-JP" sz="18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480840530"/>
                  </a:ext>
                </a:extLst>
              </a:tr>
              <a:tr h="374894">
                <a:tc>
                  <a:txBody>
                    <a:bodyPr/>
                    <a:lstStyle/>
                    <a:p>
                      <a:pPr algn="ctr" fontAlgn="ctr"/>
                      <a:r>
                        <a:rPr lang="en-US" sz="1800" u="none" strike="noStrike">
                          <a:effectLst/>
                        </a:rPr>
                        <a:t>FNNm-1</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13446830</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11702250</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87.0261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484879963"/>
                  </a:ext>
                </a:extLst>
              </a:tr>
              <a:tr h="374894">
                <a:tc>
                  <a:txBody>
                    <a:bodyPr/>
                    <a:lstStyle/>
                    <a:p>
                      <a:pPr algn="ctr" fontAlgn="ctr"/>
                      <a:r>
                        <a:rPr lang="en-US" sz="1800" u="none" strike="noStrike">
                          <a:effectLst/>
                        </a:rPr>
                        <a:t>FNNm-2</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11092132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9566852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86.249</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126277564"/>
                  </a:ext>
                </a:extLst>
              </a:tr>
              <a:tr h="374894">
                <a:tc>
                  <a:txBody>
                    <a:bodyPr/>
                    <a:lstStyle/>
                    <a:p>
                      <a:pPr algn="ctr" fontAlgn="ctr"/>
                      <a:r>
                        <a:rPr lang="en-US" sz="1800" u="none" strike="noStrike">
                          <a:effectLst/>
                        </a:rPr>
                        <a:t>FNNm-3</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3</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13295668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a:effectLst/>
                        </a:rPr>
                        <a:t>10772272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en-US" altLang="ja-JP" sz="1800" u="none" strike="noStrike" dirty="0">
                          <a:effectLst/>
                        </a:rPr>
                        <a:t>81.0209</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84353154"/>
                  </a:ext>
                </a:extLst>
              </a:tr>
            </a:tbl>
          </a:graphicData>
        </a:graphic>
      </p:graphicFrame>
    </p:spTree>
    <p:extLst>
      <p:ext uri="{BB962C8B-B14F-4D97-AF65-F5344CB8AC3E}">
        <p14:creationId xmlns:p14="http://schemas.microsoft.com/office/powerpoint/2010/main" val="13785650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812DE-797F-12BE-6559-452522AED5C6}"/>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2CF6474-9BC9-908D-F109-2603B79A6531}"/>
              </a:ext>
            </a:extLst>
          </p:cNvPr>
          <p:cNvSpPr txBox="1"/>
          <p:nvPr/>
        </p:nvSpPr>
        <p:spPr>
          <a:xfrm>
            <a:off x="172528" y="232914"/>
            <a:ext cx="6770139" cy="523220"/>
          </a:xfrm>
          <a:prstGeom prst="rect">
            <a:avLst/>
          </a:prstGeom>
          <a:blipFill>
            <a:blip r:embed="rId2"/>
            <a:tile tx="0" ty="0" sx="100000" sy="100000" flip="none" algn="tl"/>
          </a:blipFill>
        </p:spPr>
        <p:txBody>
          <a:bodyPr wrap="square" rtlCol="0">
            <a:spAutoFit/>
          </a:bodyPr>
          <a:lstStyle/>
          <a:p>
            <a:r>
              <a:rPr lang="ja-JP" altLang="en-US" sz="2800" dirty="0"/>
              <a:t>バイオインフォマティクスを用いた解析</a:t>
            </a:r>
          </a:p>
        </p:txBody>
      </p:sp>
      <p:sp>
        <p:nvSpPr>
          <p:cNvPr id="2" name="コンテンツ プレースホルダー 2">
            <a:extLst>
              <a:ext uri="{FF2B5EF4-FFF2-40B4-BE49-F238E27FC236}">
                <a16:creationId xmlns:a16="http://schemas.microsoft.com/office/drawing/2014/main" id="{ED04537B-AFF3-903D-909F-AAD35D9FB8E4}"/>
              </a:ext>
            </a:extLst>
          </p:cNvPr>
          <p:cNvSpPr>
            <a:spLocks noGrp="1"/>
          </p:cNvSpPr>
          <p:nvPr>
            <p:ph idx="1"/>
          </p:nvPr>
        </p:nvSpPr>
        <p:spPr>
          <a:xfrm>
            <a:off x="558800" y="1253331"/>
            <a:ext cx="10515600" cy="4351338"/>
          </a:xfrm>
        </p:spPr>
        <p:txBody>
          <a:bodyPr/>
          <a:lstStyle/>
          <a:p>
            <a:r>
              <a:rPr kumimoji="1" lang="ja-JP" altLang="en-US" dirty="0"/>
              <a:t>ツールの選択と稼働テストに最も時間を使うことになる</a:t>
            </a:r>
            <a:br>
              <a:rPr kumimoji="1" lang="en-US" altLang="ja-JP" dirty="0"/>
            </a:br>
            <a:r>
              <a:rPr kumimoji="1" lang="ja-JP" altLang="en-US" dirty="0"/>
              <a:t>⇒この中で目に見えないエラーが出ていないかまで確認する</a:t>
            </a:r>
            <a:br>
              <a:rPr kumimoji="1" lang="en-US" altLang="ja-JP" dirty="0"/>
            </a:br>
            <a:endParaRPr lang="en-US" altLang="ja-JP" dirty="0"/>
          </a:p>
          <a:p>
            <a:r>
              <a:rPr lang="ja-JP" altLang="en-US" dirty="0"/>
              <a:t>固いパイプラインをどのように作るのか？</a:t>
            </a:r>
            <a:br>
              <a:rPr lang="en-US" altLang="ja-JP" dirty="0"/>
            </a:br>
            <a:r>
              <a:rPr lang="ja-JP" altLang="en-US" dirty="0"/>
              <a:t>⇒色んなデータセットで検証してみる</a:t>
            </a:r>
            <a:br>
              <a:rPr lang="en-US" altLang="ja-JP" dirty="0"/>
            </a:br>
            <a:r>
              <a:rPr lang="ja-JP" altLang="en-US" dirty="0"/>
              <a:t>⇒小規模から大規模まで検証して、思わぬエラーが起きないか確認していく</a:t>
            </a:r>
            <a:endParaRPr lang="en-US" altLang="ja-JP" dirty="0"/>
          </a:p>
          <a:p>
            <a:endParaRPr kumimoji="1" lang="en-US" altLang="ja-JP" dirty="0"/>
          </a:p>
          <a:p>
            <a:r>
              <a:rPr kumimoji="1" lang="ja-JP" altLang="en-US" dirty="0"/>
              <a:t>出来上がったパイプラインを論文投稿してその性能を評価する</a:t>
            </a:r>
          </a:p>
        </p:txBody>
      </p:sp>
    </p:spTree>
    <p:extLst>
      <p:ext uri="{BB962C8B-B14F-4D97-AF65-F5344CB8AC3E}">
        <p14:creationId xmlns:p14="http://schemas.microsoft.com/office/powerpoint/2010/main" val="3302141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940AB-6A53-B595-0C59-0D7F3831F17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56BF6F0-1334-8C76-75CD-8BEF7C49ABFF}"/>
              </a:ext>
            </a:extLst>
          </p:cNvPr>
          <p:cNvSpPr txBox="1"/>
          <p:nvPr/>
        </p:nvSpPr>
        <p:spPr>
          <a:xfrm>
            <a:off x="172528" y="232914"/>
            <a:ext cx="2182483" cy="523220"/>
          </a:xfrm>
          <a:prstGeom prst="rect">
            <a:avLst/>
          </a:prstGeom>
          <a:blipFill>
            <a:blip r:embed="rId2"/>
            <a:tile tx="0" ty="0" sx="100000" sy="100000" flip="none" algn="tl"/>
          </a:blipFill>
        </p:spPr>
        <p:txBody>
          <a:bodyPr wrap="square" rtlCol="0">
            <a:spAutoFit/>
          </a:bodyPr>
          <a:lstStyle/>
          <a:p>
            <a:r>
              <a:rPr lang="ja-JP" altLang="en-US" sz="2800" dirty="0"/>
              <a:t>つまり？</a:t>
            </a:r>
          </a:p>
        </p:txBody>
      </p:sp>
      <p:sp>
        <p:nvSpPr>
          <p:cNvPr id="6" name="テキスト ボックス 5">
            <a:extLst>
              <a:ext uri="{FF2B5EF4-FFF2-40B4-BE49-F238E27FC236}">
                <a16:creationId xmlns:a16="http://schemas.microsoft.com/office/drawing/2014/main" id="{6FFD399C-A07F-04CD-D857-A620C3A2A9F3}"/>
              </a:ext>
            </a:extLst>
          </p:cNvPr>
          <p:cNvSpPr txBox="1"/>
          <p:nvPr/>
        </p:nvSpPr>
        <p:spPr>
          <a:xfrm>
            <a:off x="353681" y="1152298"/>
            <a:ext cx="9144001" cy="830997"/>
          </a:xfrm>
          <a:prstGeom prst="rect">
            <a:avLst/>
          </a:prstGeom>
          <a:noFill/>
        </p:spPr>
        <p:txBody>
          <a:bodyPr wrap="square" rtlCol="0">
            <a:spAutoFit/>
          </a:bodyPr>
          <a:lstStyle/>
          <a:p>
            <a:r>
              <a:rPr lang="en-US" altLang="ja-JP" sz="2400" dirty="0"/>
              <a:t>×</a:t>
            </a:r>
            <a:r>
              <a:rPr lang="ja-JP" altLang="en-US" sz="2400" dirty="0"/>
              <a:t>日本にはバイオインフォマティシャンが不足してる</a:t>
            </a:r>
            <a:endParaRPr lang="en-US" altLang="ja-JP" sz="2400" dirty="0"/>
          </a:p>
          <a:p>
            <a:r>
              <a:rPr lang="ja-JP" altLang="en-US" sz="2400" dirty="0"/>
              <a:t>◎安くただ手使えるバイオインフォマティシャンが不足してる</a:t>
            </a:r>
            <a:endParaRPr lang="en-US" altLang="ja-JP" sz="2400" dirty="0"/>
          </a:p>
        </p:txBody>
      </p:sp>
      <p:sp>
        <p:nvSpPr>
          <p:cNvPr id="2" name="コンテンツ プレースホルダー 2">
            <a:extLst>
              <a:ext uri="{FF2B5EF4-FFF2-40B4-BE49-F238E27FC236}">
                <a16:creationId xmlns:a16="http://schemas.microsoft.com/office/drawing/2014/main" id="{5A27DDC0-3529-56A7-BB6C-65AA734367A0}"/>
              </a:ext>
            </a:extLst>
          </p:cNvPr>
          <p:cNvSpPr>
            <a:spLocks noGrp="1"/>
          </p:cNvSpPr>
          <p:nvPr>
            <p:ph idx="1"/>
          </p:nvPr>
        </p:nvSpPr>
        <p:spPr>
          <a:xfrm>
            <a:off x="626534" y="2139950"/>
            <a:ext cx="10515600" cy="3972983"/>
          </a:xfrm>
        </p:spPr>
        <p:txBody>
          <a:bodyPr>
            <a:normAutofit/>
          </a:bodyPr>
          <a:lstStyle/>
          <a:p>
            <a:r>
              <a:rPr kumimoji="1" lang="ja-JP" altLang="en-US" sz="2400" dirty="0"/>
              <a:t>こういう人の仕事は手伝っていけない</a:t>
            </a:r>
            <a:endParaRPr kumimoji="1" lang="en-US" altLang="ja-JP" sz="2400" dirty="0"/>
          </a:p>
          <a:p>
            <a:pPr marL="971550" lvl="1" indent="-514350">
              <a:buFont typeface="+mj-lt"/>
              <a:buAutoNum type="arabicPeriod"/>
            </a:pPr>
            <a:r>
              <a:rPr kumimoji="1" lang="ja-JP" altLang="en-US" sz="2000" dirty="0"/>
              <a:t>軽微な変更を要求してくる</a:t>
            </a:r>
            <a:br>
              <a:rPr kumimoji="1" lang="en-US" altLang="ja-JP" sz="2000" dirty="0"/>
            </a:br>
            <a:r>
              <a:rPr kumimoji="1" lang="ja-JP" altLang="en-US" sz="2000" dirty="0"/>
              <a:t>⇒結局最初から解析のやり直しになり著しく時間が取られる</a:t>
            </a:r>
            <a:endParaRPr kumimoji="1" lang="en-US" altLang="ja-JP" sz="2000" dirty="0"/>
          </a:p>
          <a:p>
            <a:pPr marL="971550" lvl="1" indent="-514350">
              <a:buFont typeface="+mj-lt"/>
              <a:buAutoNum type="arabicPeriod"/>
            </a:pPr>
            <a:endParaRPr kumimoji="1" lang="en-US" altLang="ja-JP" sz="2000" dirty="0"/>
          </a:p>
          <a:p>
            <a:pPr marL="971550" lvl="1" indent="-514350">
              <a:buFont typeface="+mj-lt"/>
              <a:buAutoNum type="arabicPeriod"/>
            </a:pPr>
            <a:r>
              <a:rPr lang="ja-JP" altLang="en-US" sz="2000" dirty="0"/>
              <a:t>勝手なソフトを勧めてくる</a:t>
            </a:r>
            <a:br>
              <a:rPr lang="en-US" altLang="ja-JP" sz="2000" dirty="0"/>
            </a:br>
            <a:r>
              <a:rPr lang="ja-JP" altLang="en-US" sz="2000" dirty="0"/>
              <a:t>⇒古い</a:t>
            </a:r>
            <a:r>
              <a:rPr lang="en-US" altLang="ja-JP" sz="2000" dirty="0"/>
              <a:t>=</a:t>
            </a:r>
            <a:r>
              <a:rPr lang="ja-JP" altLang="en-US" sz="2000" dirty="0"/>
              <a:t>みんなが安定性を保証してくれている</a:t>
            </a:r>
            <a:br>
              <a:rPr lang="en-US" altLang="ja-JP" sz="2000" dirty="0"/>
            </a:br>
            <a:r>
              <a:rPr lang="ja-JP" altLang="en-US" sz="2000" dirty="0"/>
              <a:t>⇒新しい</a:t>
            </a:r>
            <a:r>
              <a:rPr lang="en-US" altLang="ja-JP" sz="2000" dirty="0"/>
              <a:t>=</a:t>
            </a:r>
            <a:r>
              <a:rPr lang="ja-JP" altLang="en-US" sz="2000" dirty="0"/>
              <a:t>安定的な結果が出せるかわからない</a:t>
            </a:r>
            <a:endParaRPr lang="en-US" altLang="ja-JP" sz="2000" dirty="0"/>
          </a:p>
          <a:p>
            <a:pPr marL="971550" lvl="1" indent="-514350">
              <a:buFont typeface="+mj-lt"/>
              <a:buAutoNum type="arabicPeriod"/>
            </a:pPr>
            <a:endParaRPr lang="en-US" altLang="ja-JP" sz="2000" dirty="0"/>
          </a:p>
          <a:p>
            <a:pPr marL="971550" lvl="1" indent="-514350">
              <a:buFont typeface="+mj-lt"/>
              <a:buAutoNum type="arabicPeriod"/>
            </a:pPr>
            <a:r>
              <a:rPr kumimoji="1" lang="ja-JP" altLang="en-US" sz="2000" dirty="0"/>
              <a:t>特に基本をおろそかにして、ツールの動かし方だけ学んだ人はいらんことを</a:t>
            </a:r>
            <a:r>
              <a:rPr lang="ja-JP" altLang="en-US" sz="2000" dirty="0"/>
              <a:t>する</a:t>
            </a:r>
            <a:br>
              <a:rPr kumimoji="1" lang="en-US" altLang="ja-JP" sz="2000" dirty="0"/>
            </a:br>
            <a:r>
              <a:rPr kumimoji="1" lang="ja-JP" altLang="en-US" sz="2000" dirty="0"/>
              <a:t>⇒勝手に追加解析をしてデータを誤ったものにされる</a:t>
            </a:r>
            <a:br>
              <a:rPr kumimoji="1" lang="en-US" altLang="ja-JP" sz="2000" dirty="0"/>
            </a:br>
            <a:r>
              <a:rPr kumimoji="1" lang="ja-JP" altLang="en-US" sz="2000" dirty="0"/>
              <a:t>⇒論文で勝手に出されるとその責任は自分に飛んでくる</a:t>
            </a:r>
            <a:endParaRPr kumimoji="1" lang="en-US" altLang="ja-JP" sz="2000" dirty="0"/>
          </a:p>
        </p:txBody>
      </p:sp>
    </p:spTree>
    <p:extLst>
      <p:ext uri="{BB962C8B-B14F-4D97-AF65-F5344CB8AC3E}">
        <p14:creationId xmlns:p14="http://schemas.microsoft.com/office/powerpoint/2010/main" val="16063674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76A92-75F1-A66B-274E-DC7157345DBF}"/>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55BA51F-7EDC-3EF5-BA64-025DC9AEE518}"/>
              </a:ext>
            </a:extLst>
          </p:cNvPr>
          <p:cNvSpPr txBox="1"/>
          <p:nvPr/>
        </p:nvSpPr>
        <p:spPr>
          <a:xfrm>
            <a:off x="172528" y="232914"/>
            <a:ext cx="8598939" cy="523220"/>
          </a:xfrm>
          <a:prstGeom prst="rect">
            <a:avLst/>
          </a:prstGeom>
          <a:blipFill>
            <a:blip r:embed="rId2"/>
            <a:tile tx="0" ty="0" sx="100000" sy="100000" flip="none" algn="tl"/>
          </a:blipFill>
        </p:spPr>
        <p:txBody>
          <a:bodyPr wrap="square" rtlCol="0">
            <a:spAutoFit/>
          </a:bodyPr>
          <a:lstStyle/>
          <a:p>
            <a:r>
              <a:rPr lang="ja-JP" altLang="en-US" sz="2800" dirty="0"/>
              <a:t>データサイエンスのパートを引き受ける場合の基本</a:t>
            </a:r>
          </a:p>
        </p:txBody>
      </p:sp>
      <p:sp>
        <p:nvSpPr>
          <p:cNvPr id="2" name="コンテンツ プレースホルダー 2">
            <a:extLst>
              <a:ext uri="{FF2B5EF4-FFF2-40B4-BE49-F238E27FC236}">
                <a16:creationId xmlns:a16="http://schemas.microsoft.com/office/drawing/2014/main" id="{FB3E59A6-FEA9-99DC-5F93-EBF4C632DD3D}"/>
              </a:ext>
            </a:extLst>
          </p:cNvPr>
          <p:cNvSpPr>
            <a:spLocks noGrp="1"/>
          </p:cNvSpPr>
          <p:nvPr>
            <p:ph idx="1"/>
          </p:nvPr>
        </p:nvSpPr>
        <p:spPr>
          <a:xfrm>
            <a:off x="635000" y="1241424"/>
            <a:ext cx="10515600" cy="5167843"/>
          </a:xfrm>
        </p:spPr>
        <p:txBody>
          <a:bodyPr>
            <a:normAutofit/>
          </a:bodyPr>
          <a:lstStyle/>
          <a:p>
            <a:r>
              <a:rPr kumimoji="1" lang="ja-JP" altLang="en-US" dirty="0"/>
              <a:t>対価を必ず要求する</a:t>
            </a:r>
            <a:endParaRPr kumimoji="1" lang="en-US" altLang="ja-JP" dirty="0"/>
          </a:p>
          <a:p>
            <a:pPr lvl="1">
              <a:buFont typeface="Wingdings" panose="05000000000000000000" pitchFamily="2" charset="2"/>
              <a:buChar char="ü"/>
            </a:pPr>
            <a:r>
              <a:rPr lang="ja-JP" altLang="en-US" dirty="0"/>
              <a:t>以降のサンプルの無制限共有・資金提供・論文での</a:t>
            </a:r>
            <a:r>
              <a:rPr lang="en-US" altLang="ja-JP" dirty="0"/>
              <a:t>EC</a:t>
            </a:r>
            <a:r>
              <a:rPr lang="ja-JP" altLang="en-US" dirty="0"/>
              <a:t> </a:t>
            </a:r>
            <a:r>
              <a:rPr lang="en-US" altLang="ja-JP" dirty="0"/>
              <a:t>etc.</a:t>
            </a:r>
          </a:p>
          <a:p>
            <a:pPr lvl="1">
              <a:buFont typeface="Wingdings" panose="05000000000000000000" pitchFamily="2" charset="2"/>
              <a:buChar char="ü"/>
            </a:pPr>
            <a:endParaRPr lang="en-US" altLang="ja-JP" dirty="0"/>
          </a:p>
          <a:p>
            <a:r>
              <a:rPr kumimoji="1" lang="ja-JP" altLang="en-US" dirty="0"/>
              <a:t>解析に使うデータは必ず</a:t>
            </a:r>
            <a:r>
              <a:rPr lang="en-US" altLang="ja-JP" dirty="0"/>
              <a:t>1</a:t>
            </a:r>
            <a:r>
              <a:rPr lang="ja-JP" altLang="en-US" dirty="0"/>
              <a:t>次データを要求する</a:t>
            </a:r>
            <a:endParaRPr lang="en-US" altLang="ja-JP" dirty="0"/>
          </a:p>
          <a:p>
            <a:pPr lvl="1">
              <a:buFont typeface="Wingdings" panose="05000000000000000000" pitchFamily="2" charset="2"/>
              <a:buChar char="ü"/>
            </a:pPr>
            <a:r>
              <a:rPr lang="ja-JP" altLang="en-US" dirty="0"/>
              <a:t>渡せない場合はそれまでの解析情報を確認する</a:t>
            </a:r>
            <a:endParaRPr lang="en-US" altLang="ja-JP" dirty="0"/>
          </a:p>
          <a:p>
            <a:pPr lvl="1">
              <a:buFont typeface="Wingdings" panose="05000000000000000000" pitchFamily="2" charset="2"/>
              <a:buChar char="ü"/>
            </a:pPr>
            <a:r>
              <a:rPr lang="ja-JP" altLang="en-US" dirty="0"/>
              <a:t>データの取り違いは割と起こっている</a:t>
            </a:r>
            <a:endParaRPr lang="en-US" altLang="ja-JP" dirty="0"/>
          </a:p>
          <a:p>
            <a:pPr lvl="1">
              <a:buFont typeface="Wingdings" panose="05000000000000000000" pitchFamily="2" charset="2"/>
              <a:buChar char="ü"/>
            </a:pPr>
            <a:endParaRPr lang="en-US" altLang="ja-JP" dirty="0"/>
          </a:p>
          <a:p>
            <a:r>
              <a:rPr kumimoji="1" lang="ja-JP" altLang="en-US" dirty="0"/>
              <a:t>貰ったデータは元と同一であるか確認する</a:t>
            </a:r>
            <a:endParaRPr lang="en-US" altLang="ja-JP" dirty="0"/>
          </a:p>
          <a:p>
            <a:pPr lvl="1">
              <a:buFont typeface="Wingdings" panose="05000000000000000000" pitchFamily="2" charset="2"/>
              <a:buChar char="ü"/>
            </a:pPr>
            <a:r>
              <a:rPr kumimoji="1" lang="en-US" altLang="ja-JP" dirty="0"/>
              <a:t>MD5</a:t>
            </a:r>
            <a:r>
              <a:rPr kumimoji="1" lang="ja-JP" altLang="en-US" dirty="0"/>
              <a:t>・</a:t>
            </a:r>
            <a:r>
              <a:rPr kumimoji="1" lang="en-US" altLang="ja-JP" dirty="0"/>
              <a:t>checksum</a:t>
            </a:r>
            <a:r>
              <a:rPr kumimoji="1" lang="ja-JP" altLang="en-US" dirty="0"/>
              <a:t>などを</a:t>
            </a:r>
            <a:r>
              <a:rPr lang="ja-JP" altLang="en-US" dirty="0"/>
              <a:t>実行して同じ値になるか確認</a:t>
            </a:r>
            <a:endParaRPr lang="en-US" altLang="ja-JP" dirty="0"/>
          </a:p>
          <a:p>
            <a:pPr lvl="1">
              <a:buFont typeface="Wingdings" panose="05000000000000000000" pitchFamily="2" charset="2"/>
              <a:buChar char="ü"/>
            </a:pPr>
            <a:endParaRPr lang="en-US" altLang="ja-JP" dirty="0"/>
          </a:p>
          <a:p>
            <a:r>
              <a:rPr kumimoji="1" lang="ja-JP" altLang="en-US" dirty="0"/>
              <a:t>解析することの仮説を確認する</a:t>
            </a:r>
            <a:endParaRPr lang="en-US" altLang="ja-JP" dirty="0"/>
          </a:p>
          <a:p>
            <a:pPr lvl="1">
              <a:buFont typeface="Wingdings" panose="05000000000000000000" pitchFamily="2" charset="2"/>
              <a:buChar char="ü"/>
            </a:pPr>
            <a:r>
              <a:rPr kumimoji="1" lang="ja-JP" altLang="en-US" dirty="0"/>
              <a:t>仮説が無いと帰無仮説が立てられず、検証ができない</a:t>
            </a:r>
            <a:endParaRPr kumimoji="1" lang="en-US" altLang="ja-JP" dirty="0"/>
          </a:p>
        </p:txBody>
      </p:sp>
    </p:spTree>
    <p:extLst>
      <p:ext uri="{BB962C8B-B14F-4D97-AF65-F5344CB8AC3E}">
        <p14:creationId xmlns:p14="http://schemas.microsoft.com/office/powerpoint/2010/main" val="12905179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43C65-2A49-6160-57BF-FC1060E1AA3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052F5ED-BBBC-BFF5-BC05-FBAC84C00A55}"/>
              </a:ext>
            </a:extLst>
          </p:cNvPr>
          <p:cNvSpPr txBox="1"/>
          <p:nvPr/>
        </p:nvSpPr>
        <p:spPr>
          <a:xfrm>
            <a:off x="172528" y="232914"/>
            <a:ext cx="4111605" cy="523220"/>
          </a:xfrm>
          <a:prstGeom prst="rect">
            <a:avLst/>
          </a:prstGeom>
          <a:blipFill>
            <a:blip r:embed="rId2"/>
            <a:tile tx="0" ty="0" sx="100000" sy="100000" flip="none" algn="tl"/>
          </a:blipFill>
        </p:spPr>
        <p:txBody>
          <a:bodyPr wrap="square" rtlCol="0">
            <a:spAutoFit/>
          </a:bodyPr>
          <a:lstStyle/>
          <a:p>
            <a:r>
              <a:rPr lang="ja-JP" altLang="en-US" sz="2800" dirty="0"/>
              <a:t>では</a:t>
            </a:r>
            <a:r>
              <a:rPr lang="en-US" altLang="ja-JP" sz="2800" dirty="0"/>
              <a:t>RSEM</a:t>
            </a:r>
            <a:r>
              <a:rPr lang="ja-JP" altLang="en-US" sz="2800" dirty="0"/>
              <a:t>の結果を確認</a:t>
            </a:r>
          </a:p>
        </p:txBody>
      </p:sp>
      <p:pic>
        <p:nvPicPr>
          <p:cNvPr id="2" name="図 1">
            <a:extLst>
              <a:ext uri="{FF2B5EF4-FFF2-40B4-BE49-F238E27FC236}">
                <a16:creationId xmlns:a16="http://schemas.microsoft.com/office/drawing/2014/main" id="{0AB1C007-B1F3-D013-60B4-6877C7E18EF9}"/>
              </a:ext>
            </a:extLst>
          </p:cNvPr>
          <p:cNvPicPr>
            <a:picLocks noChangeAspect="1"/>
          </p:cNvPicPr>
          <p:nvPr/>
        </p:nvPicPr>
        <p:blipFill>
          <a:blip r:embed="rId3"/>
          <a:stretch>
            <a:fillRect/>
          </a:stretch>
        </p:blipFill>
        <p:spPr>
          <a:xfrm>
            <a:off x="0" y="1156238"/>
            <a:ext cx="12192000" cy="5261496"/>
          </a:xfrm>
          <a:prstGeom prst="rect">
            <a:avLst/>
          </a:prstGeom>
        </p:spPr>
      </p:pic>
    </p:spTree>
    <p:extLst>
      <p:ext uri="{BB962C8B-B14F-4D97-AF65-F5344CB8AC3E}">
        <p14:creationId xmlns:p14="http://schemas.microsoft.com/office/powerpoint/2010/main" val="104484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629728" y="1124700"/>
            <a:ext cx="9503014" cy="830997"/>
          </a:xfrm>
          <a:prstGeom prst="rect">
            <a:avLst/>
          </a:prstGeom>
          <a:noFill/>
        </p:spPr>
        <p:txBody>
          <a:bodyPr wrap="square" rtlCol="0">
            <a:spAutoFit/>
          </a:bodyPr>
          <a:lstStyle/>
          <a:p>
            <a:r>
              <a:rPr lang="ja-JP" altLang="en-US" sz="2400" dirty="0"/>
              <a:t>元の論文は何回も不適切なサンプルや発現プローブを削除している</a:t>
            </a:r>
            <a:endParaRPr lang="en-US" altLang="ja-JP" sz="2400" dirty="0"/>
          </a:p>
          <a:p>
            <a:r>
              <a:rPr lang="ja-JP" altLang="en-US" sz="2400" dirty="0"/>
              <a:t>→つまりその度に</a:t>
            </a:r>
            <a:r>
              <a:rPr lang="en-US" altLang="ja-JP" sz="2400" dirty="0" err="1"/>
              <a:t>rma</a:t>
            </a:r>
            <a:r>
              <a:rPr lang="ja-JP" altLang="en-US" sz="2400" dirty="0"/>
              <a:t>による正規化が必要になる！</a:t>
            </a:r>
            <a:endParaRPr lang="en-US" altLang="ja-JP" sz="2400" dirty="0"/>
          </a:p>
        </p:txBody>
      </p:sp>
      <p:pic>
        <p:nvPicPr>
          <p:cNvPr id="3" name="図 2"/>
          <p:cNvPicPr>
            <a:picLocks noChangeAspect="1"/>
          </p:cNvPicPr>
          <p:nvPr/>
        </p:nvPicPr>
        <p:blipFill>
          <a:blip r:embed="rId2"/>
          <a:stretch>
            <a:fillRect/>
          </a:stretch>
        </p:blipFill>
        <p:spPr>
          <a:xfrm>
            <a:off x="2578876" y="2324263"/>
            <a:ext cx="6649561" cy="1984320"/>
          </a:xfrm>
          <a:prstGeom prst="rect">
            <a:avLst/>
          </a:prstGeom>
        </p:spPr>
      </p:pic>
      <p:sp>
        <p:nvSpPr>
          <p:cNvPr id="6" name="テキスト ボックス 5"/>
          <p:cNvSpPr txBox="1"/>
          <p:nvPr/>
        </p:nvSpPr>
        <p:spPr>
          <a:xfrm>
            <a:off x="1035170" y="4859931"/>
            <a:ext cx="9097572" cy="461665"/>
          </a:xfrm>
          <a:prstGeom prst="rect">
            <a:avLst/>
          </a:prstGeom>
          <a:noFill/>
        </p:spPr>
        <p:txBody>
          <a:bodyPr wrap="square" rtlCol="0">
            <a:spAutoFit/>
          </a:bodyPr>
          <a:lstStyle/>
          <a:p>
            <a:r>
              <a:rPr lang="en-US" altLang="ja-JP" sz="2400" dirty="0"/>
              <a:t>MAS5</a:t>
            </a:r>
            <a:r>
              <a:rPr lang="ja-JP" altLang="en-US" sz="2400" dirty="0"/>
              <a:t>の方が一発で近いクラスタになっている気がしませんか？</a:t>
            </a:r>
            <a:endParaRPr lang="en-US" altLang="ja-JP" sz="2400" dirty="0"/>
          </a:p>
        </p:txBody>
      </p:sp>
      <p:sp>
        <p:nvSpPr>
          <p:cNvPr id="2" name="テキスト ボックス 1">
            <a:extLst>
              <a:ext uri="{FF2B5EF4-FFF2-40B4-BE49-F238E27FC236}">
                <a16:creationId xmlns:a16="http://schemas.microsoft.com/office/drawing/2014/main" id="{102C5107-D858-1F4D-91F5-8871CB49BFC5}"/>
              </a:ext>
            </a:extLst>
          </p:cNvPr>
          <p:cNvSpPr txBox="1"/>
          <p:nvPr/>
        </p:nvSpPr>
        <p:spPr>
          <a:xfrm>
            <a:off x="172527" y="232914"/>
            <a:ext cx="4882551" cy="523220"/>
          </a:xfrm>
          <a:prstGeom prst="rect">
            <a:avLst/>
          </a:prstGeom>
          <a:blipFill>
            <a:blip r:embed="rId3"/>
            <a:tile tx="0" ty="0" sx="100000" sy="100000" flip="none" algn="tl"/>
          </a:blipFill>
        </p:spPr>
        <p:txBody>
          <a:bodyPr wrap="square" rtlCol="0">
            <a:spAutoFit/>
          </a:bodyPr>
          <a:lstStyle/>
          <a:p>
            <a:r>
              <a:rPr lang="ja-JP" altLang="en-US" sz="2800" dirty="0"/>
              <a:t>階層的クラスタリングを実行</a:t>
            </a:r>
          </a:p>
        </p:txBody>
      </p:sp>
    </p:spTree>
    <p:extLst>
      <p:ext uri="{BB962C8B-B14F-4D97-AF65-F5344CB8AC3E}">
        <p14:creationId xmlns:p14="http://schemas.microsoft.com/office/powerpoint/2010/main" val="24919878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2EC60-1650-F938-D08C-80E62BCECBE2}"/>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E6E23B-8956-95E3-E5CE-D1EFD3FB92E5}"/>
              </a:ext>
            </a:extLst>
          </p:cNvPr>
          <p:cNvSpPr txBox="1"/>
          <p:nvPr/>
        </p:nvSpPr>
        <p:spPr>
          <a:xfrm>
            <a:off x="172528" y="232914"/>
            <a:ext cx="4255539" cy="523220"/>
          </a:xfrm>
          <a:prstGeom prst="rect">
            <a:avLst/>
          </a:prstGeom>
          <a:blipFill>
            <a:blip r:embed="rId2"/>
            <a:tile tx="0" ty="0" sx="100000" sy="100000" flip="none" algn="tl"/>
          </a:blipFill>
        </p:spPr>
        <p:txBody>
          <a:bodyPr wrap="square" rtlCol="0">
            <a:spAutoFit/>
          </a:bodyPr>
          <a:lstStyle/>
          <a:p>
            <a:r>
              <a:rPr lang="ja-JP" altLang="en-US" sz="2800" dirty="0"/>
              <a:t>ソフトウェアの使用の闇</a:t>
            </a:r>
          </a:p>
        </p:txBody>
      </p:sp>
      <p:sp>
        <p:nvSpPr>
          <p:cNvPr id="6" name="テキスト ボックス 5">
            <a:extLst>
              <a:ext uri="{FF2B5EF4-FFF2-40B4-BE49-F238E27FC236}">
                <a16:creationId xmlns:a16="http://schemas.microsoft.com/office/drawing/2014/main" id="{44EEB3A1-6282-A7E5-9FBE-E12920F0DAFB}"/>
              </a:ext>
            </a:extLst>
          </p:cNvPr>
          <p:cNvSpPr txBox="1"/>
          <p:nvPr/>
        </p:nvSpPr>
        <p:spPr>
          <a:xfrm>
            <a:off x="353681" y="1152298"/>
            <a:ext cx="10678386" cy="1938992"/>
          </a:xfrm>
          <a:prstGeom prst="rect">
            <a:avLst/>
          </a:prstGeom>
          <a:noFill/>
        </p:spPr>
        <p:txBody>
          <a:bodyPr wrap="square" rtlCol="0">
            <a:spAutoFit/>
          </a:bodyPr>
          <a:lstStyle/>
          <a:p>
            <a:r>
              <a:rPr lang="ja-JP" altLang="en-US" sz="2400" dirty="0"/>
              <a:t>誰でも使えるような形（バイナリ）で提供されているものはどこでも使える</a:t>
            </a:r>
            <a:br>
              <a:rPr lang="ja-JP" altLang="en-US" sz="2400" dirty="0"/>
            </a:br>
            <a:r>
              <a:rPr lang="ja-JP" altLang="en-US" sz="2400" dirty="0"/>
              <a:t>⇒</a:t>
            </a:r>
            <a:r>
              <a:rPr lang="en-US" altLang="ja-JP" sz="2400" dirty="0" err="1"/>
              <a:t>FastQC</a:t>
            </a:r>
            <a:r>
              <a:rPr lang="ja-JP" altLang="en-US" sz="2400" dirty="0"/>
              <a:t>・</a:t>
            </a:r>
            <a:r>
              <a:rPr lang="en-US" altLang="ja-JP" sz="2400" dirty="0"/>
              <a:t>GATK</a:t>
            </a:r>
          </a:p>
          <a:p>
            <a:endParaRPr lang="en-US" altLang="ja-JP" sz="2400" dirty="0"/>
          </a:p>
          <a:p>
            <a:r>
              <a:rPr lang="ja-JP" altLang="en-US" sz="2400" dirty="0"/>
              <a:t>自前でコンパイルしないといけないものは、自分で頑張らないといけない</a:t>
            </a:r>
            <a:br>
              <a:rPr lang="en-US" altLang="ja-JP" sz="2400" dirty="0"/>
            </a:br>
            <a:r>
              <a:rPr lang="ja-JP" altLang="en-US" sz="2400" dirty="0"/>
              <a:t>⇒必要環境・ソフト・</a:t>
            </a:r>
            <a:r>
              <a:rPr lang="en-US" altLang="ja-JP" sz="2400" dirty="0"/>
              <a:t>OS</a:t>
            </a:r>
            <a:r>
              <a:rPr lang="ja-JP" altLang="en-US" sz="2400" dirty="0"/>
              <a:t>間エラーの対応</a:t>
            </a:r>
            <a:r>
              <a:rPr lang="en-US" altLang="ja-JP" sz="2400" dirty="0"/>
              <a:t>......</a:t>
            </a:r>
            <a:endParaRPr lang="ja-JP" altLang="en-US" sz="2400" dirty="0"/>
          </a:p>
        </p:txBody>
      </p:sp>
      <p:pic>
        <p:nvPicPr>
          <p:cNvPr id="2" name="Picture 2">
            <a:extLst>
              <a:ext uri="{FF2B5EF4-FFF2-40B4-BE49-F238E27FC236}">
                <a16:creationId xmlns:a16="http://schemas.microsoft.com/office/drawing/2014/main" id="{08709C25-E030-C7A6-6088-4F5C3C535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737" y="3272523"/>
            <a:ext cx="6724325" cy="348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8763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055E3-24C5-6786-D038-2E4226A0C4F3}"/>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3FB741D-2881-0EB8-3D58-EF1A4F4F6E06}"/>
              </a:ext>
            </a:extLst>
          </p:cNvPr>
          <p:cNvSpPr txBox="1"/>
          <p:nvPr/>
        </p:nvSpPr>
        <p:spPr>
          <a:xfrm>
            <a:off x="172528" y="232914"/>
            <a:ext cx="3544339" cy="523220"/>
          </a:xfrm>
          <a:prstGeom prst="rect">
            <a:avLst/>
          </a:prstGeom>
          <a:blipFill>
            <a:blip r:embed="rId2"/>
            <a:tile tx="0" ty="0" sx="100000" sy="100000" flip="none" algn="tl"/>
          </a:blipFill>
        </p:spPr>
        <p:txBody>
          <a:bodyPr wrap="square" rtlCol="0">
            <a:spAutoFit/>
          </a:bodyPr>
          <a:lstStyle/>
          <a:p>
            <a:r>
              <a:rPr lang="ja-JP" altLang="en-US" sz="2800" dirty="0"/>
              <a:t>イメージとコンテナ</a:t>
            </a:r>
          </a:p>
        </p:txBody>
      </p:sp>
      <p:sp>
        <p:nvSpPr>
          <p:cNvPr id="6" name="テキスト ボックス 5">
            <a:extLst>
              <a:ext uri="{FF2B5EF4-FFF2-40B4-BE49-F238E27FC236}">
                <a16:creationId xmlns:a16="http://schemas.microsoft.com/office/drawing/2014/main" id="{B9FAAF23-33F5-51BC-1962-D172BD0530B3}"/>
              </a:ext>
            </a:extLst>
          </p:cNvPr>
          <p:cNvSpPr txBox="1"/>
          <p:nvPr/>
        </p:nvSpPr>
        <p:spPr>
          <a:xfrm>
            <a:off x="353681" y="1152298"/>
            <a:ext cx="9144001" cy="461665"/>
          </a:xfrm>
          <a:prstGeom prst="rect">
            <a:avLst/>
          </a:prstGeom>
          <a:noFill/>
        </p:spPr>
        <p:txBody>
          <a:bodyPr wrap="square" rtlCol="0">
            <a:spAutoFit/>
          </a:bodyPr>
          <a:lstStyle/>
          <a:p>
            <a:r>
              <a:rPr lang="ja-JP" altLang="en-US" sz="2400" dirty="0"/>
              <a:t>コンパイル地獄に光明が</a:t>
            </a:r>
            <a:endParaRPr lang="en-US" altLang="ja-JP" sz="2400" dirty="0"/>
          </a:p>
        </p:txBody>
      </p:sp>
      <p:sp>
        <p:nvSpPr>
          <p:cNvPr id="2" name="コンテンツ プレースホルダー 2">
            <a:extLst>
              <a:ext uri="{FF2B5EF4-FFF2-40B4-BE49-F238E27FC236}">
                <a16:creationId xmlns:a16="http://schemas.microsoft.com/office/drawing/2014/main" id="{A675ED30-BE02-F249-A704-E2D8A73FB934}"/>
              </a:ext>
            </a:extLst>
          </p:cNvPr>
          <p:cNvSpPr>
            <a:spLocks noGrp="1"/>
          </p:cNvSpPr>
          <p:nvPr>
            <p:ph idx="1"/>
          </p:nvPr>
        </p:nvSpPr>
        <p:spPr>
          <a:xfrm>
            <a:off x="643466" y="1665142"/>
            <a:ext cx="10515600" cy="4351338"/>
          </a:xfrm>
        </p:spPr>
        <p:txBody>
          <a:bodyPr>
            <a:normAutofit/>
          </a:bodyPr>
          <a:lstStyle/>
          <a:p>
            <a:r>
              <a:rPr kumimoji="1" lang="ja-JP" altLang="en-US" sz="2400" dirty="0"/>
              <a:t>イメージ</a:t>
            </a:r>
            <a:r>
              <a:rPr kumimoji="1" lang="en-US" altLang="ja-JP" sz="2400" dirty="0"/>
              <a:t>/</a:t>
            </a:r>
            <a:r>
              <a:rPr kumimoji="1" lang="ja-JP" altLang="en-US" sz="2400" dirty="0"/>
              <a:t>コンテナ</a:t>
            </a:r>
            <a:br>
              <a:rPr kumimoji="1" lang="en-US" altLang="ja-JP" sz="2400" dirty="0"/>
            </a:br>
            <a:r>
              <a:rPr kumimoji="1" lang="ja-JP" altLang="en-US" sz="2400" dirty="0"/>
              <a:t>平たく言うと、そのソフトウェアが動いた環境を</a:t>
            </a:r>
            <a:br>
              <a:rPr kumimoji="1" lang="en-US" altLang="ja-JP" sz="2400" dirty="0"/>
            </a:br>
            <a:r>
              <a:rPr kumimoji="1" lang="ja-JP" altLang="en-US" sz="2400" dirty="0"/>
              <a:t>丸ごと保存して動くようにしたもの</a:t>
            </a:r>
          </a:p>
        </p:txBody>
      </p:sp>
      <p:pic>
        <p:nvPicPr>
          <p:cNvPr id="3" name="Picture 2" descr="データ分析のイラスト">
            <a:extLst>
              <a:ext uri="{FF2B5EF4-FFF2-40B4-BE49-F238E27FC236}">
                <a16:creationId xmlns:a16="http://schemas.microsoft.com/office/drawing/2014/main" id="{FF82ACC8-9762-88C3-6800-19BF3B368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9094" y="3167779"/>
            <a:ext cx="2563831" cy="2848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塩基配列イラスト／無料イラストなら「イラストAC」">
            <a:extLst>
              <a:ext uri="{FF2B5EF4-FFF2-40B4-BE49-F238E27FC236}">
                <a16:creationId xmlns:a16="http://schemas.microsoft.com/office/drawing/2014/main" id="{FCE5A3BD-745B-AF36-BB69-07D76C4966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109" b="26593"/>
          <a:stretch/>
        </p:blipFill>
        <p:spPr bwMode="auto">
          <a:xfrm>
            <a:off x="219075" y="4267201"/>
            <a:ext cx="3905250" cy="6498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ocker">
            <a:extLst>
              <a:ext uri="{FF2B5EF4-FFF2-40B4-BE49-F238E27FC236}">
                <a16:creationId xmlns:a16="http://schemas.microsoft.com/office/drawing/2014/main" id="{AE1B92A9-A677-0A4D-DD57-A58E2F89D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1447" y="2657475"/>
            <a:ext cx="2500313" cy="2066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1D4D9082-9B5B-B181-BB84-230E29AD6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1447" y="4531519"/>
            <a:ext cx="2371725" cy="2371725"/>
          </a:xfrm>
          <a:prstGeom prst="rect">
            <a:avLst/>
          </a:prstGeom>
          <a:noFill/>
          <a:extLst>
            <a:ext uri="{909E8E84-426E-40DD-AFC4-6F175D3DCCD1}">
              <a14:hiddenFill xmlns:a14="http://schemas.microsoft.com/office/drawing/2010/main">
                <a:solidFill>
                  <a:srgbClr val="FFFFFF"/>
                </a:solidFill>
              </a14:hiddenFill>
            </a:ext>
          </a:extLst>
        </p:spPr>
      </p:pic>
      <p:sp>
        <p:nvSpPr>
          <p:cNvPr id="9" name="矢印: 右 8">
            <a:extLst>
              <a:ext uri="{FF2B5EF4-FFF2-40B4-BE49-F238E27FC236}">
                <a16:creationId xmlns:a16="http://schemas.microsoft.com/office/drawing/2014/main" id="{EA116BFD-F476-0FC9-81EA-81626F00F69A}"/>
              </a:ext>
            </a:extLst>
          </p:cNvPr>
          <p:cNvSpPr/>
          <p:nvPr/>
        </p:nvSpPr>
        <p:spPr>
          <a:xfrm>
            <a:off x="4419600" y="4267201"/>
            <a:ext cx="609600" cy="649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C44E20ED-D0F4-9865-793A-77B95BA06293}"/>
              </a:ext>
            </a:extLst>
          </p:cNvPr>
          <p:cNvSpPr/>
          <p:nvPr/>
        </p:nvSpPr>
        <p:spPr>
          <a:xfrm>
            <a:off x="8458200" y="4267201"/>
            <a:ext cx="609600" cy="649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301267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F6ED8-CE3A-2483-F2CF-81ADB8929E4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5878F5A-345C-F7DC-D8E3-76387091DDA8}"/>
              </a:ext>
            </a:extLst>
          </p:cNvPr>
          <p:cNvSpPr txBox="1"/>
          <p:nvPr/>
        </p:nvSpPr>
        <p:spPr>
          <a:xfrm>
            <a:off x="172528" y="232914"/>
            <a:ext cx="4103139" cy="523220"/>
          </a:xfrm>
          <a:prstGeom prst="rect">
            <a:avLst/>
          </a:prstGeom>
          <a:blipFill>
            <a:blip r:embed="rId2"/>
            <a:tile tx="0" ty="0" sx="100000" sy="100000" flip="none" algn="tl"/>
          </a:blipFill>
        </p:spPr>
        <p:txBody>
          <a:bodyPr wrap="square" rtlCol="0">
            <a:spAutoFit/>
          </a:bodyPr>
          <a:lstStyle/>
          <a:p>
            <a:r>
              <a:rPr lang="en-US" altLang="ja-JP" sz="2800" dirty="0"/>
              <a:t>Docker</a:t>
            </a:r>
            <a:r>
              <a:rPr lang="ja-JP" altLang="en-US" sz="2800" dirty="0"/>
              <a:t>の使い方と管理</a:t>
            </a:r>
          </a:p>
        </p:txBody>
      </p:sp>
      <p:sp>
        <p:nvSpPr>
          <p:cNvPr id="6" name="テキスト ボックス 5">
            <a:extLst>
              <a:ext uri="{FF2B5EF4-FFF2-40B4-BE49-F238E27FC236}">
                <a16:creationId xmlns:a16="http://schemas.microsoft.com/office/drawing/2014/main" id="{EB5014C1-E40A-6C02-E5CA-16F33A52DE5B}"/>
              </a:ext>
            </a:extLst>
          </p:cNvPr>
          <p:cNvSpPr txBox="1"/>
          <p:nvPr/>
        </p:nvSpPr>
        <p:spPr>
          <a:xfrm>
            <a:off x="353681" y="1152298"/>
            <a:ext cx="11110186" cy="830997"/>
          </a:xfrm>
          <a:prstGeom prst="rect">
            <a:avLst/>
          </a:prstGeom>
          <a:noFill/>
        </p:spPr>
        <p:txBody>
          <a:bodyPr wrap="square" rtlCol="0">
            <a:spAutoFit/>
          </a:bodyPr>
          <a:lstStyle/>
          <a:p>
            <a:r>
              <a:rPr lang="ja-JP" altLang="en-US" sz="2400" dirty="0"/>
              <a:t>この方が一番基本からちゃんと書いてくれている </a:t>
            </a:r>
            <a:r>
              <a:rPr lang="en-US" altLang="ja-JP" sz="2400" dirty="0">
                <a:hlinkClick r:id="rId3"/>
              </a:rPr>
              <a:t>https://datawokagaku.com/</a:t>
            </a:r>
            <a:endParaRPr lang="en-US" altLang="ja-JP" sz="2400" dirty="0"/>
          </a:p>
          <a:p>
            <a:endParaRPr lang="en-US" altLang="ja-JP" sz="2400" dirty="0"/>
          </a:p>
        </p:txBody>
      </p:sp>
      <p:pic>
        <p:nvPicPr>
          <p:cNvPr id="3" name="図 2">
            <a:extLst>
              <a:ext uri="{FF2B5EF4-FFF2-40B4-BE49-F238E27FC236}">
                <a16:creationId xmlns:a16="http://schemas.microsoft.com/office/drawing/2014/main" id="{5194385E-1C81-C953-0DC0-B4CDA7DC3814}"/>
              </a:ext>
            </a:extLst>
          </p:cNvPr>
          <p:cNvPicPr>
            <a:picLocks noChangeAspect="1"/>
          </p:cNvPicPr>
          <p:nvPr/>
        </p:nvPicPr>
        <p:blipFill>
          <a:blip r:embed="rId4"/>
          <a:stretch>
            <a:fillRect/>
          </a:stretch>
        </p:blipFill>
        <p:spPr>
          <a:xfrm>
            <a:off x="103939" y="1856295"/>
            <a:ext cx="11984122" cy="5115639"/>
          </a:xfrm>
          <a:prstGeom prst="rect">
            <a:avLst/>
          </a:prstGeom>
        </p:spPr>
      </p:pic>
    </p:spTree>
    <p:extLst>
      <p:ext uri="{BB962C8B-B14F-4D97-AF65-F5344CB8AC3E}">
        <p14:creationId xmlns:p14="http://schemas.microsoft.com/office/powerpoint/2010/main" val="91684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B4ECB-B353-E795-C202-0D55877F115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47CD400-840C-E6D5-03C3-F8F3E25FD315}"/>
              </a:ext>
            </a:extLst>
          </p:cNvPr>
          <p:cNvSpPr txBox="1"/>
          <p:nvPr/>
        </p:nvSpPr>
        <p:spPr>
          <a:xfrm>
            <a:off x="172528" y="232914"/>
            <a:ext cx="4103139" cy="523220"/>
          </a:xfrm>
          <a:prstGeom prst="rect">
            <a:avLst/>
          </a:prstGeom>
          <a:blipFill>
            <a:blip r:embed="rId2"/>
            <a:tile tx="0" ty="0" sx="100000" sy="100000" flip="none" algn="tl"/>
          </a:blipFill>
        </p:spPr>
        <p:txBody>
          <a:bodyPr wrap="square" rtlCol="0">
            <a:spAutoFit/>
          </a:bodyPr>
          <a:lstStyle/>
          <a:p>
            <a:r>
              <a:rPr lang="en-US" altLang="ja-JP" sz="2800" dirty="0"/>
              <a:t>Docker</a:t>
            </a:r>
            <a:r>
              <a:rPr lang="ja-JP" altLang="en-US" sz="2800" dirty="0"/>
              <a:t>の使い方と管理</a:t>
            </a:r>
          </a:p>
        </p:txBody>
      </p:sp>
      <p:sp>
        <p:nvSpPr>
          <p:cNvPr id="6" name="テキスト ボックス 5">
            <a:extLst>
              <a:ext uri="{FF2B5EF4-FFF2-40B4-BE49-F238E27FC236}">
                <a16:creationId xmlns:a16="http://schemas.microsoft.com/office/drawing/2014/main" id="{B477CE62-06A3-7AA4-1879-4C0EB16B6229}"/>
              </a:ext>
            </a:extLst>
          </p:cNvPr>
          <p:cNvSpPr txBox="1"/>
          <p:nvPr/>
        </p:nvSpPr>
        <p:spPr>
          <a:xfrm>
            <a:off x="353681" y="1152298"/>
            <a:ext cx="11110186" cy="830997"/>
          </a:xfrm>
          <a:prstGeom prst="rect">
            <a:avLst/>
          </a:prstGeom>
          <a:noFill/>
        </p:spPr>
        <p:txBody>
          <a:bodyPr wrap="square" rtlCol="0">
            <a:spAutoFit/>
          </a:bodyPr>
          <a:lstStyle/>
          <a:p>
            <a:r>
              <a:rPr lang="ja-JP" altLang="en-US" sz="2400" dirty="0"/>
              <a:t>この方が一番基本からちゃんと書いてくれている </a:t>
            </a:r>
            <a:r>
              <a:rPr lang="en-US" altLang="ja-JP" sz="2400" dirty="0">
                <a:hlinkClick r:id="rId3"/>
              </a:rPr>
              <a:t>https://datawokagaku.com/</a:t>
            </a:r>
            <a:endParaRPr lang="en-US" altLang="ja-JP" sz="2400" dirty="0"/>
          </a:p>
          <a:p>
            <a:endParaRPr lang="en-US" altLang="ja-JP" sz="2400" dirty="0"/>
          </a:p>
        </p:txBody>
      </p:sp>
      <p:pic>
        <p:nvPicPr>
          <p:cNvPr id="3" name="図 2">
            <a:extLst>
              <a:ext uri="{FF2B5EF4-FFF2-40B4-BE49-F238E27FC236}">
                <a16:creationId xmlns:a16="http://schemas.microsoft.com/office/drawing/2014/main" id="{37836E18-A9B6-9274-7506-1DC7B14834A9}"/>
              </a:ext>
            </a:extLst>
          </p:cNvPr>
          <p:cNvPicPr>
            <a:picLocks noChangeAspect="1"/>
          </p:cNvPicPr>
          <p:nvPr/>
        </p:nvPicPr>
        <p:blipFill>
          <a:blip r:embed="rId4"/>
          <a:stretch>
            <a:fillRect/>
          </a:stretch>
        </p:blipFill>
        <p:spPr>
          <a:xfrm>
            <a:off x="103939" y="1856295"/>
            <a:ext cx="11984122" cy="5115639"/>
          </a:xfrm>
          <a:prstGeom prst="rect">
            <a:avLst/>
          </a:prstGeom>
        </p:spPr>
      </p:pic>
      <p:pic>
        <p:nvPicPr>
          <p:cNvPr id="2" name="図 1">
            <a:extLst>
              <a:ext uri="{FF2B5EF4-FFF2-40B4-BE49-F238E27FC236}">
                <a16:creationId xmlns:a16="http://schemas.microsoft.com/office/drawing/2014/main" id="{889C372B-DD32-F314-5900-6749126039DA}"/>
              </a:ext>
            </a:extLst>
          </p:cNvPr>
          <p:cNvPicPr>
            <a:picLocks noChangeAspect="1"/>
          </p:cNvPicPr>
          <p:nvPr/>
        </p:nvPicPr>
        <p:blipFill>
          <a:blip r:embed="rId5"/>
          <a:stretch>
            <a:fillRect/>
          </a:stretch>
        </p:blipFill>
        <p:spPr>
          <a:xfrm>
            <a:off x="2126207" y="1858623"/>
            <a:ext cx="7363853" cy="4867954"/>
          </a:xfrm>
          <a:prstGeom prst="rect">
            <a:avLst/>
          </a:prstGeom>
        </p:spPr>
      </p:pic>
    </p:spTree>
    <p:extLst>
      <p:ext uri="{BB962C8B-B14F-4D97-AF65-F5344CB8AC3E}">
        <p14:creationId xmlns:p14="http://schemas.microsoft.com/office/powerpoint/2010/main" val="41127656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F7E8F-61AE-3C63-81CD-6299EAA8377C}"/>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962D114-DCEA-A401-5CBF-48A81A24FD09}"/>
              </a:ext>
            </a:extLst>
          </p:cNvPr>
          <p:cNvSpPr txBox="1"/>
          <p:nvPr/>
        </p:nvSpPr>
        <p:spPr>
          <a:xfrm>
            <a:off x="172528" y="232914"/>
            <a:ext cx="4890539" cy="523220"/>
          </a:xfrm>
          <a:prstGeom prst="rect">
            <a:avLst/>
          </a:prstGeom>
          <a:blipFill>
            <a:blip r:embed="rId2"/>
            <a:tile tx="0" ty="0" sx="100000" sy="100000" flip="none" algn="tl"/>
          </a:blipFill>
        </p:spPr>
        <p:txBody>
          <a:bodyPr wrap="square" rtlCol="0">
            <a:spAutoFit/>
          </a:bodyPr>
          <a:lstStyle/>
          <a:p>
            <a:r>
              <a:rPr lang="ja-JP" altLang="en-US" sz="2800" dirty="0"/>
              <a:t>遺伝研スパコンの凄いところ</a:t>
            </a:r>
          </a:p>
        </p:txBody>
      </p:sp>
      <p:sp>
        <p:nvSpPr>
          <p:cNvPr id="6" name="テキスト ボックス 5">
            <a:extLst>
              <a:ext uri="{FF2B5EF4-FFF2-40B4-BE49-F238E27FC236}">
                <a16:creationId xmlns:a16="http://schemas.microsoft.com/office/drawing/2014/main" id="{6E2B1788-1F68-23BA-8255-C5A7CA747BAD}"/>
              </a:ext>
            </a:extLst>
          </p:cNvPr>
          <p:cNvSpPr txBox="1"/>
          <p:nvPr/>
        </p:nvSpPr>
        <p:spPr>
          <a:xfrm>
            <a:off x="353681" y="1152298"/>
            <a:ext cx="9144001" cy="461665"/>
          </a:xfrm>
          <a:prstGeom prst="rect">
            <a:avLst/>
          </a:prstGeom>
          <a:noFill/>
        </p:spPr>
        <p:txBody>
          <a:bodyPr wrap="square" rtlCol="0">
            <a:spAutoFit/>
          </a:bodyPr>
          <a:lstStyle/>
          <a:p>
            <a:r>
              <a:rPr lang="ja-JP" altLang="en-US" sz="2400" dirty="0"/>
              <a:t>これ全部無料（ストレージも</a:t>
            </a:r>
            <a:r>
              <a:rPr lang="en-US" altLang="ja-JP" sz="2400" dirty="0"/>
              <a:t>30GB</a:t>
            </a:r>
            <a:r>
              <a:rPr lang="ja-JP" altLang="en-US" sz="2400" dirty="0"/>
              <a:t>まで</a:t>
            </a:r>
            <a:r>
              <a:rPr lang="en-US" altLang="ja-JP" sz="2400" dirty="0"/>
              <a:t>OK</a:t>
            </a:r>
            <a:r>
              <a:rPr lang="ja-JP" altLang="en-US" sz="2400" dirty="0"/>
              <a:t>）</a:t>
            </a:r>
            <a:endParaRPr lang="en-US" altLang="ja-JP" sz="2400" dirty="0"/>
          </a:p>
        </p:txBody>
      </p:sp>
      <p:pic>
        <p:nvPicPr>
          <p:cNvPr id="2" name="図 1">
            <a:extLst>
              <a:ext uri="{FF2B5EF4-FFF2-40B4-BE49-F238E27FC236}">
                <a16:creationId xmlns:a16="http://schemas.microsoft.com/office/drawing/2014/main" id="{3D65282A-5BB0-3E0D-819F-5EC8FE60288C}"/>
              </a:ext>
            </a:extLst>
          </p:cNvPr>
          <p:cNvPicPr>
            <a:picLocks noChangeAspect="1"/>
          </p:cNvPicPr>
          <p:nvPr/>
        </p:nvPicPr>
        <p:blipFill>
          <a:blip r:embed="rId3"/>
          <a:stretch>
            <a:fillRect/>
          </a:stretch>
        </p:blipFill>
        <p:spPr>
          <a:xfrm>
            <a:off x="0" y="2227290"/>
            <a:ext cx="12192000" cy="3013019"/>
          </a:xfrm>
          <a:prstGeom prst="rect">
            <a:avLst/>
          </a:prstGeom>
        </p:spPr>
      </p:pic>
      <p:cxnSp>
        <p:nvCxnSpPr>
          <p:cNvPr id="3" name="直線コネクタ 2">
            <a:extLst>
              <a:ext uri="{FF2B5EF4-FFF2-40B4-BE49-F238E27FC236}">
                <a16:creationId xmlns:a16="http://schemas.microsoft.com/office/drawing/2014/main" id="{510B0196-AF02-AA32-5A12-AC593B82DEA6}"/>
              </a:ext>
            </a:extLst>
          </p:cNvPr>
          <p:cNvCxnSpPr>
            <a:cxnSpLocks/>
          </p:cNvCxnSpPr>
          <p:nvPr/>
        </p:nvCxnSpPr>
        <p:spPr>
          <a:xfrm>
            <a:off x="9991725" y="4752975"/>
            <a:ext cx="14668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3A1C6B4B-2AD2-9CA8-6539-A10259311C4D}"/>
              </a:ext>
            </a:extLst>
          </p:cNvPr>
          <p:cNvCxnSpPr>
            <a:cxnSpLocks/>
          </p:cNvCxnSpPr>
          <p:nvPr/>
        </p:nvCxnSpPr>
        <p:spPr>
          <a:xfrm>
            <a:off x="247650" y="5038725"/>
            <a:ext cx="82391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785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E568-15ED-78AD-50CF-995913FCFF7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C5B6EEF-EDCF-2135-D31F-15F50C9BB699}"/>
              </a:ext>
            </a:extLst>
          </p:cNvPr>
          <p:cNvSpPr txBox="1"/>
          <p:nvPr/>
        </p:nvSpPr>
        <p:spPr>
          <a:xfrm>
            <a:off x="172528" y="232914"/>
            <a:ext cx="5483205" cy="523220"/>
          </a:xfrm>
          <a:prstGeom prst="rect">
            <a:avLst/>
          </a:prstGeom>
          <a:blipFill>
            <a:blip r:embed="rId2"/>
            <a:tile tx="0" ty="0" sx="100000" sy="100000" flip="none" algn="tl"/>
          </a:blipFill>
        </p:spPr>
        <p:txBody>
          <a:bodyPr wrap="square" rtlCol="0">
            <a:spAutoFit/>
          </a:bodyPr>
          <a:lstStyle/>
          <a:p>
            <a:r>
              <a:rPr lang="ja-JP" altLang="en-US" sz="2800" dirty="0"/>
              <a:t>実際に</a:t>
            </a:r>
            <a:r>
              <a:rPr lang="en-US" altLang="ja-JP" sz="2800" dirty="0"/>
              <a:t>Singularity</a:t>
            </a:r>
            <a:r>
              <a:rPr lang="ja-JP" altLang="en-US" sz="2800" dirty="0"/>
              <a:t>を動かしてみる</a:t>
            </a:r>
          </a:p>
        </p:txBody>
      </p:sp>
      <p:sp>
        <p:nvSpPr>
          <p:cNvPr id="2" name="コンテンツ プレースホルダー 2">
            <a:extLst>
              <a:ext uri="{FF2B5EF4-FFF2-40B4-BE49-F238E27FC236}">
                <a16:creationId xmlns:a16="http://schemas.microsoft.com/office/drawing/2014/main" id="{BA5C552B-AF3F-EC16-41C0-9C72CC2886A1}"/>
              </a:ext>
            </a:extLst>
          </p:cNvPr>
          <p:cNvSpPr>
            <a:spLocks noGrp="1"/>
          </p:cNvSpPr>
          <p:nvPr>
            <p:ph idx="1"/>
          </p:nvPr>
        </p:nvSpPr>
        <p:spPr>
          <a:xfrm>
            <a:off x="397933" y="1253331"/>
            <a:ext cx="11150600" cy="4165336"/>
          </a:xfrm>
        </p:spPr>
        <p:txBody>
          <a:bodyPr/>
          <a:lstStyle/>
          <a:p>
            <a:r>
              <a:rPr kumimoji="1" lang="ja-JP" altLang="en-US" dirty="0"/>
              <a:t>遺伝研に</a:t>
            </a:r>
            <a:r>
              <a:rPr kumimoji="1" lang="en-US" altLang="ja-JP" dirty="0"/>
              <a:t>singularity</a:t>
            </a:r>
            <a:r>
              <a:rPr kumimoji="1" lang="ja-JP" altLang="en-US" dirty="0"/>
              <a:t>の細かい使い方などが載っています</a:t>
            </a:r>
            <a:br>
              <a:rPr kumimoji="1" lang="en-US" altLang="ja-JP" dirty="0"/>
            </a:br>
            <a:r>
              <a:rPr kumimoji="1" lang="en-US" altLang="ja-JP" dirty="0">
                <a:hlinkClick r:id="rId3"/>
              </a:rPr>
              <a:t>https://sc.ddbj.nig.ac.jp/ja/guide/software/singularity</a:t>
            </a:r>
            <a:endParaRPr lang="en-US" altLang="ja-JP" dirty="0"/>
          </a:p>
          <a:p>
            <a:endParaRPr kumimoji="1" lang="en-US" altLang="ja-JP" dirty="0"/>
          </a:p>
          <a:p>
            <a:r>
              <a:rPr kumimoji="1" lang="en-US" altLang="ja-JP" dirty="0"/>
              <a:t>singularity</a:t>
            </a:r>
            <a:r>
              <a:rPr kumimoji="1" lang="ja-JP" altLang="en-US" dirty="0"/>
              <a:t>の一番のメリットは管理者権限が無くても実行可能な点</a:t>
            </a:r>
            <a:endParaRPr kumimoji="1" lang="en-US" altLang="ja-JP" dirty="0"/>
          </a:p>
          <a:p>
            <a:endParaRPr kumimoji="1" lang="en-US" altLang="ja-JP" dirty="0"/>
          </a:p>
          <a:p>
            <a:pPr>
              <a:buFont typeface="Wingdings" panose="05000000000000000000" pitchFamily="2" charset="2"/>
              <a:buChar char="ü"/>
            </a:pPr>
            <a:r>
              <a:rPr kumimoji="1" lang="en-US" altLang="ja-JP" dirty="0"/>
              <a:t>singularity exec /lustre7/singularity/images/</a:t>
            </a:r>
            <a:r>
              <a:rPr kumimoji="1" lang="en-US" altLang="ja-JP" dirty="0" err="1"/>
              <a:t>biotools</a:t>
            </a:r>
            <a:r>
              <a:rPr kumimoji="1" lang="en-US" altLang="ja-JP" dirty="0"/>
              <a:t>/f/</a:t>
            </a:r>
            <a:r>
              <a:rPr kumimoji="1" lang="en-US" altLang="ja-JP" dirty="0" err="1"/>
              <a:t>fastqc</a:t>
            </a:r>
            <a:r>
              <a:rPr kumimoji="1" lang="en-US" altLang="ja-JP" dirty="0"/>
              <a:t>\:0.11.9--hdfd78af_1 </a:t>
            </a:r>
            <a:r>
              <a:rPr kumimoji="1" lang="en-US" altLang="ja-JP" dirty="0" err="1"/>
              <a:t>fastqc</a:t>
            </a:r>
            <a:r>
              <a:rPr kumimoji="1" lang="ja-JP" altLang="en-US" dirty="0"/>
              <a:t> </a:t>
            </a:r>
            <a:r>
              <a:rPr kumimoji="1" lang="en-US" altLang="ja-JP" dirty="0"/>
              <a:t>-h</a:t>
            </a:r>
            <a:endParaRPr kumimoji="1" lang="ja-JP" altLang="en-US" dirty="0"/>
          </a:p>
        </p:txBody>
      </p:sp>
    </p:spTree>
    <p:extLst>
      <p:ext uri="{BB962C8B-B14F-4D97-AF65-F5344CB8AC3E}">
        <p14:creationId xmlns:p14="http://schemas.microsoft.com/office/powerpoint/2010/main" val="6015240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1D511-EC69-7074-5D00-D910742B5CF6}"/>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DFAE7E3-C461-0D99-5057-8F063DDA3D5A}"/>
              </a:ext>
            </a:extLst>
          </p:cNvPr>
          <p:cNvSpPr txBox="1"/>
          <p:nvPr/>
        </p:nvSpPr>
        <p:spPr>
          <a:xfrm>
            <a:off x="172528" y="232914"/>
            <a:ext cx="4357139" cy="523220"/>
          </a:xfrm>
          <a:prstGeom prst="rect">
            <a:avLst/>
          </a:prstGeom>
          <a:blipFill>
            <a:blip r:embed="rId2"/>
            <a:tile tx="0" ty="0" sx="100000" sy="100000" flip="none" algn="tl"/>
          </a:blipFill>
        </p:spPr>
        <p:txBody>
          <a:bodyPr wrap="square" rtlCol="0">
            <a:spAutoFit/>
          </a:bodyPr>
          <a:lstStyle/>
          <a:p>
            <a:r>
              <a:rPr lang="ja-JP" altLang="en-US" sz="2800" dirty="0"/>
              <a:t>遺伝研のスパコンの構成</a:t>
            </a:r>
          </a:p>
        </p:txBody>
      </p:sp>
      <p:pic>
        <p:nvPicPr>
          <p:cNvPr id="2" name="Picture 2">
            <a:extLst>
              <a:ext uri="{FF2B5EF4-FFF2-40B4-BE49-F238E27FC236}">
                <a16:creationId xmlns:a16="http://schemas.microsoft.com/office/drawing/2014/main" id="{FB02BE36-6D4D-FDAE-A866-BE54AA3DA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323975"/>
            <a:ext cx="7315200" cy="55340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D7D40CB-508B-5023-FE5E-48BAB7D47436}"/>
              </a:ext>
            </a:extLst>
          </p:cNvPr>
          <p:cNvSpPr txBox="1"/>
          <p:nvPr/>
        </p:nvSpPr>
        <p:spPr>
          <a:xfrm>
            <a:off x="846667" y="1448858"/>
            <a:ext cx="2724150" cy="830997"/>
          </a:xfrm>
          <a:prstGeom prst="rect">
            <a:avLst/>
          </a:prstGeom>
          <a:noFill/>
        </p:spPr>
        <p:txBody>
          <a:bodyPr wrap="square" rtlCol="0">
            <a:spAutoFit/>
          </a:bodyPr>
          <a:lstStyle/>
          <a:p>
            <a:r>
              <a:rPr kumimoji="1" lang="en-US" altLang="ja-JP" sz="2400" b="1" dirty="0"/>
              <a:t>HPC</a:t>
            </a:r>
            <a:r>
              <a:rPr kumimoji="1" lang="ja-JP" altLang="en-US" sz="2400" b="1" dirty="0"/>
              <a:t>下では解析の仕方が変わる</a:t>
            </a:r>
          </a:p>
        </p:txBody>
      </p:sp>
    </p:spTree>
    <p:extLst>
      <p:ext uri="{BB962C8B-B14F-4D97-AF65-F5344CB8AC3E}">
        <p14:creationId xmlns:p14="http://schemas.microsoft.com/office/powerpoint/2010/main" val="20929488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37B478-72DE-18A3-3AAC-08ADA3165D0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1196139-3114-E17D-3849-35612FF8FFDD}"/>
              </a:ext>
            </a:extLst>
          </p:cNvPr>
          <p:cNvSpPr>
            <a:spLocks noGrp="1"/>
          </p:cNvSpPr>
          <p:nvPr>
            <p:ph idx="1"/>
          </p:nvPr>
        </p:nvSpPr>
        <p:spPr/>
        <p:txBody>
          <a:bodyPr/>
          <a:lstStyle/>
          <a:p>
            <a:endParaRPr kumimoji="1" lang="ja-JP" altLang="en-US"/>
          </a:p>
        </p:txBody>
      </p:sp>
      <p:pic>
        <p:nvPicPr>
          <p:cNvPr id="2050" name="Picture 2">
            <a:extLst>
              <a:ext uri="{FF2B5EF4-FFF2-40B4-BE49-F238E27FC236}">
                <a16:creationId xmlns:a16="http://schemas.microsoft.com/office/drawing/2014/main" id="{52F75F0B-3637-5DB9-C4C6-33A3C9A01B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931"/>
          <a:stretch/>
        </p:blipFill>
        <p:spPr bwMode="auto">
          <a:xfrm>
            <a:off x="1290171" y="365125"/>
            <a:ext cx="9611657" cy="649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9811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19AAF-7950-7B79-2647-AF4CBD4F400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C9542D-4F37-63EA-705B-6B955BFC8BDB}"/>
              </a:ext>
            </a:extLst>
          </p:cNvPr>
          <p:cNvSpPr txBox="1"/>
          <p:nvPr/>
        </p:nvSpPr>
        <p:spPr>
          <a:xfrm>
            <a:off x="172528" y="232914"/>
            <a:ext cx="4636539" cy="523220"/>
          </a:xfrm>
          <a:prstGeom prst="rect">
            <a:avLst/>
          </a:prstGeom>
          <a:blipFill>
            <a:blip r:embed="rId2"/>
            <a:tile tx="0" ty="0" sx="100000" sy="100000" flip="none" algn="tl"/>
          </a:blipFill>
        </p:spPr>
        <p:txBody>
          <a:bodyPr wrap="square" rtlCol="0">
            <a:spAutoFit/>
          </a:bodyPr>
          <a:lstStyle/>
          <a:p>
            <a:r>
              <a:rPr lang="ja-JP" altLang="en-US" sz="2800" dirty="0"/>
              <a:t>計算用ユーザーホーム領域</a:t>
            </a:r>
          </a:p>
        </p:txBody>
      </p:sp>
      <p:sp>
        <p:nvSpPr>
          <p:cNvPr id="2" name="コンテンツ プレースホルダー 2">
            <a:extLst>
              <a:ext uri="{FF2B5EF4-FFF2-40B4-BE49-F238E27FC236}">
                <a16:creationId xmlns:a16="http://schemas.microsoft.com/office/drawing/2014/main" id="{ACAA5E33-B88C-8400-BBD3-96CEC0B65A66}"/>
              </a:ext>
            </a:extLst>
          </p:cNvPr>
          <p:cNvSpPr>
            <a:spLocks noGrp="1"/>
          </p:cNvSpPr>
          <p:nvPr>
            <p:ph idx="1"/>
          </p:nvPr>
        </p:nvSpPr>
        <p:spPr>
          <a:xfrm>
            <a:off x="338667" y="1080558"/>
            <a:ext cx="10515600" cy="4351338"/>
          </a:xfrm>
        </p:spPr>
        <p:txBody>
          <a:bodyPr/>
          <a:lstStyle/>
          <a:p>
            <a:r>
              <a:rPr kumimoji="1" lang="ja-JP" altLang="en-US" dirty="0"/>
              <a:t>ここで（大規模）解析をしてはいけない</a:t>
            </a:r>
            <a:br>
              <a:rPr kumimoji="1" lang="en-US" altLang="ja-JP" dirty="0"/>
            </a:br>
            <a:r>
              <a:rPr kumimoji="1" lang="ja-JP" altLang="en-US" dirty="0"/>
              <a:t>⇒堅牢性を重視しているため、そんなに容量が取れない</a:t>
            </a:r>
            <a:endParaRPr kumimoji="1" lang="en-US" altLang="ja-JP" dirty="0"/>
          </a:p>
          <a:p>
            <a:endParaRPr lang="en-US" altLang="ja-JP" dirty="0"/>
          </a:p>
          <a:p>
            <a:r>
              <a:rPr lang="ja-JP" altLang="en-US" dirty="0"/>
              <a:t>実際に計算する際には一般解析区画を使う</a:t>
            </a:r>
            <a:br>
              <a:rPr lang="en-US" altLang="ja-JP" dirty="0"/>
            </a:br>
            <a:r>
              <a:rPr lang="ja-JP" altLang="en-US" dirty="0"/>
              <a:t>⇒しかし、ここはシェルスクリプトで書かれたものしか受け取れない</a:t>
            </a:r>
            <a:endParaRPr lang="en-US" altLang="ja-JP" dirty="0"/>
          </a:p>
        </p:txBody>
      </p:sp>
      <p:pic>
        <p:nvPicPr>
          <p:cNvPr id="3" name="図 2">
            <a:extLst>
              <a:ext uri="{FF2B5EF4-FFF2-40B4-BE49-F238E27FC236}">
                <a16:creationId xmlns:a16="http://schemas.microsoft.com/office/drawing/2014/main" id="{92466852-81E9-522F-E24B-AAF0A62AD0E3}"/>
              </a:ext>
            </a:extLst>
          </p:cNvPr>
          <p:cNvPicPr>
            <a:picLocks noChangeAspect="1"/>
          </p:cNvPicPr>
          <p:nvPr/>
        </p:nvPicPr>
        <p:blipFill>
          <a:blip r:embed="rId3"/>
          <a:stretch>
            <a:fillRect/>
          </a:stretch>
        </p:blipFill>
        <p:spPr>
          <a:xfrm>
            <a:off x="855134" y="4007954"/>
            <a:ext cx="9135533" cy="2617132"/>
          </a:xfrm>
          <a:prstGeom prst="rect">
            <a:avLst/>
          </a:prstGeom>
        </p:spPr>
      </p:pic>
    </p:spTree>
    <p:extLst>
      <p:ext uri="{BB962C8B-B14F-4D97-AF65-F5344CB8AC3E}">
        <p14:creationId xmlns:p14="http://schemas.microsoft.com/office/powerpoint/2010/main" val="3435722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958E4-0942-C031-8291-8810777340D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28AE766-7C66-8830-D59E-2464E11A73E9}"/>
              </a:ext>
            </a:extLst>
          </p:cNvPr>
          <p:cNvSpPr txBox="1"/>
          <p:nvPr/>
        </p:nvSpPr>
        <p:spPr>
          <a:xfrm>
            <a:off x="172528" y="232914"/>
            <a:ext cx="10173739" cy="523220"/>
          </a:xfrm>
          <a:prstGeom prst="rect">
            <a:avLst/>
          </a:prstGeom>
          <a:blipFill>
            <a:blip r:embed="rId2"/>
            <a:tile tx="0" ty="0" sx="100000" sy="100000" flip="none" algn="tl"/>
          </a:blipFill>
        </p:spPr>
        <p:txBody>
          <a:bodyPr wrap="square" rtlCol="0">
            <a:spAutoFit/>
          </a:bodyPr>
          <a:lstStyle/>
          <a:p>
            <a:r>
              <a:rPr kumimoji="1" lang="ja-JP" altLang="en-US" sz="2800" dirty="0"/>
              <a:t>ハイパフォーマンス・コンピューティング（</a:t>
            </a:r>
            <a:r>
              <a:rPr kumimoji="1" lang="en-US" altLang="ja-JP" sz="2800" dirty="0"/>
              <a:t>HPC</a:t>
            </a:r>
            <a:r>
              <a:rPr kumimoji="1" lang="ja-JP" altLang="en-US" sz="2800" dirty="0"/>
              <a:t>）の使い方</a:t>
            </a:r>
            <a:endParaRPr lang="ja-JP" altLang="en-US" sz="2800" dirty="0"/>
          </a:p>
        </p:txBody>
      </p:sp>
      <p:sp>
        <p:nvSpPr>
          <p:cNvPr id="2" name="コンテンツ プレースホルダー 2">
            <a:extLst>
              <a:ext uri="{FF2B5EF4-FFF2-40B4-BE49-F238E27FC236}">
                <a16:creationId xmlns:a16="http://schemas.microsoft.com/office/drawing/2014/main" id="{745FE8DF-B28D-C20D-ADC3-FADDC5C67051}"/>
              </a:ext>
            </a:extLst>
          </p:cNvPr>
          <p:cNvSpPr>
            <a:spLocks noGrp="1"/>
          </p:cNvSpPr>
          <p:nvPr>
            <p:ph idx="1"/>
          </p:nvPr>
        </p:nvSpPr>
        <p:spPr>
          <a:xfrm>
            <a:off x="448734" y="1253331"/>
            <a:ext cx="10515600" cy="4351338"/>
          </a:xfrm>
        </p:spPr>
        <p:txBody>
          <a:bodyPr/>
          <a:lstStyle/>
          <a:p>
            <a:r>
              <a:rPr kumimoji="1" lang="en-US" altLang="ja-JP" dirty="0"/>
              <a:t>https://sc.ddbj.nig.ac.jp/ja/guide/usage-for-general-analysis-environment/uge</a:t>
            </a:r>
            <a:endParaRPr kumimoji="1" lang="ja-JP" altLang="en-US" dirty="0"/>
          </a:p>
        </p:txBody>
      </p:sp>
      <p:pic>
        <p:nvPicPr>
          <p:cNvPr id="3" name="図 2">
            <a:extLst>
              <a:ext uri="{FF2B5EF4-FFF2-40B4-BE49-F238E27FC236}">
                <a16:creationId xmlns:a16="http://schemas.microsoft.com/office/drawing/2014/main" id="{83EB92C4-C886-2254-669E-225EBF77D6AB}"/>
              </a:ext>
            </a:extLst>
          </p:cNvPr>
          <p:cNvPicPr>
            <a:picLocks noChangeAspect="1"/>
          </p:cNvPicPr>
          <p:nvPr/>
        </p:nvPicPr>
        <p:blipFill>
          <a:blip r:embed="rId3"/>
          <a:stretch>
            <a:fillRect/>
          </a:stretch>
        </p:blipFill>
        <p:spPr>
          <a:xfrm>
            <a:off x="2733245" y="2345521"/>
            <a:ext cx="6154009" cy="3934374"/>
          </a:xfrm>
          <a:prstGeom prst="rect">
            <a:avLst/>
          </a:prstGeom>
        </p:spPr>
      </p:pic>
      <p:sp>
        <p:nvSpPr>
          <p:cNvPr id="5" name="正方形/長方形 4">
            <a:extLst>
              <a:ext uri="{FF2B5EF4-FFF2-40B4-BE49-F238E27FC236}">
                <a16:creationId xmlns:a16="http://schemas.microsoft.com/office/drawing/2014/main" id="{7BB1DBF3-C32A-6A15-5991-484B30164032}"/>
              </a:ext>
            </a:extLst>
          </p:cNvPr>
          <p:cNvSpPr/>
          <p:nvPr/>
        </p:nvSpPr>
        <p:spPr>
          <a:xfrm>
            <a:off x="2733245" y="4712758"/>
            <a:ext cx="6154009"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3476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456966" y="4004033"/>
            <a:ext cx="8458170" cy="830997"/>
          </a:xfrm>
          <a:prstGeom prst="rect">
            <a:avLst/>
          </a:prstGeom>
          <a:noFill/>
        </p:spPr>
        <p:txBody>
          <a:bodyPr wrap="square" rtlCol="0">
            <a:spAutoFit/>
          </a:bodyPr>
          <a:lstStyle/>
          <a:p>
            <a:r>
              <a:rPr lang="ja-JP" altLang="en-US" sz="2400" dirty="0"/>
              <a:t>クラスタリングを見ただけである程度推定可能です</a:t>
            </a:r>
            <a:endParaRPr lang="en-US" altLang="ja-JP" sz="2400" dirty="0"/>
          </a:p>
          <a:p>
            <a:r>
              <a:rPr lang="ja-JP" altLang="en-US" sz="2400" dirty="0"/>
              <a:t>この二ヶ所では比較的多くの</a:t>
            </a:r>
            <a:r>
              <a:rPr lang="en-US" altLang="ja-JP" sz="2400" dirty="0"/>
              <a:t>DEG</a:t>
            </a:r>
            <a:r>
              <a:rPr lang="ja-JP" altLang="en-US" sz="2400" dirty="0" err="1"/>
              <a:t>が検</a:t>
            </a:r>
            <a:r>
              <a:rPr lang="ja-JP" altLang="en-US" sz="2400" dirty="0"/>
              <a:t>出される</a:t>
            </a:r>
            <a:endParaRPr lang="en-US" altLang="ja-JP" sz="2400" dirty="0"/>
          </a:p>
        </p:txBody>
      </p:sp>
      <p:pic>
        <p:nvPicPr>
          <p:cNvPr id="7" name="図 6"/>
          <p:cNvPicPr>
            <a:picLocks noChangeAspect="1"/>
          </p:cNvPicPr>
          <p:nvPr/>
        </p:nvPicPr>
        <p:blipFill>
          <a:blip r:embed="rId2"/>
          <a:stretch>
            <a:fillRect/>
          </a:stretch>
        </p:blipFill>
        <p:spPr>
          <a:xfrm>
            <a:off x="138029" y="948870"/>
            <a:ext cx="9221631" cy="2751861"/>
          </a:xfrm>
          <a:prstGeom prst="rect">
            <a:avLst/>
          </a:prstGeom>
        </p:spPr>
      </p:pic>
      <p:sp>
        <p:nvSpPr>
          <p:cNvPr id="2" name="角丸四角形 1"/>
          <p:cNvSpPr/>
          <p:nvPr/>
        </p:nvSpPr>
        <p:spPr>
          <a:xfrm>
            <a:off x="456966" y="2320376"/>
            <a:ext cx="508936" cy="15137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角丸四角形 7"/>
          <p:cNvSpPr/>
          <p:nvPr/>
        </p:nvSpPr>
        <p:spPr>
          <a:xfrm>
            <a:off x="3151282" y="2083169"/>
            <a:ext cx="508936" cy="15137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右矢印 8"/>
          <p:cNvSpPr/>
          <p:nvPr/>
        </p:nvSpPr>
        <p:spPr>
          <a:xfrm>
            <a:off x="641043" y="5395518"/>
            <a:ext cx="649717" cy="597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テキスト ボックス 9"/>
          <p:cNvSpPr txBox="1"/>
          <p:nvPr/>
        </p:nvSpPr>
        <p:spPr>
          <a:xfrm>
            <a:off x="1290760" y="5463625"/>
            <a:ext cx="9500885" cy="461665"/>
          </a:xfrm>
          <a:prstGeom prst="rect">
            <a:avLst/>
          </a:prstGeom>
          <a:noFill/>
        </p:spPr>
        <p:txBody>
          <a:bodyPr wrap="square" rtlCol="0">
            <a:spAutoFit/>
          </a:bodyPr>
          <a:lstStyle/>
          <a:p>
            <a:r>
              <a:rPr lang="ja-JP" altLang="en-US" sz="2400" dirty="0"/>
              <a:t>病気なら</a:t>
            </a:r>
            <a:r>
              <a:rPr lang="en-US" altLang="ja-JP" sz="2400" dirty="0"/>
              <a:t>case</a:t>
            </a:r>
            <a:r>
              <a:rPr lang="ja-JP" altLang="en-US" sz="2400" dirty="0"/>
              <a:t>と</a:t>
            </a:r>
            <a:r>
              <a:rPr lang="en-US" altLang="ja-JP" sz="2400" dirty="0"/>
              <a:t>control</a:t>
            </a:r>
            <a:r>
              <a:rPr lang="ja-JP" altLang="en-US" sz="2400" dirty="0"/>
              <a:t>で異なる</a:t>
            </a:r>
            <a:r>
              <a:rPr lang="en-US" altLang="ja-JP" sz="2400" dirty="0"/>
              <a:t>DEG</a:t>
            </a:r>
            <a:r>
              <a:rPr lang="ja-JP" altLang="en-US" sz="2400" dirty="0"/>
              <a:t>が皆さんが探しているものです</a:t>
            </a:r>
            <a:endParaRPr lang="en-US" altLang="ja-JP" sz="2400" dirty="0"/>
          </a:p>
        </p:txBody>
      </p:sp>
      <p:sp>
        <p:nvSpPr>
          <p:cNvPr id="3" name="テキスト ボックス 2">
            <a:extLst>
              <a:ext uri="{FF2B5EF4-FFF2-40B4-BE49-F238E27FC236}">
                <a16:creationId xmlns:a16="http://schemas.microsoft.com/office/drawing/2014/main" id="{5032DB26-1B97-1AC1-2190-5440AD8A8F08}"/>
              </a:ext>
            </a:extLst>
          </p:cNvPr>
          <p:cNvSpPr txBox="1"/>
          <p:nvPr/>
        </p:nvSpPr>
        <p:spPr>
          <a:xfrm>
            <a:off x="172528" y="232914"/>
            <a:ext cx="9187132" cy="523220"/>
          </a:xfrm>
          <a:prstGeom prst="rect">
            <a:avLst/>
          </a:prstGeom>
          <a:blipFill>
            <a:blip r:embed="rId3"/>
            <a:tile tx="0" ty="0" sx="100000" sy="100000" flip="none" algn="tl"/>
          </a:blipFill>
        </p:spPr>
        <p:txBody>
          <a:bodyPr wrap="square" rtlCol="0">
            <a:spAutoFit/>
          </a:bodyPr>
          <a:lstStyle/>
          <a:p>
            <a:r>
              <a:rPr lang="zh-TW" altLang="en-US" sz="2800" dirty="0">
                <a:latin typeface="游ゴシック" panose="020B0400000000000000" pitchFamily="50" charset="-128"/>
                <a:ea typeface="游ゴシック" panose="020B0400000000000000" pitchFamily="50" charset="-128"/>
              </a:rPr>
              <a:t>発現変動解析</a:t>
            </a:r>
            <a:r>
              <a:rPr lang="ja-JP" altLang="en-US" sz="2800" dirty="0">
                <a:latin typeface="游ゴシック" panose="020B0400000000000000" pitchFamily="50" charset="-128"/>
                <a:ea typeface="游ゴシック" panose="020B0400000000000000" pitchFamily="50" charset="-128"/>
              </a:rPr>
              <a:t>（</a:t>
            </a:r>
            <a:r>
              <a:rPr lang="en-US" altLang="ja-JP" sz="2800" dirty="0"/>
              <a:t>Differential</a:t>
            </a:r>
            <a:r>
              <a:rPr lang="ja-JP" altLang="en-US" sz="2800" dirty="0"/>
              <a:t> </a:t>
            </a:r>
            <a:r>
              <a:rPr lang="en-US" altLang="ja-JP" sz="2800" dirty="0"/>
              <a:t>Expression</a:t>
            </a:r>
            <a:r>
              <a:rPr lang="ja-JP" altLang="en-US" sz="2800" dirty="0"/>
              <a:t> </a:t>
            </a:r>
            <a:r>
              <a:rPr lang="en-US" altLang="ja-JP" sz="2800" dirty="0"/>
              <a:t>Genes:</a:t>
            </a:r>
            <a:r>
              <a:rPr lang="ja-JP" altLang="en-US" sz="2800" dirty="0"/>
              <a:t> </a:t>
            </a:r>
            <a:r>
              <a:rPr lang="en-US" altLang="ja-JP" sz="2800" dirty="0"/>
              <a:t>DEGs</a:t>
            </a:r>
            <a:r>
              <a:rPr lang="ja-JP" altLang="en-US" sz="2800" dirty="0">
                <a:latin typeface="游ゴシック" panose="020B0400000000000000" pitchFamily="50" charset="-128"/>
                <a:ea typeface="游ゴシック" panose="020B0400000000000000" pitchFamily="50" charset="-128"/>
              </a:rPr>
              <a:t>）</a:t>
            </a:r>
            <a:endParaRPr lang="zh-TW" altLang="en-US" sz="2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6009917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32B08-61D1-3432-673C-4816D4260F5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2C9C2D4-F573-C1DD-D2A8-74C6246A8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577" y="1567796"/>
            <a:ext cx="8558742" cy="518448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B33B367-808E-B242-BC6B-705953F85071}"/>
              </a:ext>
            </a:extLst>
          </p:cNvPr>
          <p:cNvSpPr txBox="1"/>
          <p:nvPr/>
        </p:nvSpPr>
        <p:spPr>
          <a:xfrm>
            <a:off x="172528" y="232914"/>
            <a:ext cx="5203805" cy="523220"/>
          </a:xfrm>
          <a:prstGeom prst="rect">
            <a:avLst/>
          </a:prstGeom>
          <a:blipFill>
            <a:blip r:embed="rId3"/>
            <a:tile tx="0" ty="0" sx="100000" sy="100000" flip="none" algn="tl"/>
          </a:blipFill>
        </p:spPr>
        <p:txBody>
          <a:bodyPr wrap="square" rtlCol="0">
            <a:spAutoFit/>
          </a:bodyPr>
          <a:lstStyle/>
          <a:p>
            <a:r>
              <a:rPr lang="en-US" altLang="ja-JP" sz="2800" dirty="0"/>
              <a:t>HPC</a:t>
            </a:r>
            <a:r>
              <a:rPr lang="ja-JP" altLang="en-US" sz="2800" dirty="0"/>
              <a:t>からクラウド解析の時代へ</a:t>
            </a:r>
          </a:p>
        </p:txBody>
      </p:sp>
      <p:sp>
        <p:nvSpPr>
          <p:cNvPr id="6" name="テキスト ボックス 5">
            <a:extLst>
              <a:ext uri="{FF2B5EF4-FFF2-40B4-BE49-F238E27FC236}">
                <a16:creationId xmlns:a16="http://schemas.microsoft.com/office/drawing/2014/main" id="{C9AAA1C9-CD33-384D-AAC4-B8A522955AD0}"/>
              </a:ext>
            </a:extLst>
          </p:cNvPr>
          <p:cNvSpPr txBox="1"/>
          <p:nvPr/>
        </p:nvSpPr>
        <p:spPr>
          <a:xfrm>
            <a:off x="353681" y="1152298"/>
            <a:ext cx="9144001" cy="830997"/>
          </a:xfrm>
          <a:prstGeom prst="rect">
            <a:avLst/>
          </a:prstGeom>
          <a:noFill/>
        </p:spPr>
        <p:txBody>
          <a:bodyPr wrap="square" rtlCol="0">
            <a:spAutoFit/>
          </a:bodyPr>
          <a:lstStyle/>
          <a:p>
            <a:r>
              <a:rPr lang="ja-JP" altLang="en-US" sz="2400" dirty="0"/>
              <a:t>大学が</a:t>
            </a:r>
            <a:r>
              <a:rPr lang="en-US" altLang="ja-JP" sz="2400" dirty="0"/>
              <a:t>HPC</a:t>
            </a:r>
            <a:r>
              <a:rPr lang="ja-JP" altLang="en-US" sz="2400" dirty="0"/>
              <a:t>を保有していなくても大規模解析できる時代に！</a:t>
            </a:r>
            <a:br>
              <a:rPr lang="en-US" altLang="ja-JP" sz="2400" dirty="0"/>
            </a:br>
            <a:r>
              <a:rPr lang="ja-JP" altLang="en-US" sz="2400" dirty="0"/>
              <a:t>⇒データシェアリングも楽に（特に</a:t>
            </a:r>
            <a:r>
              <a:rPr lang="en-US" altLang="ja-JP" sz="2400" dirty="0"/>
              <a:t>Reference</a:t>
            </a:r>
            <a:r>
              <a:rPr lang="ja-JP" altLang="en-US" sz="2400" dirty="0"/>
              <a:t>）</a:t>
            </a:r>
            <a:endParaRPr lang="en-US" altLang="ja-JP" sz="2400" dirty="0"/>
          </a:p>
        </p:txBody>
      </p:sp>
    </p:spTree>
    <p:extLst>
      <p:ext uri="{BB962C8B-B14F-4D97-AF65-F5344CB8AC3E}">
        <p14:creationId xmlns:p14="http://schemas.microsoft.com/office/powerpoint/2010/main" val="257991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2528" y="1013770"/>
            <a:ext cx="8458170" cy="461665"/>
          </a:xfrm>
          <a:prstGeom prst="rect">
            <a:avLst/>
          </a:prstGeom>
          <a:noFill/>
        </p:spPr>
        <p:txBody>
          <a:bodyPr wrap="square" rtlCol="0">
            <a:spAutoFit/>
          </a:bodyPr>
          <a:lstStyle/>
          <a:p>
            <a:r>
              <a:rPr lang="en-US" altLang="ja-JP" sz="2400" dirty="0"/>
              <a:t>R</a:t>
            </a:r>
            <a:r>
              <a:rPr lang="ja-JP" altLang="en-US" sz="2400" dirty="0"/>
              <a:t>のデータ領域の構造</a:t>
            </a:r>
            <a:endParaRPr lang="en-US" altLang="ja-JP" sz="2400" dirty="0"/>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2528" y="1574562"/>
            <a:ext cx="5367287" cy="4550047"/>
          </a:xfrm>
          <a:prstGeom prst="rect">
            <a:avLst/>
          </a:prstGeom>
        </p:spPr>
      </p:pic>
      <p:sp>
        <p:nvSpPr>
          <p:cNvPr id="2" name="テキスト ボックス 1">
            <a:extLst>
              <a:ext uri="{FF2B5EF4-FFF2-40B4-BE49-F238E27FC236}">
                <a16:creationId xmlns:a16="http://schemas.microsoft.com/office/drawing/2014/main" id="{33DC063E-912B-7700-72A9-527911DE04B7}"/>
              </a:ext>
            </a:extLst>
          </p:cNvPr>
          <p:cNvSpPr txBox="1"/>
          <p:nvPr/>
        </p:nvSpPr>
        <p:spPr>
          <a:xfrm>
            <a:off x="172528" y="232914"/>
            <a:ext cx="8333117" cy="523220"/>
          </a:xfrm>
          <a:prstGeom prst="rect">
            <a:avLst/>
          </a:prstGeom>
          <a:blipFill>
            <a:blip r:embed="rId3"/>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余談：</a:t>
            </a:r>
            <a:r>
              <a:rPr lang="en-US" altLang="ja-JP" sz="2800" dirty="0">
                <a:latin typeface="游ゴシック" panose="020B0400000000000000" pitchFamily="50" charset="-128"/>
                <a:ea typeface="游ゴシック" panose="020B0400000000000000" pitchFamily="50" charset="-128"/>
              </a:rPr>
              <a:t>R</a:t>
            </a:r>
            <a:r>
              <a:rPr lang="ja-JP" altLang="en-US" sz="2800" dirty="0">
                <a:latin typeface="游ゴシック" panose="020B0400000000000000" pitchFamily="50" charset="-128"/>
                <a:ea typeface="游ゴシック" panose="020B0400000000000000" pitchFamily="50" charset="-128"/>
              </a:rPr>
              <a:t>の画像の書き方を理解して情報を加工する</a:t>
            </a:r>
          </a:p>
        </p:txBody>
      </p:sp>
      <p:sp>
        <p:nvSpPr>
          <p:cNvPr id="10" name="テキスト ボックス 9"/>
          <p:cNvSpPr txBox="1"/>
          <p:nvPr/>
        </p:nvSpPr>
        <p:spPr>
          <a:xfrm>
            <a:off x="5253486" y="2152533"/>
            <a:ext cx="6765985" cy="2246769"/>
          </a:xfrm>
          <a:prstGeom prst="rect">
            <a:avLst/>
          </a:prstGeom>
          <a:noFill/>
        </p:spPr>
        <p:txBody>
          <a:bodyPr wrap="square" rtlCol="0">
            <a:spAutoFit/>
          </a:bodyPr>
          <a:lstStyle/>
          <a:p>
            <a:r>
              <a:rPr lang="en-US" altLang="ja-JP" sz="2000" dirty="0" err="1"/>
              <a:t>png</a:t>
            </a:r>
            <a:r>
              <a:rPr lang="en-US" altLang="ja-JP" sz="2000" dirty="0"/>
              <a:t>("hc_rma_data1.png", width = 1100, height = 500)</a:t>
            </a:r>
          </a:p>
          <a:p>
            <a:endParaRPr lang="en-US" altLang="ja-JP" sz="2000" dirty="0"/>
          </a:p>
          <a:p>
            <a:r>
              <a:rPr lang="en-US" altLang="ja-JP" sz="2000" dirty="0"/>
              <a:t>out = </a:t>
            </a:r>
            <a:r>
              <a:rPr lang="en-US" altLang="ja-JP" sz="2000" dirty="0" err="1"/>
              <a:t>hclust</a:t>
            </a:r>
            <a:r>
              <a:rPr lang="en-US" altLang="ja-JP" sz="2000" dirty="0"/>
              <a:t>(</a:t>
            </a:r>
            <a:r>
              <a:rPr lang="en-US" altLang="ja-JP" sz="2000" dirty="0" err="1"/>
              <a:t>data.dist</a:t>
            </a:r>
            <a:r>
              <a:rPr lang="en-US" altLang="ja-JP" sz="2000" dirty="0"/>
              <a:t>, method = "ward.D2")</a:t>
            </a:r>
          </a:p>
          <a:p>
            <a:endParaRPr lang="en-US" altLang="ja-JP" sz="2000" dirty="0"/>
          </a:p>
          <a:p>
            <a:r>
              <a:rPr lang="en-US" altLang="ja-JP" sz="2000" dirty="0"/>
              <a:t>plot(out, </a:t>
            </a:r>
            <a:r>
              <a:rPr lang="en-US" altLang="ja-JP" sz="2000" dirty="0" err="1"/>
              <a:t>cex</a:t>
            </a:r>
            <a:r>
              <a:rPr lang="en-US" altLang="ja-JP" sz="2000" dirty="0"/>
              <a:t> = 1.0, font = 1)</a:t>
            </a:r>
          </a:p>
          <a:p>
            <a:endParaRPr lang="en-US" altLang="ja-JP" sz="2000" dirty="0"/>
          </a:p>
          <a:p>
            <a:r>
              <a:rPr lang="en-US" altLang="ja-JP" sz="2000" dirty="0" err="1"/>
              <a:t>dev.off</a:t>
            </a:r>
            <a:r>
              <a:rPr lang="en-US" altLang="ja-JP" sz="2000" dirty="0"/>
              <a:t>()</a:t>
            </a:r>
          </a:p>
        </p:txBody>
      </p:sp>
    </p:spTree>
    <p:extLst>
      <p:ext uri="{BB962C8B-B14F-4D97-AF65-F5344CB8AC3E}">
        <p14:creationId xmlns:p14="http://schemas.microsoft.com/office/powerpoint/2010/main" val="291614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629728" y="841242"/>
            <a:ext cx="9571763" cy="461665"/>
          </a:xfrm>
          <a:prstGeom prst="rect">
            <a:avLst/>
          </a:prstGeom>
          <a:noFill/>
        </p:spPr>
        <p:txBody>
          <a:bodyPr wrap="square" rtlCol="0">
            <a:spAutoFit/>
          </a:bodyPr>
          <a:lstStyle/>
          <a:p>
            <a:r>
              <a:rPr lang="en-US" altLang="ja-JP" sz="2400" dirty="0"/>
              <a:t>http://www.is.titech.ac.jp/~mase/mase/html.jp/temp/par.jp.html</a:t>
            </a:r>
          </a:p>
        </p:txBody>
      </p:sp>
      <p:graphicFrame>
        <p:nvGraphicFramePr>
          <p:cNvPr id="6" name="表 5"/>
          <p:cNvGraphicFramePr>
            <a:graphicFrameLocks noGrp="1"/>
          </p:cNvGraphicFramePr>
          <p:nvPr>
            <p:extLst>
              <p:ext uri="{D42A27DB-BD31-4B8C-83A1-F6EECF244321}">
                <p14:modId xmlns:p14="http://schemas.microsoft.com/office/powerpoint/2010/main" val="4104902376"/>
              </p:ext>
            </p:extLst>
          </p:nvPr>
        </p:nvGraphicFramePr>
        <p:xfrm>
          <a:off x="629727" y="1558766"/>
          <a:ext cx="10110159" cy="4643624"/>
        </p:xfrm>
        <a:graphic>
          <a:graphicData uri="http://schemas.openxmlformats.org/drawingml/2006/table">
            <a:tbl>
              <a:tblPr bandRow="1">
                <a:tableStyleId>{0E3FDE45-AF77-4B5C-9715-49D594BDF05E}</a:tableStyleId>
              </a:tblPr>
              <a:tblGrid>
                <a:gridCol w="1982945">
                  <a:extLst>
                    <a:ext uri="{9D8B030D-6E8A-4147-A177-3AD203B41FA5}">
                      <a16:colId xmlns:a16="http://schemas.microsoft.com/office/drawing/2014/main" val="20000"/>
                    </a:ext>
                  </a:extLst>
                </a:gridCol>
                <a:gridCol w="8127214">
                  <a:extLst>
                    <a:ext uri="{9D8B030D-6E8A-4147-A177-3AD203B41FA5}">
                      <a16:colId xmlns:a16="http://schemas.microsoft.com/office/drawing/2014/main" val="20001"/>
                    </a:ext>
                  </a:extLst>
                </a:gridCol>
              </a:tblGrid>
              <a:tr h="741690">
                <a:tc>
                  <a:txBody>
                    <a:bodyPr/>
                    <a:lstStyle/>
                    <a:p>
                      <a:r>
                        <a:rPr lang="en-US" sz="2000" dirty="0" err="1"/>
                        <a:t>cex</a:t>
                      </a:r>
                      <a:endParaRPr lang="en-US" sz="2000" dirty="0"/>
                    </a:p>
                  </a:txBody>
                  <a:tcPr/>
                </a:tc>
                <a:tc>
                  <a:txBody>
                    <a:bodyPr/>
                    <a:lstStyle/>
                    <a:p>
                      <a:r>
                        <a:rPr lang="ja-JP" altLang="en-US" sz="2000" dirty="0"/>
                        <a:t>プロットされるテキストや記号が規定の大きさに比べ</a:t>
                      </a:r>
                      <a:br>
                        <a:rPr lang="en-US" altLang="ja-JP" sz="2000" dirty="0"/>
                      </a:br>
                      <a:r>
                        <a:rPr lang="ja-JP" altLang="en-US" sz="2000" dirty="0"/>
                        <a:t>どれだけ縮小・拡大されるかを決める数値</a:t>
                      </a:r>
                    </a:p>
                  </a:txBody>
                  <a:tcPr/>
                </a:tc>
                <a:extLst>
                  <a:ext uri="{0D108BD9-81ED-4DB2-BD59-A6C34878D82A}">
                    <a16:rowId xmlns:a16="http://schemas.microsoft.com/office/drawing/2014/main" val="10000"/>
                  </a:ext>
                </a:extLst>
              </a:tr>
              <a:tr h="419216">
                <a:tc>
                  <a:txBody>
                    <a:bodyPr/>
                    <a:lstStyle/>
                    <a:p>
                      <a:r>
                        <a:rPr lang="en-US" sz="2000"/>
                        <a:t>cex.axis</a:t>
                      </a:r>
                    </a:p>
                  </a:txBody>
                  <a:tcPr/>
                </a:tc>
                <a:tc>
                  <a:txBody>
                    <a:bodyPr/>
                    <a:lstStyle/>
                    <a:p>
                      <a:r>
                        <a:rPr lang="ja-JP" altLang="en-US" sz="2000" dirty="0"/>
                        <a:t>軸の注釈の拡大率</a:t>
                      </a:r>
                    </a:p>
                  </a:txBody>
                  <a:tcPr/>
                </a:tc>
                <a:extLst>
                  <a:ext uri="{0D108BD9-81ED-4DB2-BD59-A6C34878D82A}">
                    <a16:rowId xmlns:a16="http://schemas.microsoft.com/office/drawing/2014/main" val="10001"/>
                  </a:ext>
                </a:extLst>
              </a:tr>
              <a:tr h="419216">
                <a:tc>
                  <a:txBody>
                    <a:bodyPr/>
                    <a:lstStyle/>
                    <a:p>
                      <a:r>
                        <a:rPr lang="en-US" sz="2000" dirty="0" err="1"/>
                        <a:t>cex.lab</a:t>
                      </a:r>
                      <a:endParaRPr lang="en-US" sz="2000" dirty="0"/>
                    </a:p>
                  </a:txBody>
                  <a:tcPr/>
                </a:tc>
                <a:tc>
                  <a:txBody>
                    <a:bodyPr/>
                    <a:lstStyle/>
                    <a:p>
                      <a:r>
                        <a:rPr lang="en-US" altLang="ja-JP" sz="2000" dirty="0"/>
                        <a:t>x </a:t>
                      </a:r>
                      <a:r>
                        <a:rPr lang="ja-JP" altLang="en-US" sz="2000" dirty="0"/>
                        <a:t>と </a:t>
                      </a:r>
                      <a:r>
                        <a:rPr lang="en-US" altLang="ja-JP" sz="2000" dirty="0"/>
                        <a:t>y</a:t>
                      </a:r>
                      <a:r>
                        <a:rPr lang="ja-JP" altLang="en-US" sz="2000" dirty="0"/>
                        <a:t>軸ラベルの拡大率</a:t>
                      </a:r>
                    </a:p>
                  </a:txBody>
                  <a:tcPr/>
                </a:tc>
                <a:extLst>
                  <a:ext uri="{0D108BD9-81ED-4DB2-BD59-A6C34878D82A}">
                    <a16:rowId xmlns:a16="http://schemas.microsoft.com/office/drawing/2014/main" val="10002"/>
                  </a:ext>
                </a:extLst>
              </a:tr>
              <a:tr h="741690">
                <a:tc>
                  <a:txBody>
                    <a:bodyPr/>
                    <a:lstStyle/>
                    <a:p>
                      <a:r>
                        <a:rPr lang="en-US" sz="2000" dirty="0"/>
                        <a:t>mar</a:t>
                      </a:r>
                    </a:p>
                  </a:txBody>
                  <a:tcPr/>
                </a:tc>
                <a:tc>
                  <a:txBody>
                    <a:bodyPr/>
                    <a:lstStyle/>
                    <a:p>
                      <a:r>
                        <a:rPr lang="en-US" altLang="ja-JP" sz="2000" dirty="0"/>
                        <a:t>c(bottom, left, top, right) </a:t>
                      </a:r>
                      <a:r>
                        <a:rPr lang="ja-JP" altLang="en-US" sz="2000" dirty="0"/>
                        <a:t>の形式の数値ベクトルで、</a:t>
                      </a:r>
                      <a:endParaRPr lang="en-US" altLang="ja-JP" sz="2000" dirty="0"/>
                    </a:p>
                    <a:p>
                      <a:r>
                        <a:rPr lang="ja-JP" altLang="en-US" sz="2000" dirty="0"/>
                        <a:t>余白のサイズを指定　既定値は </a:t>
                      </a:r>
                      <a:r>
                        <a:rPr lang="en-US" altLang="ja-JP" sz="2000" dirty="0"/>
                        <a:t>c(5, 4, 4, 2) + 0.1</a:t>
                      </a:r>
                      <a:endParaRPr lang="ja-JP" altLang="en-US" sz="2000" dirty="0"/>
                    </a:p>
                  </a:txBody>
                  <a:tcPr/>
                </a:tc>
                <a:extLst>
                  <a:ext uri="{0D108BD9-81ED-4DB2-BD59-A6C34878D82A}">
                    <a16:rowId xmlns:a16="http://schemas.microsoft.com/office/drawing/2014/main" val="10003"/>
                  </a:ext>
                </a:extLst>
              </a:tr>
              <a:tr h="741690">
                <a:tc>
                  <a:txBody>
                    <a:bodyPr/>
                    <a:lstStyle/>
                    <a:p>
                      <a:r>
                        <a:rPr lang="en-US" sz="2000" dirty="0" err="1"/>
                        <a:t>mgp</a:t>
                      </a:r>
                      <a:endParaRPr lang="en-US" sz="2000" dirty="0"/>
                    </a:p>
                  </a:txBody>
                  <a:tcPr/>
                </a:tc>
                <a:tc>
                  <a:txBody>
                    <a:bodyPr/>
                    <a:lstStyle/>
                    <a:p>
                      <a:r>
                        <a:rPr lang="ja-JP" altLang="en-US" sz="2000" dirty="0"/>
                        <a:t>軸タイトル、軸ラベルそして軸線のための余白線</a:t>
                      </a:r>
                      <a:endParaRPr lang="en-US" altLang="ja-JP" sz="2000" dirty="0"/>
                    </a:p>
                    <a:p>
                      <a:r>
                        <a:rPr lang="ja-JP" altLang="en-US" sz="2000" dirty="0"/>
                        <a:t> 既定値は </a:t>
                      </a:r>
                      <a:r>
                        <a:rPr lang="en-US" altLang="ja-JP" sz="2000" dirty="0"/>
                        <a:t>c(3, 1, 0)</a:t>
                      </a:r>
                    </a:p>
                  </a:txBody>
                  <a:tcPr/>
                </a:tc>
                <a:extLst>
                  <a:ext uri="{0D108BD9-81ED-4DB2-BD59-A6C34878D82A}">
                    <a16:rowId xmlns:a16="http://schemas.microsoft.com/office/drawing/2014/main" val="10004"/>
                  </a:ext>
                </a:extLst>
              </a:tr>
              <a:tr h="419216">
                <a:tc>
                  <a:txBody>
                    <a:bodyPr/>
                    <a:lstStyle/>
                    <a:p>
                      <a:r>
                        <a:rPr lang="en-US" sz="2000" dirty="0" err="1"/>
                        <a:t>ps</a:t>
                      </a:r>
                      <a:endParaRPr lang="en-US" sz="2000" dirty="0"/>
                    </a:p>
                  </a:txBody>
                  <a:tcPr/>
                </a:tc>
                <a:tc>
                  <a:txBody>
                    <a:bodyPr/>
                    <a:lstStyle/>
                    <a:p>
                      <a:r>
                        <a:rPr lang="ja-JP" altLang="en-US" sz="2000" dirty="0"/>
                        <a:t>テキストと記号の </a:t>
                      </a:r>
                      <a:r>
                        <a:rPr lang="en-US" altLang="ja-JP" sz="2000" dirty="0"/>
                        <a:t>point </a:t>
                      </a:r>
                      <a:r>
                        <a:rPr lang="ja-JP" altLang="en-US" sz="2000" dirty="0"/>
                        <a:t>単位のサイズ。</a:t>
                      </a:r>
                    </a:p>
                  </a:txBody>
                  <a:tcPr/>
                </a:tc>
                <a:extLst>
                  <a:ext uri="{0D108BD9-81ED-4DB2-BD59-A6C34878D82A}">
                    <a16:rowId xmlns:a16="http://schemas.microsoft.com/office/drawing/2014/main" val="10005"/>
                  </a:ext>
                </a:extLst>
              </a:tr>
              <a:tr h="741690">
                <a:tc>
                  <a:txBody>
                    <a:bodyPr/>
                    <a:lstStyle/>
                    <a:p>
                      <a:r>
                        <a:rPr lang="en-US" sz="2000" dirty="0"/>
                        <a:t>font</a:t>
                      </a:r>
                    </a:p>
                  </a:txBody>
                  <a:tcPr/>
                </a:tc>
                <a:tc>
                  <a:txBody>
                    <a:bodyPr/>
                    <a:lstStyle/>
                    <a:p>
                      <a:r>
                        <a:rPr lang="ja-JP" altLang="en-US" sz="2000" dirty="0"/>
                        <a:t>テキストに使われるフォントを指定する整数値</a:t>
                      </a:r>
                      <a:endParaRPr lang="en-US" altLang="ja-JP" sz="2000" dirty="0"/>
                    </a:p>
                    <a:p>
                      <a:r>
                        <a:rPr lang="en-US" altLang="ja-JP" sz="2000" dirty="0"/>
                        <a:t>1 </a:t>
                      </a:r>
                      <a:r>
                        <a:rPr lang="ja-JP" altLang="en-US" sz="2000" dirty="0"/>
                        <a:t>がプレーン、</a:t>
                      </a:r>
                      <a:r>
                        <a:rPr lang="en-US" altLang="ja-JP" sz="2000" dirty="0"/>
                        <a:t>2 </a:t>
                      </a:r>
                      <a:r>
                        <a:rPr lang="ja-JP" altLang="en-US" sz="2000" dirty="0"/>
                        <a:t>は</a:t>
                      </a:r>
                      <a:r>
                        <a:rPr lang="en-US" altLang="ja-JP" sz="2000" dirty="0"/>
                        <a:t>B</a:t>
                      </a:r>
                      <a:r>
                        <a:rPr lang="ja-JP" altLang="en-US" sz="2000" dirty="0" err="1"/>
                        <a:t>、</a:t>
                      </a:r>
                      <a:r>
                        <a:rPr lang="ja-JP" altLang="en-US" sz="2000" dirty="0"/>
                        <a:t> </a:t>
                      </a:r>
                      <a:r>
                        <a:rPr lang="en-US" altLang="ja-JP" sz="2000" dirty="0"/>
                        <a:t>3 </a:t>
                      </a:r>
                      <a:r>
                        <a:rPr lang="ja-JP" altLang="en-US" sz="2000" dirty="0"/>
                        <a:t>は</a:t>
                      </a:r>
                      <a:r>
                        <a:rPr lang="en-US" altLang="ja-JP" sz="2000" dirty="0"/>
                        <a:t>I</a:t>
                      </a:r>
                      <a:r>
                        <a:rPr lang="ja-JP" altLang="en-US" sz="2000" dirty="0" err="1"/>
                        <a:t>、</a:t>
                      </a:r>
                      <a:r>
                        <a:rPr lang="ja-JP" altLang="en-US" sz="2000" dirty="0"/>
                        <a:t> </a:t>
                      </a:r>
                      <a:r>
                        <a:rPr lang="en-US" altLang="ja-JP" sz="2000" dirty="0"/>
                        <a:t>4 </a:t>
                      </a:r>
                      <a:r>
                        <a:rPr lang="ja-JP" altLang="en-US" sz="2000" dirty="0"/>
                        <a:t>は</a:t>
                      </a:r>
                      <a:r>
                        <a:rPr lang="en-US" altLang="ja-JP" sz="2000" dirty="0"/>
                        <a:t>BI</a:t>
                      </a:r>
                      <a:endParaRPr lang="ja-JP" altLang="en-US" sz="2000" b="1" i="1" dirty="0"/>
                    </a:p>
                  </a:txBody>
                  <a:tcPr/>
                </a:tc>
                <a:extLst>
                  <a:ext uri="{0D108BD9-81ED-4DB2-BD59-A6C34878D82A}">
                    <a16:rowId xmlns:a16="http://schemas.microsoft.com/office/drawing/2014/main" val="10006"/>
                  </a:ext>
                </a:extLst>
              </a:tr>
              <a:tr h="419216">
                <a:tc>
                  <a:txBody>
                    <a:bodyPr/>
                    <a:lstStyle/>
                    <a:p>
                      <a:r>
                        <a:rPr lang="en-US" altLang="ja-JP" sz="2000" dirty="0"/>
                        <a:t>family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family</a:t>
                      </a:r>
                      <a:r>
                        <a:rPr kumimoji="1" lang="en-US" altLang="ja-JP" sz="2000" u="none" strike="noStrike" kern="1200" dirty="0">
                          <a:effectLst/>
                        </a:rPr>
                        <a:t>=“○○”</a:t>
                      </a:r>
                      <a:r>
                        <a:rPr kumimoji="1" lang="ja-JP" altLang="en-US" sz="2000" u="none" strike="noStrike" kern="1200" dirty="0">
                          <a:effectLst/>
                        </a:rPr>
                        <a:t>でフォント名を指定（たぶん</a:t>
                      </a:r>
                      <a:r>
                        <a:rPr kumimoji="1" lang="en-US" altLang="ja-JP" sz="2000" u="none" strike="noStrike" kern="1200" dirty="0">
                          <a:effectLst/>
                        </a:rPr>
                        <a:t>Mac</a:t>
                      </a:r>
                      <a:r>
                        <a:rPr kumimoji="1" lang="ja-JP" altLang="en-US" sz="2000" u="none" strike="noStrike" kern="1200" dirty="0">
                          <a:effectLst/>
                        </a:rPr>
                        <a:t>だけ）</a:t>
                      </a:r>
                      <a:endParaRPr kumimoji="1" lang="en-US" altLang="ja-JP" sz="2000" b="0" i="0" u="none" strike="noStrike" kern="1200" dirty="0">
                        <a:solidFill>
                          <a:schemeClr val="tx1"/>
                        </a:solidFill>
                        <a:effectLst/>
                        <a:latin typeface="+mn-lt"/>
                        <a:ea typeface="+mn-ea"/>
                        <a:cs typeface="+mn-cs"/>
                      </a:endParaRPr>
                    </a:p>
                  </a:txBody>
                  <a:tcPr/>
                </a:tc>
                <a:extLst>
                  <a:ext uri="{0D108BD9-81ED-4DB2-BD59-A6C34878D82A}">
                    <a16:rowId xmlns:a16="http://schemas.microsoft.com/office/drawing/2014/main" val="10007"/>
                  </a:ext>
                </a:extLst>
              </a:tr>
            </a:tbl>
          </a:graphicData>
        </a:graphic>
      </p:graphicFrame>
      <p:sp>
        <p:nvSpPr>
          <p:cNvPr id="2" name="テキスト ボックス 1">
            <a:extLst>
              <a:ext uri="{FF2B5EF4-FFF2-40B4-BE49-F238E27FC236}">
                <a16:creationId xmlns:a16="http://schemas.microsoft.com/office/drawing/2014/main" id="{E1E6B909-EC00-5CD6-389C-D936966F011B}"/>
              </a:ext>
            </a:extLst>
          </p:cNvPr>
          <p:cNvSpPr txBox="1"/>
          <p:nvPr/>
        </p:nvSpPr>
        <p:spPr>
          <a:xfrm>
            <a:off x="172528" y="232914"/>
            <a:ext cx="8333117" cy="523220"/>
          </a:xfrm>
          <a:prstGeom prst="rect">
            <a:avLst/>
          </a:prstGeom>
          <a:blipFill>
            <a:blip r:embed="rId2"/>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余談：</a:t>
            </a:r>
            <a:r>
              <a:rPr lang="en-US" altLang="ja-JP" sz="2800" dirty="0">
                <a:latin typeface="游ゴシック" panose="020B0400000000000000" pitchFamily="50" charset="-128"/>
                <a:ea typeface="游ゴシック" panose="020B0400000000000000" pitchFamily="50" charset="-128"/>
              </a:rPr>
              <a:t>R</a:t>
            </a:r>
            <a:r>
              <a:rPr lang="ja-JP" altLang="en-US" sz="2800" dirty="0">
                <a:latin typeface="游ゴシック" panose="020B0400000000000000" pitchFamily="50" charset="-128"/>
                <a:ea typeface="游ゴシック" panose="020B0400000000000000" pitchFamily="50" charset="-128"/>
              </a:rPr>
              <a:t>の画像の書き方を理解して情報を加工する</a:t>
            </a:r>
          </a:p>
        </p:txBody>
      </p:sp>
    </p:spTree>
    <p:extLst>
      <p:ext uri="{BB962C8B-B14F-4D97-AF65-F5344CB8AC3E}">
        <p14:creationId xmlns:p14="http://schemas.microsoft.com/office/powerpoint/2010/main" val="301030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D8F9E-8F2B-4F24-4B3C-225040561B6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D6384C5-7242-E501-5DBA-5277EF531693}"/>
              </a:ext>
            </a:extLst>
          </p:cNvPr>
          <p:cNvSpPr txBox="1"/>
          <p:nvPr/>
        </p:nvSpPr>
        <p:spPr>
          <a:xfrm>
            <a:off x="172528" y="232914"/>
            <a:ext cx="2182483" cy="523220"/>
          </a:xfrm>
          <a:prstGeom prst="rect">
            <a:avLst/>
          </a:prstGeom>
          <a:blipFill>
            <a:blip r:embed="rId2"/>
            <a:tile tx="0" ty="0" sx="100000" sy="100000" flip="none" algn="tl"/>
          </a:blipFill>
        </p:spPr>
        <p:txBody>
          <a:bodyPr wrap="square" rtlCol="0">
            <a:spAutoFit/>
          </a:bodyPr>
          <a:lstStyle/>
          <a:p>
            <a:r>
              <a:rPr lang="ja-JP" altLang="en-US" sz="2800" dirty="0"/>
              <a:t>本日の目次</a:t>
            </a:r>
          </a:p>
        </p:txBody>
      </p:sp>
      <p:pic>
        <p:nvPicPr>
          <p:cNvPr id="3074" name="Picture 2" descr="プレゼンするカエル">
            <a:extLst>
              <a:ext uri="{FF2B5EF4-FFF2-40B4-BE49-F238E27FC236}">
                <a16:creationId xmlns:a16="http://schemas.microsoft.com/office/drawing/2014/main" id="{0B17393D-BE53-01DF-EED0-4646860D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804349" y="4048261"/>
            <a:ext cx="4203622" cy="267652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5902CE1-9E49-C023-75F8-52D74D3BA532}"/>
              </a:ext>
            </a:extLst>
          </p:cNvPr>
          <p:cNvSpPr txBox="1"/>
          <p:nvPr/>
        </p:nvSpPr>
        <p:spPr>
          <a:xfrm>
            <a:off x="353681" y="1152298"/>
            <a:ext cx="9144001" cy="1702582"/>
          </a:xfrm>
          <a:prstGeom prst="rect">
            <a:avLst/>
          </a:prstGeom>
          <a:noFill/>
        </p:spPr>
        <p:txBody>
          <a:bodyPr wrap="square" rtlCol="0">
            <a:spAutoFit/>
          </a:bodyPr>
          <a:lstStyle/>
          <a:p>
            <a:pPr marL="514350" indent="-514350">
              <a:lnSpc>
                <a:spcPct val="150000"/>
              </a:lnSpc>
              <a:buAutoNum type="arabicPeriod"/>
            </a:pPr>
            <a:r>
              <a:rPr lang="ja-JP" altLang="en-US" sz="2400" dirty="0">
                <a:solidFill>
                  <a:srgbClr val="FF0000"/>
                </a:solidFill>
              </a:rPr>
              <a:t>マイクロアレイを使った発現変動解析</a:t>
            </a:r>
            <a:endParaRPr lang="en-US" altLang="ja-JP" sz="2400" dirty="0">
              <a:solidFill>
                <a:srgbClr val="FF0000"/>
              </a:solidFill>
            </a:endParaRPr>
          </a:p>
          <a:p>
            <a:pPr marL="514350" indent="-514350">
              <a:lnSpc>
                <a:spcPct val="150000"/>
              </a:lnSpc>
              <a:buAutoNum type="arabicPeriod"/>
            </a:pPr>
            <a:r>
              <a:rPr lang="en-US" altLang="ja-JP" sz="2400" dirty="0"/>
              <a:t>RNA-seq</a:t>
            </a:r>
            <a:r>
              <a:rPr lang="ja-JP" altLang="en-US" sz="2400" dirty="0"/>
              <a:t>のカウントデータを使った発現変動解析</a:t>
            </a:r>
            <a:endParaRPr lang="en-US" altLang="ja-JP" sz="2400" dirty="0"/>
          </a:p>
          <a:p>
            <a:pPr marL="514350" indent="-514350">
              <a:lnSpc>
                <a:spcPct val="150000"/>
              </a:lnSpc>
              <a:buAutoNum type="arabicPeriod"/>
            </a:pPr>
            <a:r>
              <a:rPr lang="en-US" altLang="ja-JP" sz="2400" dirty="0"/>
              <a:t>RNA-seq</a:t>
            </a:r>
            <a:r>
              <a:rPr lang="ja-JP" altLang="en-US" sz="2400" dirty="0"/>
              <a:t>のカウントデータの取得の仕方</a:t>
            </a:r>
            <a:endParaRPr lang="en-US" altLang="ja-JP" sz="2400" dirty="0"/>
          </a:p>
        </p:txBody>
      </p:sp>
    </p:spTree>
    <p:extLst>
      <p:ext uri="{BB962C8B-B14F-4D97-AF65-F5344CB8AC3E}">
        <p14:creationId xmlns:p14="http://schemas.microsoft.com/office/powerpoint/2010/main" val="317998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21752" y="1123289"/>
            <a:ext cx="8458170" cy="830997"/>
          </a:xfrm>
          <a:prstGeom prst="rect">
            <a:avLst/>
          </a:prstGeom>
          <a:noFill/>
        </p:spPr>
        <p:txBody>
          <a:bodyPr wrap="square" rtlCol="0">
            <a:spAutoFit/>
          </a:bodyPr>
          <a:lstStyle/>
          <a:p>
            <a:r>
              <a:rPr lang="en-US" altLang="ja-JP" sz="2400" dirty="0"/>
              <a:t>#</a:t>
            </a:r>
            <a:r>
              <a:rPr lang="ja-JP" altLang="ja-JP" sz="2400" dirty="0"/>
              <a:t>発現変動解析</a:t>
            </a:r>
            <a:r>
              <a:rPr lang="en-US" altLang="ja-JP" sz="2400" dirty="0"/>
              <a:t>_</a:t>
            </a:r>
            <a:r>
              <a:rPr lang="en-US" altLang="ja-JP" sz="2400" dirty="0" err="1"/>
              <a:t>rma</a:t>
            </a:r>
            <a:endParaRPr lang="ja-JP" altLang="ja-JP" sz="2400" dirty="0"/>
          </a:p>
          <a:p>
            <a:r>
              <a:rPr lang="en-US" altLang="ja-JP" sz="2400" dirty="0"/>
              <a:t>#</a:t>
            </a:r>
            <a:r>
              <a:rPr lang="ja-JP" altLang="en-US" sz="2400" dirty="0"/>
              <a:t>発現変動解析</a:t>
            </a:r>
            <a:r>
              <a:rPr lang="en-US" altLang="ja-JP" sz="2400" dirty="0"/>
              <a:t>_mas5</a:t>
            </a:r>
          </a:p>
        </p:txBody>
      </p:sp>
      <p:sp>
        <p:nvSpPr>
          <p:cNvPr id="9" name="右矢印 8"/>
          <p:cNvSpPr/>
          <p:nvPr/>
        </p:nvSpPr>
        <p:spPr>
          <a:xfrm>
            <a:off x="897451" y="2208038"/>
            <a:ext cx="649717" cy="597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p:cNvSpPr txBox="1"/>
          <p:nvPr/>
        </p:nvSpPr>
        <p:spPr>
          <a:xfrm>
            <a:off x="1769907" y="2276143"/>
            <a:ext cx="9384048" cy="461665"/>
          </a:xfrm>
          <a:prstGeom prst="rect">
            <a:avLst/>
          </a:prstGeom>
          <a:noFill/>
        </p:spPr>
        <p:txBody>
          <a:bodyPr wrap="square" rtlCol="0">
            <a:spAutoFit/>
          </a:bodyPr>
          <a:lstStyle/>
          <a:p>
            <a:r>
              <a:rPr lang="ja-JP" altLang="en-US" sz="2400" dirty="0"/>
              <a:t>データが出来上がったらエクセルや</a:t>
            </a:r>
            <a:r>
              <a:rPr lang="en-US" altLang="ja-JP" sz="2400" dirty="0"/>
              <a:t>less</a:t>
            </a:r>
            <a:r>
              <a:rPr lang="ja-JP" altLang="en-US" sz="2400" dirty="0"/>
              <a:t>コマンドで見てみましょう</a:t>
            </a:r>
            <a:endParaRPr lang="en-US" altLang="ja-JP" sz="2400" dirty="0"/>
          </a:p>
        </p:txBody>
      </p:sp>
      <p:pic>
        <p:nvPicPr>
          <p:cNvPr id="2050" name="Picture 2" descr="https://pictogram-free.com/material/350-pictogram-free.jpg"/>
          <p:cNvPicPr>
            <a:picLocks noChangeAspect="1" noChangeArrowheads="1"/>
          </p:cNvPicPr>
          <p:nvPr/>
        </p:nvPicPr>
        <p:blipFill rotWithShape="1">
          <a:blip r:embed="rId2">
            <a:extLst>
              <a:ext uri="{28A0092B-C50C-407E-A947-70E740481C1C}">
                <a14:useLocalDpi xmlns:a14="http://schemas.microsoft.com/office/drawing/2010/main" val="0"/>
              </a:ext>
            </a:extLst>
          </a:blip>
          <a:srcRect t="23319" r="48239"/>
          <a:stretch/>
        </p:blipFill>
        <p:spPr bwMode="auto">
          <a:xfrm>
            <a:off x="7186329" y="3059665"/>
            <a:ext cx="2342439" cy="260266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1769907" y="3699280"/>
            <a:ext cx="4098129" cy="1200329"/>
          </a:xfrm>
          <a:prstGeom prst="rect">
            <a:avLst/>
          </a:prstGeom>
          <a:noFill/>
        </p:spPr>
        <p:txBody>
          <a:bodyPr wrap="square" rtlCol="0">
            <a:spAutoFit/>
          </a:bodyPr>
          <a:lstStyle/>
          <a:p>
            <a:r>
              <a:rPr lang="en-US" altLang="ja-JP" sz="2400" dirty="0"/>
              <a:t>P&lt;0.05</a:t>
            </a:r>
            <a:r>
              <a:rPr lang="ja-JP" altLang="en-US" sz="2400" dirty="0"/>
              <a:t>の</a:t>
            </a:r>
            <a:r>
              <a:rPr lang="en-US" altLang="ja-JP" sz="2400" dirty="0"/>
              <a:t>DEG</a:t>
            </a:r>
            <a:r>
              <a:rPr lang="ja-JP" altLang="en-US" sz="2400" dirty="0"/>
              <a:t>が千個以上</a:t>
            </a:r>
            <a:r>
              <a:rPr lang="en-US" altLang="ja-JP" sz="2400" dirty="0"/>
              <a:t>!!</a:t>
            </a:r>
          </a:p>
          <a:p>
            <a:r>
              <a:rPr lang="ja-JP" altLang="en-US" sz="2400" dirty="0"/>
              <a:t>どーすんだよ、これ</a:t>
            </a:r>
            <a:r>
              <a:rPr lang="en-US" altLang="ja-JP" sz="2400" dirty="0"/>
              <a:t>(^_^;)</a:t>
            </a:r>
          </a:p>
          <a:p>
            <a:r>
              <a:rPr lang="ja-JP" altLang="en-US" sz="2400" dirty="0"/>
              <a:t>この数</a:t>
            </a:r>
            <a:r>
              <a:rPr lang="en-US" altLang="ja-JP" sz="2400" dirty="0"/>
              <a:t>qPCR</a:t>
            </a:r>
            <a:r>
              <a:rPr lang="ja-JP" altLang="en-US" sz="2400" dirty="0"/>
              <a:t>するんか？</a:t>
            </a:r>
            <a:endParaRPr lang="en-US" altLang="ja-JP" sz="2400" dirty="0"/>
          </a:p>
        </p:txBody>
      </p:sp>
      <p:sp>
        <p:nvSpPr>
          <p:cNvPr id="2" name="テキスト ボックス 1">
            <a:extLst>
              <a:ext uri="{FF2B5EF4-FFF2-40B4-BE49-F238E27FC236}">
                <a16:creationId xmlns:a16="http://schemas.microsoft.com/office/drawing/2014/main" id="{3F8AC962-C624-B64C-4671-76369EA3C387}"/>
              </a:ext>
            </a:extLst>
          </p:cNvPr>
          <p:cNvSpPr txBox="1"/>
          <p:nvPr/>
        </p:nvSpPr>
        <p:spPr>
          <a:xfrm>
            <a:off x="172529" y="232914"/>
            <a:ext cx="3433314" cy="523220"/>
          </a:xfrm>
          <a:prstGeom prst="rect">
            <a:avLst/>
          </a:prstGeom>
          <a:blipFill>
            <a:blip r:embed="rId3"/>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発現変動解析を実行</a:t>
            </a:r>
          </a:p>
        </p:txBody>
      </p:sp>
    </p:spTree>
    <p:extLst>
      <p:ext uri="{BB962C8B-B14F-4D97-AF65-F5344CB8AC3E}">
        <p14:creationId xmlns:p14="http://schemas.microsoft.com/office/powerpoint/2010/main" val="236509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99389" y="1027633"/>
            <a:ext cx="8739502" cy="830997"/>
          </a:xfrm>
          <a:prstGeom prst="rect">
            <a:avLst/>
          </a:prstGeom>
          <a:noFill/>
        </p:spPr>
        <p:txBody>
          <a:bodyPr wrap="square" rtlCol="0">
            <a:spAutoFit/>
          </a:bodyPr>
          <a:lstStyle/>
          <a:p>
            <a:r>
              <a:rPr lang="ja-JP" altLang="en-US" sz="2400" dirty="0"/>
              <a:t>出てくる</a:t>
            </a:r>
            <a:r>
              <a:rPr lang="en-US" altLang="ja-JP" sz="2400" dirty="0"/>
              <a:t>P</a:t>
            </a:r>
            <a:r>
              <a:rPr lang="ja-JP" altLang="en-US" sz="2400" dirty="0"/>
              <a:t>値は（ただの</a:t>
            </a:r>
            <a:r>
              <a:rPr lang="en-US" altLang="ja-JP" sz="2400" dirty="0"/>
              <a:t>t</a:t>
            </a:r>
            <a:r>
              <a:rPr lang="ja-JP" altLang="en-US" sz="2400" dirty="0"/>
              <a:t>検定による）単変量解析です！</a:t>
            </a:r>
            <a:endParaRPr lang="en-US" altLang="ja-JP" sz="2400" dirty="0"/>
          </a:p>
          <a:p>
            <a:r>
              <a:rPr lang="ja-JP" altLang="en-US" sz="2400" dirty="0"/>
              <a:t>→では多変量解析にするには？</a:t>
            </a:r>
            <a:endParaRPr lang="en-US" altLang="ja-JP" sz="2400" dirty="0"/>
          </a:p>
        </p:txBody>
      </p:sp>
      <p:sp>
        <p:nvSpPr>
          <p:cNvPr id="9" name="右矢印 8"/>
          <p:cNvSpPr/>
          <p:nvPr/>
        </p:nvSpPr>
        <p:spPr>
          <a:xfrm>
            <a:off x="957836" y="2063950"/>
            <a:ext cx="649717" cy="597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p:cNvSpPr txBox="1"/>
          <p:nvPr/>
        </p:nvSpPr>
        <p:spPr>
          <a:xfrm>
            <a:off x="1830292" y="2132055"/>
            <a:ext cx="4863806" cy="461665"/>
          </a:xfrm>
          <a:prstGeom prst="rect">
            <a:avLst/>
          </a:prstGeom>
          <a:noFill/>
        </p:spPr>
        <p:txBody>
          <a:bodyPr wrap="square" rtlCol="0">
            <a:spAutoFit/>
          </a:bodyPr>
          <a:lstStyle/>
          <a:p>
            <a:r>
              <a:rPr lang="ja-JP" altLang="en-US" sz="2400" dirty="0"/>
              <a:t>ボンフェロニーの補正を使用する</a:t>
            </a:r>
            <a:endParaRPr lang="en-US" altLang="ja-JP" sz="2400" dirty="0"/>
          </a:p>
        </p:txBody>
      </p:sp>
      <p:sp>
        <p:nvSpPr>
          <p:cNvPr id="13" name="テキスト ボックス 12"/>
          <p:cNvSpPr txBox="1"/>
          <p:nvPr/>
        </p:nvSpPr>
        <p:spPr>
          <a:xfrm>
            <a:off x="802874" y="3067332"/>
            <a:ext cx="7244687" cy="1200329"/>
          </a:xfrm>
          <a:prstGeom prst="rect">
            <a:avLst/>
          </a:prstGeom>
          <a:noFill/>
        </p:spPr>
        <p:txBody>
          <a:bodyPr wrap="square" rtlCol="0">
            <a:spAutoFit/>
          </a:bodyPr>
          <a:lstStyle/>
          <a:p>
            <a:r>
              <a:rPr lang="ja-JP" altLang="en-US" sz="2400" dirty="0"/>
              <a:t>この場合有意水準は</a:t>
            </a:r>
            <a:r>
              <a:rPr lang="en-US" altLang="ja-JP" sz="2400" dirty="0"/>
              <a:t>P&lt;0.05/54675</a:t>
            </a:r>
            <a:r>
              <a:rPr lang="ja-JP" altLang="en-US" sz="2400" dirty="0"/>
              <a:t> </a:t>
            </a:r>
            <a:r>
              <a:rPr lang="en-US" altLang="ja-JP" sz="2400" dirty="0"/>
              <a:t>=</a:t>
            </a:r>
            <a:r>
              <a:rPr lang="ja-JP" altLang="en-US" sz="2400" dirty="0"/>
              <a:t> </a:t>
            </a:r>
            <a:r>
              <a:rPr lang="en-US" altLang="ja-JP" sz="2400" dirty="0"/>
              <a:t>9.14E-07</a:t>
            </a:r>
          </a:p>
          <a:p>
            <a:r>
              <a:rPr lang="en-US" altLang="ja-JP" sz="2400" dirty="0" err="1"/>
              <a:t>rma</a:t>
            </a:r>
            <a:r>
              <a:rPr lang="en-US" altLang="ja-JP" sz="2400" dirty="0"/>
              <a:t>:</a:t>
            </a:r>
            <a:r>
              <a:rPr lang="ja-JP" altLang="en-US" sz="2400" dirty="0"/>
              <a:t> </a:t>
            </a:r>
            <a:r>
              <a:rPr lang="en-US" altLang="ja-JP" sz="2400" dirty="0"/>
              <a:t>4</a:t>
            </a:r>
            <a:r>
              <a:rPr lang="ja-JP" altLang="en-US" sz="2400" dirty="0"/>
              <a:t> </a:t>
            </a:r>
            <a:r>
              <a:rPr lang="en-US" altLang="ja-JP" sz="2400" dirty="0"/>
              <a:t>DEGs</a:t>
            </a:r>
          </a:p>
          <a:p>
            <a:r>
              <a:rPr lang="en-US" altLang="ja-JP" sz="2400" dirty="0">
                <a:solidFill>
                  <a:srgbClr val="FF0000"/>
                </a:solidFill>
              </a:rPr>
              <a:t>mas5:</a:t>
            </a:r>
            <a:r>
              <a:rPr lang="ja-JP" altLang="en-US" sz="2400" dirty="0">
                <a:solidFill>
                  <a:srgbClr val="FF0000"/>
                </a:solidFill>
              </a:rPr>
              <a:t> </a:t>
            </a:r>
            <a:r>
              <a:rPr lang="en-US" altLang="ja-JP" sz="2400" dirty="0">
                <a:solidFill>
                  <a:srgbClr val="FF0000"/>
                </a:solidFill>
              </a:rPr>
              <a:t>0</a:t>
            </a:r>
            <a:r>
              <a:rPr lang="ja-JP" altLang="en-US" sz="2400" dirty="0">
                <a:solidFill>
                  <a:srgbClr val="FF0000"/>
                </a:solidFill>
              </a:rPr>
              <a:t> </a:t>
            </a:r>
            <a:r>
              <a:rPr lang="en-US" altLang="ja-JP" sz="2400" dirty="0">
                <a:solidFill>
                  <a:srgbClr val="FF0000"/>
                </a:solidFill>
              </a:rPr>
              <a:t>DEGs</a:t>
            </a:r>
          </a:p>
        </p:txBody>
      </p:sp>
      <p:pic>
        <p:nvPicPr>
          <p:cNvPr id="3074" name="Picture 2" descr="http://pictogram2.com/p/p0225/i/t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032" y="3155439"/>
            <a:ext cx="1860670" cy="1860672"/>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802874" y="4364115"/>
            <a:ext cx="6259948" cy="461665"/>
          </a:xfrm>
          <a:prstGeom prst="rect">
            <a:avLst/>
          </a:prstGeom>
          <a:noFill/>
        </p:spPr>
        <p:txBody>
          <a:bodyPr wrap="square" rtlCol="0">
            <a:spAutoFit/>
          </a:bodyPr>
          <a:lstStyle/>
          <a:p>
            <a:r>
              <a:rPr lang="en-US" altLang="ja-JP" sz="2400" dirty="0"/>
              <a:t>400</a:t>
            </a:r>
            <a:r>
              <a:rPr lang="ja-JP" altLang="en-US" sz="2400" dirty="0"/>
              <a:t>万円も使って結果無しとかありえない！</a:t>
            </a:r>
            <a:endParaRPr lang="en-US" altLang="ja-JP" sz="2400" dirty="0"/>
          </a:p>
        </p:txBody>
      </p:sp>
      <p:sp>
        <p:nvSpPr>
          <p:cNvPr id="12" name="テキスト ボックス 11"/>
          <p:cNvSpPr txBox="1"/>
          <p:nvPr/>
        </p:nvSpPr>
        <p:spPr>
          <a:xfrm>
            <a:off x="1607553" y="5452497"/>
            <a:ext cx="8657881" cy="830997"/>
          </a:xfrm>
          <a:prstGeom prst="rect">
            <a:avLst/>
          </a:prstGeom>
          <a:noFill/>
        </p:spPr>
        <p:txBody>
          <a:bodyPr wrap="square" rtlCol="0">
            <a:spAutoFit/>
          </a:bodyPr>
          <a:lstStyle/>
          <a:p>
            <a:r>
              <a:rPr lang="ja-JP" altLang="en-US" sz="2400" dirty="0"/>
              <a:t>・ボンフェロニーの補正は厳しすぎる</a:t>
            </a:r>
            <a:endParaRPr lang="en-US" altLang="ja-JP" sz="2400" dirty="0"/>
          </a:p>
          <a:p>
            <a:r>
              <a:rPr lang="ja-JP" altLang="en-US" sz="2400" dirty="0"/>
              <a:t>・全てのプローブが独立しているという仮定が間違えている</a:t>
            </a:r>
            <a:endParaRPr lang="en-US" altLang="ja-JP" sz="2400" dirty="0"/>
          </a:p>
        </p:txBody>
      </p:sp>
      <p:sp>
        <p:nvSpPr>
          <p:cNvPr id="14" name="右矢印 13"/>
          <p:cNvSpPr/>
          <p:nvPr/>
        </p:nvSpPr>
        <p:spPr>
          <a:xfrm>
            <a:off x="957836" y="5569056"/>
            <a:ext cx="649717" cy="597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テキスト ボックス 1">
            <a:extLst>
              <a:ext uri="{FF2B5EF4-FFF2-40B4-BE49-F238E27FC236}">
                <a16:creationId xmlns:a16="http://schemas.microsoft.com/office/drawing/2014/main" id="{898C2099-CC69-05AC-91F6-09153B3CB3EE}"/>
              </a:ext>
            </a:extLst>
          </p:cNvPr>
          <p:cNvSpPr txBox="1"/>
          <p:nvPr/>
        </p:nvSpPr>
        <p:spPr>
          <a:xfrm>
            <a:off x="172528" y="232914"/>
            <a:ext cx="4321833" cy="523220"/>
          </a:xfrm>
          <a:prstGeom prst="rect">
            <a:avLst/>
          </a:prstGeom>
          <a:blipFill>
            <a:blip r:embed="rId4"/>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発現変動解析の落とし穴</a:t>
            </a:r>
          </a:p>
        </p:txBody>
      </p:sp>
    </p:spTree>
    <p:extLst>
      <p:ext uri="{BB962C8B-B14F-4D97-AF65-F5344CB8AC3E}">
        <p14:creationId xmlns:p14="http://schemas.microsoft.com/office/powerpoint/2010/main" val="2117462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698740" y="954618"/>
            <a:ext cx="9621571" cy="1200329"/>
          </a:xfrm>
          <a:prstGeom prst="rect">
            <a:avLst/>
          </a:prstGeom>
          <a:noFill/>
        </p:spPr>
        <p:txBody>
          <a:bodyPr wrap="square" rtlCol="0">
            <a:spAutoFit/>
          </a:bodyPr>
          <a:lstStyle/>
          <a:p>
            <a:r>
              <a:rPr lang="ja-JP" altLang="en-US" sz="2400" dirty="0"/>
              <a:t>多少の偽物が入りつつも、正解の物と取る方法を考える</a:t>
            </a:r>
            <a:endParaRPr lang="en-US" altLang="ja-JP" sz="2400" dirty="0"/>
          </a:p>
          <a:p>
            <a:r>
              <a:rPr lang="ja-JP" altLang="en-US" sz="2400" dirty="0"/>
              <a:t>→</a:t>
            </a:r>
            <a:r>
              <a:rPr lang="en-US" altLang="ja-JP" sz="2400" dirty="0"/>
              <a:t>q-value </a:t>
            </a:r>
            <a:r>
              <a:rPr lang="ja-JP" altLang="en-US" sz="2400" dirty="0"/>
              <a:t>（</a:t>
            </a:r>
            <a:r>
              <a:rPr lang="en-US" altLang="ja-JP" sz="2400" dirty="0"/>
              <a:t>false discovery rate: FDR</a:t>
            </a:r>
            <a:r>
              <a:rPr lang="ja-JP" altLang="en-US" sz="2400" dirty="0"/>
              <a:t>）を使用する</a:t>
            </a:r>
            <a:endParaRPr lang="en-US" altLang="ja-JP" sz="2400" dirty="0"/>
          </a:p>
          <a:p>
            <a:r>
              <a:rPr lang="ja-JP" altLang="en-US" sz="2400" dirty="0"/>
              <a:t>　→方法としては</a:t>
            </a:r>
            <a:r>
              <a:rPr lang="en-US" altLang="ja-JP" sz="2400" dirty="0" err="1"/>
              <a:t>Benjamini</a:t>
            </a:r>
            <a:r>
              <a:rPr lang="en-US" altLang="ja-JP" sz="2400" dirty="0"/>
              <a:t>-Hochberg</a:t>
            </a:r>
            <a:r>
              <a:rPr lang="ja-JP" altLang="en-US" sz="2400" dirty="0"/>
              <a:t>法が有名</a:t>
            </a:r>
            <a:endParaRPr lang="en-US" altLang="ja-JP" sz="2400" dirty="0"/>
          </a:p>
        </p:txBody>
      </p:sp>
      <p:sp>
        <p:nvSpPr>
          <p:cNvPr id="7" name="右矢印 6"/>
          <p:cNvSpPr/>
          <p:nvPr/>
        </p:nvSpPr>
        <p:spPr>
          <a:xfrm>
            <a:off x="2704462" y="2502090"/>
            <a:ext cx="649717" cy="597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テキスト ボックス 7"/>
          <p:cNvSpPr txBox="1"/>
          <p:nvPr/>
        </p:nvSpPr>
        <p:spPr>
          <a:xfrm>
            <a:off x="698740" y="2554851"/>
            <a:ext cx="1756913" cy="523220"/>
          </a:xfrm>
          <a:prstGeom prst="rect">
            <a:avLst/>
          </a:prstGeom>
          <a:noFill/>
        </p:spPr>
        <p:txBody>
          <a:bodyPr wrap="square" rtlCol="0">
            <a:spAutoFit/>
          </a:bodyPr>
          <a:lstStyle/>
          <a:p>
            <a:r>
              <a:rPr lang="en-US" altLang="ja-JP" sz="2800" dirty="0"/>
              <a:t>FDR&lt;0.1</a:t>
            </a:r>
          </a:p>
        </p:txBody>
      </p:sp>
      <p:sp>
        <p:nvSpPr>
          <p:cNvPr id="11" name="テキスト ボックス 10"/>
          <p:cNvSpPr txBox="1"/>
          <p:nvPr/>
        </p:nvSpPr>
        <p:spPr>
          <a:xfrm>
            <a:off x="3772876" y="2554851"/>
            <a:ext cx="5062193" cy="523220"/>
          </a:xfrm>
          <a:prstGeom prst="rect">
            <a:avLst/>
          </a:prstGeom>
          <a:noFill/>
        </p:spPr>
        <p:txBody>
          <a:bodyPr wrap="square" rtlCol="0">
            <a:spAutoFit/>
          </a:bodyPr>
          <a:lstStyle/>
          <a:p>
            <a:r>
              <a:rPr lang="en-US" altLang="ja-JP" sz="2800" dirty="0"/>
              <a:t>DEG</a:t>
            </a:r>
            <a:r>
              <a:rPr lang="ja-JP" altLang="en-US" sz="2800" dirty="0"/>
              <a:t>中に偽物が</a:t>
            </a:r>
            <a:r>
              <a:rPr lang="en-US" altLang="ja-JP" sz="2800" dirty="0"/>
              <a:t>10%</a:t>
            </a:r>
            <a:r>
              <a:rPr lang="ja-JP" altLang="en-US" sz="2800" dirty="0"/>
              <a:t>混ざる</a:t>
            </a:r>
            <a:endParaRPr lang="en-US" altLang="ja-JP" sz="2800" dirty="0"/>
          </a:p>
        </p:txBody>
      </p:sp>
      <p:sp>
        <p:nvSpPr>
          <p:cNvPr id="12" name="テキスト ボックス 11"/>
          <p:cNvSpPr txBox="1"/>
          <p:nvPr/>
        </p:nvSpPr>
        <p:spPr>
          <a:xfrm>
            <a:off x="785004" y="3579992"/>
            <a:ext cx="10446588" cy="1938992"/>
          </a:xfrm>
          <a:prstGeom prst="rect">
            <a:avLst/>
          </a:prstGeom>
          <a:noFill/>
        </p:spPr>
        <p:txBody>
          <a:bodyPr wrap="square" rtlCol="0">
            <a:spAutoFit/>
          </a:bodyPr>
          <a:lstStyle/>
          <a:p>
            <a:r>
              <a:rPr lang="en-US" altLang="ja-JP" sz="2400" dirty="0" err="1"/>
              <a:t>rma</a:t>
            </a:r>
            <a:r>
              <a:rPr lang="en-US" altLang="ja-JP" sz="2400" dirty="0"/>
              <a:t>:</a:t>
            </a:r>
            <a:r>
              <a:rPr lang="ja-JP" altLang="en-US" sz="2400" dirty="0"/>
              <a:t> </a:t>
            </a:r>
            <a:r>
              <a:rPr lang="en-US" altLang="ja-JP" sz="2400" dirty="0"/>
              <a:t>	659</a:t>
            </a:r>
            <a:r>
              <a:rPr lang="ja-JP" altLang="en-US" sz="2400" dirty="0"/>
              <a:t> </a:t>
            </a:r>
            <a:r>
              <a:rPr lang="en-US" altLang="ja-JP" sz="2400" dirty="0"/>
              <a:t>DEGs	</a:t>
            </a:r>
            <a:r>
              <a:rPr lang="ja-JP" altLang="en-US" sz="2400" dirty="0"/>
              <a:t>→偽物が</a:t>
            </a:r>
            <a:r>
              <a:rPr lang="en-US" altLang="ja-JP" sz="2400" dirty="0"/>
              <a:t>66</a:t>
            </a:r>
            <a:r>
              <a:rPr lang="ja-JP" altLang="en-US" sz="2400" dirty="0"/>
              <a:t>個</a:t>
            </a:r>
            <a:endParaRPr lang="en-US" altLang="ja-JP" sz="2400" dirty="0"/>
          </a:p>
          <a:p>
            <a:r>
              <a:rPr lang="en-US" altLang="ja-JP" sz="2400" dirty="0"/>
              <a:t>mas5:	96</a:t>
            </a:r>
            <a:r>
              <a:rPr lang="ja-JP" altLang="en-US" sz="2400" dirty="0"/>
              <a:t> </a:t>
            </a:r>
            <a:r>
              <a:rPr lang="en-US" altLang="ja-JP" sz="2400" dirty="0"/>
              <a:t>DEGs	</a:t>
            </a:r>
            <a:r>
              <a:rPr lang="ja-JP" altLang="en-US" sz="2400" dirty="0"/>
              <a:t>→偽物が</a:t>
            </a:r>
            <a:r>
              <a:rPr lang="en-US" altLang="ja-JP" sz="2400" dirty="0"/>
              <a:t>10</a:t>
            </a:r>
            <a:r>
              <a:rPr lang="ja-JP" altLang="en-US" sz="2400" dirty="0"/>
              <a:t>個</a:t>
            </a:r>
            <a:endParaRPr lang="en-US" altLang="ja-JP" sz="2400" dirty="0"/>
          </a:p>
          <a:p>
            <a:endParaRPr lang="en-US" altLang="ja-JP" sz="2400" dirty="0"/>
          </a:p>
          <a:p>
            <a:r>
              <a:rPr lang="ja-JP" altLang="en-US" sz="2400" dirty="0"/>
              <a:t>この中からより有益なものを</a:t>
            </a:r>
            <a:br>
              <a:rPr lang="en-US" altLang="ja-JP" sz="2400" dirty="0"/>
            </a:br>
            <a:r>
              <a:rPr lang="en-US" altLang="ja-JP" sz="2400" dirty="0"/>
              <a:t>Fold</a:t>
            </a:r>
            <a:r>
              <a:rPr lang="ja-JP" altLang="en-US" sz="2400" dirty="0"/>
              <a:t> </a:t>
            </a:r>
            <a:r>
              <a:rPr lang="en-US" altLang="ja-JP" sz="2400" dirty="0"/>
              <a:t>change</a:t>
            </a:r>
            <a:r>
              <a:rPr lang="ja-JP" altLang="en-US" sz="2400" dirty="0"/>
              <a:t>やアノテーションなどから絞り込んで行く</a:t>
            </a:r>
            <a:endParaRPr lang="en-US" altLang="ja-JP" sz="2400" dirty="0"/>
          </a:p>
        </p:txBody>
      </p:sp>
      <p:sp>
        <p:nvSpPr>
          <p:cNvPr id="2" name="テキスト ボックス 1">
            <a:extLst>
              <a:ext uri="{FF2B5EF4-FFF2-40B4-BE49-F238E27FC236}">
                <a16:creationId xmlns:a16="http://schemas.microsoft.com/office/drawing/2014/main" id="{D5A911DE-6464-4664-0A85-B19FA21A0E84}"/>
              </a:ext>
            </a:extLst>
          </p:cNvPr>
          <p:cNvSpPr txBox="1"/>
          <p:nvPr/>
        </p:nvSpPr>
        <p:spPr>
          <a:xfrm>
            <a:off x="172528" y="232914"/>
            <a:ext cx="6245525" cy="523220"/>
          </a:xfrm>
          <a:prstGeom prst="rect">
            <a:avLst/>
          </a:prstGeom>
          <a:blipFill>
            <a:blip r:embed="rId2"/>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じゃあどのように考えれば良いのか？</a:t>
            </a:r>
          </a:p>
        </p:txBody>
      </p:sp>
    </p:spTree>
    <p:extLst>
      <p:ext uri="{BB962C8B-B14F-4D97-AF65-F5344CB8AC3E}">
        <p14:creationId xmlns:p14="http://schemas.microsoft.com/office/powerpoint/2010/main" val="3286775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22694" y="1106463"/>
            <a:ext cx="9921064" cy="1938992"/>
          </a:xfrm>
          <a:prstGeom prst="rect">
            <a:avLst/>
          </a:prstGeom>
          <a:noFill/>
        </p:spPr>
        <p:txBody>
          <a:bodyPr wrap="square" rtlCol="0">
            <a:spAutoFit/>
          </a:bodyPr>
          <a:lstStyle/>
          <a:p>
            <a:r>
              <a:rPr lang="en-US" altLang="ja-JP" sz="2400" dirty="0"/>
              <a:t>R</a:t>
            </a:r>
            <a:r>
              <a:rPr lang="ja-JP" altLang="en-US" sz="2400" dirty="0"/>
              <a:t>の</a:t>
            </a:r>
            <a:r>
              <a:rPr lang="en-US" altLang="ja-JP" sz="2400" dirty="0" err="1"/>
              <a:t>limma</a:t>
            </a:r>
            <a:r>
              <a:rPr lang="ja-JP" altLang="en-US" sz="2400" dirty="0"/>
              <a:t>というパッケージを使用</a:t>
            </a:r>
            <a:endParaRPr lang="en-US" altLang="ja-JP" sz="2400" dirty="0"/>
          </a:p>
          <a:p>
            <a:r>
              <a:rPr lang="ja-JP" altLang="en-US" sz="2400" dirty="0"/>
              <a:t>→マイクロアレイの</a:t>
            </a:r>
            <a:r>
              <a:rPr lang="en-US" altLang="ja-JP" sz="2400" dirty="0"/>
              <a:t>DEG</a:t>
            </a:r>
            <a:r>
              <a:rPr lang="ja-JP" altLang="en-US" sz="2400" dirty="0"/>
              <a:t>検出に最適化されている！</a:t>
            </a:r>
            <a:endParaRPr lang="en-US" altLang="ja-JP" sz="2400" dirty="0"/>
          </a:p>
          <a:p>
            <a:r>
              <a:rPr lang="ja-JP" altLang="en-US" sz="2400" dirty="0"/>
              <a:t>→</a:t>
            </a:r>
            <a:r>
              <a:rPr lang="en-US" altLang="ja-JP" sz="2400" dirty="0"/>
              <a:t>M-A</a:t>
            </a:r>
            <a:r>
              <a:rPr lang="ja-JP" altLang="en-US" sz="2400" dirty="0"/>
              <a:t> </a:t>
            </a:r>
            <a:r>
              <a:rPr lang="en-US" altLang="ja-JP" sz="2400" dirty="0"/>
              <a:t>plot</a:t>
            </a:r>
            <a:r>
              <a:rPr lang="ja-JP" altLang="en-US" sz="2400" dirty="0"/>
              <a:t>も書いてくれる</a:t>
            </a:r>
            <a:endParaRPr lang="en-US" altLang="ja-JP" sz="2400" dirty="0"/>
          </a:p>
          <a:p>
            <a:r>
              <a:rPr lang="ja-JP" altLang="en-US" sz="2400" dirty="0"/>
              <a:t>→</a:t>
            </a:r>
            <a:r>
              <a:rPr lang="en-US" altLang="ja-JP" sz="2400" dirty="0"/>
              <a:t>3</a:t>
            </a:r>
            <a:r>
              <a:rPr lang="ja-JP" altLang="en-US" sz="2400" dirty="0"/>
              <a:t>群比較もやってくれる</a:t>
            </a:r>
            <a:endParaRPr lang="en-US" altLang="ja-JP" sz="2400" dirty="0"/>
          </a:p>
          <a:p>
            <a:r>
              <a:rPr lang="ja-JP" altLang="en-US" sz="2400" dirty="0"/>
              <a:t>　→他の方法は（ほぼ）必要ない！</a:t>
            </a:r>
            <a:endParaRPr lang="en-US" altLang="ja-JP" sz="2400" dirty="0"/>
          </a:p>
        </p:txBody>
      </p:sp>
      <p:sp>
        <p:nvSpPr>
          <p:cNvPr id="9" name="右矢印 8"/>
          <p:cNvSpPr/>
          <p:nvPr/>
        </p:nvSpPr>
        <p:spPr>
          <a:xfrm>
            <a:off x="790255" y="3545559"/>
            <a:ext cx="649717" cy="597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テキスト ボックス 9"/>
          <p:cNvSpPr txBox="1"/>
          <p:nvPr/>
        </p:nvSpPr>
        <p:spPr>
          <a:xfrm>
            <a:off x="1669485" y="3429000"/>
            <a:ext cx="7012228" cy="830997"/>
          </a:xfrm>
          <a:prstGeom prst="rect">
            <a:avLst/>
          </a:prstGeom>
          <a:noFill/>
        </p:spPr>
        <p:txBody>
          <a:bodyPr wrap="square" rtlCol="0">
            <a:spAutoFit/>
          </a:bodyPr>
          <a:lstStyle/>
          <a:p>
            <a:r>
              <a:rPr lang="ja-JP" altLang="en-US" sz="2400" dirty="0" err="1"/>
              <a:t>なの</a:t>
            </a:r>
            <a:r>
              <a:rPr lang="ja-JP" altLang="en-US" sz="2400" dirty="0"/>
              <a:t>で</a:t>
            </a:r>
            <a:r>
              <a:rPr lang="en-US" altLang="ja-JP" sz="2400" dirty="0" err="1"/>
              <a:t>limma</a:t>
            </a:r>
            <a:r>
              <a:rPr lang="ja-JP" altLang="en-US" sz="2400" dirty="0"/>
              <a:t>を使って発現量を見積もった後、</a:t>
            </a:r>
            <a:endParaRPr lang="en-US" altLang="ja-JP" sz="2400" dirty="0"/>
          </a:p>
          <a:p>
            <a:r>
              <a:rPr lang="ja-JP" altLang="en-US" sz="2400" dirty="0"/>
              <a:t>どの検定法で検出するかだけです</a:t>
            </a:r>
            <a:endParaRPr lang="en-US" altLang="ja-JP" sz="2400" dirty="0"/>
          </a:p>
        </p:txBody>
      </p:sp>
      <p:sp>
        <p:nvSpPr>
          <p:cNvPr id="2" name="左中かっこ 1"/>
          <p:cNvSpPr/>
          <p:nvPr/>
        </p:nvSpPr>
        <p:spPr>
          <a:xfrm>
            <a:off x="1669486" y="4521412"/>
            <a:ext cx="383741" cy="1922585"/>
          </a:xfrm>
          <a:prstGeom prst="leftBrace">
            <a:avLst>
              <a:gd name="adj1" fmla="val 7248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7" name="テキスト ボックス 6"/>
          <p:cNvSpPr txBox="1"/>
          <p:nvPr/>
        </p:nvSpPr>
        <p:spPr>
          <a:xfrm>
            <a:off x="2077558" y="4521412"/>
            <a:ext cx="5246992" cy="1938992"/>
          </a:xfrm>
          <a:prstGeom prst="rect">
            <a:avLst/>
          </a:prstGeom>
          <a:noFill/>
        </p:spPr>
        <p:txBody>
          <a:bodyPr wrap="square" rtlCol="0">
            <a:spAutoFit/>
          </a:bodyPr>
          <a:lstStyle/>
          <a:p>
            <a:r>
              <a:rPr lang="ja-JP" altLang="en-US" sz="2400" dirty="0"/>
              <a:t>① </a:t>
            </a:r>
            <a:r>
              <a:rPr lang="en-US" altLang="ja-JP" sz="2400" dirty="0"/>
              <a:t>student’s</a:t>
            </a:r>
            <a:r>
              <a:rPr lang="ja-JP" altLang="en-US" sz="2400" dirty="0"/>
              <a:t> </a:t>
            </a:r>
            <a:r>
              <a:rPr lang="en-US" altLang="ja-JP" sz="2400" dirty="0"/>
              <a:t>t-test</a:t>
            </a:r>
          </a:p>
          <a:p>
            <a:r>
              <a:rPr lang="ja-JP" altLang="en-US" sz="2400" dirty="0"/>
              <a:t>② </a:t>
            </a:r>
            <a:r>
              <a:rPr lang="en-US" altLang="ja-JP" sz="2400" dirty="0"/>
              <a:t>Bayesian method</a:t>
            </a:r>
            <a:r>
              <a:rPr lang="ja-JP" altLang="en-US" sz="2400" dirty="0"/>
              <a:t> </a:t>
            </a:r>
            <a:r>
              <a:rPr lang="en-US" altLang="ja-JP" sz="2400" dirty="0"/>
              <a:t>(with</a:t>
            </a:r>
            <a:r>
              <a:rPr lang="ja-JP" altLang="en-US" sz="2400" dirty="0"/>
              <a:t> </a:t>
            </a:r>
            <a:r>
              <a:rPr lang="en-US" altLang="ja-JP" sz="2400" dirty="0"/>
              <a:t>t-test)</a:t>
            </a:r>
          </a:p>
          <a:p>
            <a:r>
              <a:rPr lang="ja-JP" altLang="en-US" sz="2400" dirty="0"/>
              <a:t>③ </a:t>
            </a:r>
            <a:r>
              <a:rPr lang="en-US" altLang="ja-JP" sz="2400" dirty="0"/>
              <a:t>permutation</a:t>
            </a:r>
          </a:p>
          <a:p>
            <a:r>
              <a:rPr lang="ja-JP" altLang="en-US" sz="2400" dirty="0"/>
              <a:t>④ </a:t>
            </a:r>
            <a:r>
              <a:rPr lang="en-US" altLang="ja-JP" sz="2400" dirty="0"/>
              <a:t>logistic regression</a:t>
            </a:r>
            <a:r>
              <a:rPr lang="ja-JP" altLang="en-US" sz="2400" dirty="0"/>
              <a:t>（</a:t>
            </a:r>
            <a:r>
              <a:rPr lang="en-US" altLang="ja-JP" sz="2400" dirty="0"/>
              <a:t>ROC</a:t>
            </a:r>
            <a:r>
              <a:rPr lang="ja-JP" altLang="en-US" sz="2400" dirty="0"/>
              <a:t>）</a:t>
            </a:r>
            <a:endParaRPr lang="en-US" altLang="ja-JP" sz="2400" dirty="0"/>
          </a:p>
          <a:p>
            <a:r>
              <a:rPr lang="ja-JP" altLang="en-US" sz="2400" dirty="0"/>
              <a:t>･･･</a:t>
            </a:r>
            <a:endParaRPr lang="en-US" altLang="ja-JP" sz="2400" dirty="0"/>
          </a:p>
        </p:txBody>
      </p:sp>
      <p:sp>
        <p:nvSpPr>
          <p:cNvPr id="3" name="テキスト ボックス 2">
            <a:extLst>
              <a:ext uri="{FF2B5EF4-FFF2-40B4-BE49-F238E27FC236}">
                <a16:creationId xmlns:a16="http://schemas.microsoft.com/office/drawing/2014/main" id="{A55CC5BD-0AA3-3478-7E1A-3FFA66AE1AEC}"/>
              </a:ext>
            </a:extLst>
          </p:cNvPr>
          <p:cNvSpPr txBox="1"/>
          <p:nvPr/>
        </p:nvSpPr>
        <p:spPr>
          <a:xfrm>
            <a:off x="172528" y="232914"/>
            <a:ext cx="3888965" cy="523220"/>
          </a:xfrm>
          <a:prstGeom prst="rect">
            <a:avLst/>
          </a:prstGeom>
          <a:blipFill>
            <a:blip r:embed="rId2"/>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発現変動解析のやり方</a:t>
            </a:r>
          </a:p>
        </p:txBody>
      </p:sp>
    </p:spTree>
    <p:extLst>
      <p:ext uri="{BB962C8B-B14F-4D97-AF65-F5344CB8AC3E}">
        <p14:creationId xmlns:p14="http://schemas.microsoft.com/office/powerpoint/2010/main" val="1995133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58792" y="232913"/>
            <a:ext cx="6323163" cy="523220"/>
          </a:xfrm>
          <a:prstGeom prst="rect">
            <a:avLst/>
          </a:prstGeom>
          <a:blipFill>
            <a:blip r:embed="rId3"/>
            <a:tile tx="0" ty="0" sx="100000" sy="100000" flip="none" algn="tl"/>
          </a:blipFill>
        </p:spPr>
        <p:txBody>
          <a:bodyPr wrap="square" rtlCol="0">
            <a:spAutoFit/>
          </a:bodyPr>
          <a:lstStyle/>
          <a:p>
            <a:r>
              <a:rPr lang="ja-JP" altLang="en-US" sz="2800" dirty="0"/>
              <a:t>パラメトリックとノンパラメトリック</a:t>
            </a:r>
            <a:endParaRPr lang="en-US" altLang="ja-JP" sz="2800" dirty="0"/>
          </a:p>
        </p:txBody>
      </p:sp>
      <p:sp>
        <p:nvSpPr>
          <p:cNvPr id="8" name="テキスト ボックス 7"/>
          <p:cNvSpPr txBox="1"/>
          <p:nvPr/>
        </p:nvSpPr>
        <p:spPr>
          <a:xfrm>
            <a:off x="319177" y="1124744"/>
            <a:ext cx="11553646" cy="4893647"/>
          </a:xfrm>
          <a:prstGeom prst="rect">
            <a:avLst/>
          </a:prstGeom>
          <a:noFill/>
        </p:spPr>
        <p:txBody>
          <a:bodyPr wrap="square" rtlCol="0">
            <a:spAutoFit/>
          </a:bodyPr>
          <a:lstStyle/>
          <a:p>
            <a:pPr marL="342900" indent="-342900">
              <a:buFont typeface="Wingdings" panose="05000000000000000000" pitchFamily="2" charset="2"/>
              <a:buChar char="l"/>
            </a:pPr>
            <a:r>
              <a:rPr lang="ja-JP" altLang="en-US" sz="2400" dirty="0"/>
              <a:t>パラメトリック検定</a:t>
            </a:r>
            <a:br>
              <a:rPr lang="en-US" altLang="ja-JP" sz="2400" dirty="0"/>
            </a:br>
            <a:r>
              <a:rPr lang="ja-JP" altLang="en-US" sz="2400" dirty="0"/>
              <a:t>データが</a:t>
            </a:r>
            <a:r>
              <a:rPr lang="ja-JP" altLang="en-US" sz="2400" dirty="0">
                <a:solidFill>
                  <a:srgbClr val="FF0000"/>
                </a:solidFill>
              </a:rPr>
              <a:t>ある分布に従うこと</a:t>
            </a:r>
            <a:r>
              <a:rPr lang="ja-JP" altLang="en-US" sz="2400" dirty="0"/>
              <a:t>を仮定</a:t>
            </a:r>
            <a:br>
              <a:rPr lang="en-US" altLang="ja-JP" sz="2400" dirty="0"/>
            </a:br>
            <a:r>
              <a:rPr lang="ja-JP" altLang="en-US" sz="2400" dirty="0"/>
              <a:t>⇒計算学的に一つの数式で表せられる</a:t>
            </a:r>
            <a:br>
              <a:rPr lang="en-US" altLang="ja-JP" sz="2400" dirty="0"/>
            </a:br>
            <a:r>
              <a:rPr lang="ja-JP" altLang="en-US" sz="2400" dirty="0"/>
              <a:t>　⇒必ずしも正規分布している必要は無い</a:t>
            </a:r>
            <a:br>
              <a:rPr lang="en-US" altLang="ja-JP" sz="2400" dirty="0"/>
            </a:br>
            <a:r>
              <a:rPr lang="ja-JP" altLang="en-US" sz="2400" dirty="0"/>
              <a:t>　⇒回帰分析を行う際に実施やすい</a:t>
            </a:r>
            <a:endParaRPr lang="en-US" altLang="ja-JP" sz="2400" dirty="0"/>
          </a:p>
          <a:p>
            <a:pPr marL="342900" indent="-342900">
              <a:buFont typeface="Wingdings" panose="05000000000000000000" pitchFamily="2" charset="2"/>
              <a:buChar char="l"/>
            </a:pPr>
            <a:endParaRPr lang="en-US" altLang="ja-JP" sz="2400" dirty="0"/>
          </a:p>
          <a:p>
            <a:pPr marL="342900" indent="-342900">
              <a:buFont typeface="Arial" panose="020B0604020202020204" pitchFamily="34" charset="0"/>
              <a:buChar char="•"/>
            </a:pPr>
            <a:r>
              <a:rPr lang="ja-JP" altLang="en-US" sz="2400" dirty="0"/>
              <a:t>ノンパラメトリック検定</a:t>
            </a:r>
            <a:br>
              <a:rPr lang="en-US" altLang="ja-JP" sz="2400" dirty="0"/>
            </a:br>
            <a:r>
              <a:rPr lang="ja-JP" altLang="en-US" sz="2400" dirty="0"/>
              <a:t>データの分布を仮定しない</a:t>
            </a:r>
            <a:br>
              <a:rPr lang="en-US" altLang="ja-JP" sz="2400" dirty="0"/>
            </a:br>
            <a:r>
              <a:rPr lang="ja-JP" altLang="en-US" sz="2400" dirty="0"/>
              <a:t>⇒正規分布していない時にのみ使うわけではない</a:t>
            </a:r>
            <a:br>
              <a:rPr lang="en-US" altLang="ja-JP" sz="2400" dirty="0"/>
            </a:br>
            <a:r>
              <a:rPr lang="ja-JP" altLang="en-US" sz="2400" dirty="0"/>
              <a:t>⇒分布を仮定しないので非常に頑健（ロバスト）</a:t>
            </a:r>
            <a:br>
              <a:rPr lang="en-US" altLang="ja-JP" sz="2400" dirty="0"/>
            </a:br>
            <a:r>
              <a:rPr lang="ja-JP" altLang="en-US" sz="2400" dirty="0"/>
              <a:t>⇒正しく言えば</a:t>
            </a:r>
            <a:r>
              <a:rPr kumimoji="1" lang="ja-JP" altLang="en-US" sz="2400" dirty="0"/>
              <a:t>精度は若干悪いが、</a:t>
            </a:r>
            <a:br>
              <a:rPr kumimoji="1" lang="en-US" altLang="ja-JP" sz="2400" dirty="0"/>
            </a:br>
            <a:r>
              <a:rPr kumimoji="1" lang="ja-JP" altLang="en-US" sz="2400" dirty="0"/>
              <a:t>どんな分布でも結果があまり左右されず計算が速くて簡便</a:t>
            </a:r>
          </a:p>
          <a:p>
            <a:pPr marL="342900" indent="-342900">
              <a:buFont typeface="Wingdings" panose="05000000000000000000" pitchFamily="2" charset="2"/>
              <a:buChar char="l"/>
            </a:pPr>
            <a:endParaRPr lang="ja-JP" altLang="en-US" sz="2400" dirty="0"/>
          </a:p>
        </p:txBody>
      </p:sp>
      <p:pic>
        <p:nvPicPr>
          <p:cNvPr id="1026" name="Picture 2">
            <a:extLst>
              <a:ext uri="{FF2B5EF4-FFF2-40B4-BE49-F238E27FC236}">
                <a16:creationId xmlns:a16="http://schemas.microsoft.com/office/drawing/2014/main" id="{97126BD5-7844-90C5-4C12-BF8FD0AB4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623" y="942795"/>
            <a:ext cx="4648200" cy="27813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線コネクタ 2">
            <a:extLst>
              <a:ext uri="{FF2B5EF4-FFF2-40B4-BE49-F238E27FC236}">
                <a16:creationId xmlns:a16="http://schemas.microsoft.com/office/drawing/2014/main" id="{7D72ADFE-C99C-0C8E-21B9-112ED23750B7}"/>
              </a:ext>
            </a:extLst>
          </p:cNvPr>
          <p:cNvCxnSpPr>
            <a:cxnSpLocks/>
          </p:cNvCxnSpPr>
          <p:nvPr/>
        </p:nvCxnSpPr>
        <p:spPr>
          <a:xfrm flipV="1">
            <a:off x="7504981" y="1371600"/>
            <a:ext cx="4106174" cy="1794294"/>
          </a:xfrm>
          <a:prstGeom prst="line">
            <a:avLst/>
          </a:prstGeom>
          <a:ln>
            <a:solidFill>
              <a:srgbClr val="4472C4"/>
            </a:solidFill>
          </a:ln>
        </p:spPr>
        <p:style>
          <a:lnRef idx="1">
            <a:schemeClr val="accent2"/>
          </a:lnRef>
          <a:fillRef idx="0">
            <a:schemeClr val="accent2"/>
          </a:fillRef>
          <a:effectRef idx="0">
            <a:schemeClr val="accent2"/>
          </a:effectRef>
          <a:fontRef idx="minor">
            <a:schemeClr val="tx1"/>
          </a:fontRef>
        </p:style>
      </p:cxnSp>
      <p:cxnSp>
        <p:nvCxnSpPr>
          <p:cNvPr id="5" name="直線コネクタ 4">
            <a:extLst>
              <a:ext uri="{FF2B5EF4-FFF2-40B4-BE49-F238E27FC236}">
                <a16:creationId xmlns:a16="http://schemas.microsoft.com/office/drawing/2014/main" id="{A9915058-A96A-E489-65C0-50D666F2F67C}"/>
              </a:ext>
            </a:extLst>
          </p:cNvPr>
          <p:cNvCxnSpPr/>
          <p:nvPr/>
        </p:nvCxnSpPr>
        <p:spPr>
          <a:xfrm flipV="1">
            <a:off x="7504981" y="2156604"/>
            <a:ext cx="4218317" cy="1009290"/>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07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ギネスビール」の画像検索結果">
            <a:extLst>
              <a:ext uri="{FF2B5EF4-FFF2-40B4-BE49-F238E27FC236}">
                <a16:creationId xmlns:a16="http://schemas.microsoft.com/office/drawing/2014/main" id="{81C7C44B-0CFB-471F-845E-5AFE761E3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6594" y="3935714"/>
            <a:ext cx="2902049" cy="290204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232914" y="232913"/>
            <a:ext cx="2717320" cy="523220"/>
          </a:xfrm>
          <a:prstGeom prst="rect">
            <a:avLst/>
          </a:prstGeom>
          <a:blipFill>
            <a:blip r:embed="rId4"/>
            <a:tile tx="0" ty="0" sx="100000" sy="100000" flip="none" algn="tl"/>
          </a:blipFill>
        </p:spPr>
        <p:txBody>
          <a:bodyPr wrap="square" rtlCol="0">
            <a:spAutoFit/>
          </a:bodyPr>
          <a:lstStyle/>
          <a:p>
            <a:r>
              <a:rPr lang="en-US" altLang="ja-JP" sz="2800" dirty="0"/>
              <a:t>Student’s</a:t>
            </a:r>
            <a:r>
              <a:rPr lang="ja-JP" altLang="en-US" sz="2800" dirty="0"/>
              <a:t> </a:t>
            </a:r>
            <a:r>
              <a:rPr lang="en-US" altLang="ja-JP" sz="2800" dirty="0"/>
              <a:t>t</a:t>
            </a:r>
            <a:r>
              <a:rPr lang="ja-JP" altLang="en-US" sz="2800" dirty="0"/>
              <a:t>検定</a:t>
            </a:r>
            <a:endParaRPr lang="en-US" altLang="ja-JP" sz="2800" dirty="0"/>
          </a:p>
        </p:txBody>
      </p:sp>
      <p:sp>
        <p:nvSpPr>
          <p:cNvPr id="8" name="テキスト ボックス 7"/>
          <p:cNvSpPr txBox="1"/>
          <p:nvPr/>
        </p:nvSpPr>
        <p:spPr>
          <a:xfrm>
            <a:off x="295137" y="1029854"/>
            <a:ext cx="7704856" cy="1938992"/>
          </a:xfrm>
          <a:prstGeom prst="rect">
            <a:avLst/>
          </a:prstGeom>
          <a:noFill/>
        </p:spPr>
        <p:txBody>
          <a:bodyPr wrap="square" rtlCol="0">
            <a:spAutoFit/>
          </a:bodyPr>
          <a:lstStyle/>
          <a:p>
            <a:r>
              <a:rPr lang="en-US" altLang="ja-JP" sz="2400" dirty="0"/>
              <a:t>t</a:t>
            </a:r>
            <a:r>
              <a:rPr lang="ja-JP" altLang="en-US" sz="2400" dirty="0"/>
              <a:t>検定の本質</a:t>
            </a:r>
            <a:endParaRPr lang="en-US" altLang="ja-JP" sz="2400" dirty="0"/>
          </a:p>
          <a:p>
            <a:r>
              <a:rPr lang="ja-JP" altLang="en-US" sz="2400" dirty="0"/>
              <a:t>⇒</a:t>
            </a:r>
            <a:r>
              <a:rPr lang="en-US" altLang="ja-JP" sz="2400" dirty="0"/>
              <a:t>『2</a:t>
            </a:r>
            <a:r>
              <a:rPr lang="ja-JP" altLang="en-US" sz="2400" dirty="0"/>
              <a:t>群間で母平均に差があること</a:t>
            </a:r>
            <a:r>
              <a:rPr lang="en-US" altLang="ja-JP" sz="2400" dirty="0"/>
              <a:t>』</a:t>
            </a:r>
            <a:r>
              <a:rPr lang="ja-JP" altLang="en-US" sz="2400" dirty="0"/>
              <a:t>を調べる検定</a:t>
            </a:r>
            <a:endParaRPr lang="en-US" altLang="ja-JP" sz="2400" dirty="0"/>
          </a:p>
          <a:p>
            <a:endParaRPr lang="en-US" altLang="ja-JP" sz="2400" dirty="0"/>
          </a:p>
          <a:p>
            <a:r>
              <a:rPr lang="ja-JP" altLang="en-US" sz="2400" dirty="0"/>
              <a:t>帰無仮説</a:t>
            </a:r>
            <a:r>
              <a:rPr lang="en-US" altLang="ja-JP" sz="2400" dirty="0"/>
              <a:t>H0</a:t>
            </a:r>
          </a:p>
          <a:p>
            <a:r>
              <a:rPr lang="en-US" altLang="ja-JP" sz="2400" dirty="0"/>
              <a:t>A</a:t>
            </a:r>
            <a:r>
              <a:rPr lang="ja-JP" altLang="en-US" sz="2400" dirty="0"/>
              <a:t>群の母平均 </a:t>
            </a:r>
            <a:r>
              <a:rPr lang="en-US" altLang="ja-JP" sz="2400" dirty="0"/>
              <a:t>=</a:t>
            </a:r>
            <a:r>
              <a:rPr lang="ja-JP" altLang="en-US" sz="2400" dirty="0"/>
              <a:t> </a:t>
            </a:r>
            <a:r>
              <a:rPr lang="en-US" altLang="ja-JP" sz="2400" dirty="0"/>
              <a:t>B</a:t>
            </a:r>
            <a:r>
              <a:rPr lang="ja-JP" altLang="en-US" sz="2400" dirty="0"/>
              <a:t>群の母平均</a:t>
            </a:r>
            <a:endParaRPr lang="en-US" altLang="ja-JP" sz="2400" dirty="0"/>
          </a:p>
        </p:txBody>
      </p:sp>
      <p:pic>
        <p:nvPicPr>
          <p:cNvPr id="22530" name="Picture 2">
            <a:extLst>
              <a:ext uri="{FF2B5EF4-FFF2-40B4-BE49-F238E27FC236}">
                <a16:creationId xmlns:a16="http://schemas.microsoft.com/office/drawing/2014/main" id="{4F21F748-8EC8-48FC-9AA5-C85C489826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0798" y="445587"/>
            <a:ext cx="3708288" cy="2476699"/>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a:extLst>
              <a:ext uri="{FF2B5EF4-FFF2-40B4-BE49-F238E27FC236}">
                <a16:creationId xmlns:a16="http://schemas.microsoft.com/office/drawing/2014/main" id="{35F697E6-1E42-4270-9F85-5A5D999B29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8489" y="4005614"/>
            <a:ext cx="2143125" cy="27622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492F8E40-44E7-48B9-883F-E7E2C966532D}"/>
              </a:ext>
            </a:extLst>
          </p:cNvPr>
          <p:cNvSpPr txBox="1"/>
          <p:nvPr/>
        </p:nvSpPr>
        <p:spPr>
          <a:xfrm>
            <a:off x="364148" y="3708567"/>
            <a:ext cx="8762599" cy="1938992"/>
          </a:xfrm>
          <a:prstGeom prst="rect">
            <a:avLst/>
          </a:prstGeom>
          <a:noFill/>
        </p:spPr>
        <p:txBody>
          <a:bodyPr wrap="square" rtlCol="0">
            <a:spAutoFit/>
          </a:bodyPr>
          <a:lstStyle/>
          <a:p>
            <a:r>
              <a:rPr lang="en-US" altLang="ja-JP" sz="2400" dirty="0"/>
              <a:t>Q.</a:t>
            </a:r>
            <a:r>
              <a:rPr lang="ja-JP" altLang="en-US" sz="2400" dirty="0"/>
              <a:t>ビールの麦芽汁に酵母液をどれくらい入れればよいのか？</a:t>
            </a:r>
            <a:endParaRPr lang="en-US" altLang="ja-JP" sz="2400" dirty="0"/>
          </a:p>
          <a:p>
            <a:r>
              <a:rPr lang="ja-JP" altLang="en-US" sz="2400" dirty="0"/>
              <a:t>問題点</a:t>
            </a:r>
            <a:endParaRPr lang="en-US" altLang="ja-JP" sz="2400" dirty="0"/>
          </a:p>
          <a:p>
            <a:pPr marL="342900" indent="-342900">
              <a:buFont typeface="Arial" panose="020B0604020202020204" pitchFamily="34" charset="0"/>
              <a:buChar char="•"/>
            </a:pPr>
            <a:r>
              <a:rPr lang="ja-JP" altLang="en-US" sz="2400" dirty="0"/>
              <a:t>酵母は生きているので、投入時点の正確が数が不明</a:t>
            </a:r>
            <a:endParaRPr lang="en-US" altLang="ja-JP" sz="2400" dirty="0"/>
          </a:p>
          <a:p>
            <a:pPr marL="342900" indent="-342900">
              <a:buFont typeface="Arial" panose="020B0604020202020204" pitchFamily="34" charset="0"/>
              <a:buChar char="•"/>
            </a:pPr>
            <a:r>
              <a:rPr lang="ja-JP" altLang="en-US" sz="2400" dirty="0"/>
              <a:t>全ての酵母液が検査できない</a:t>
            </a:r>
            <a:br>
              <a:rPr lang="en-US" altLang="ja-JP" sz="2400" dirty="0"/>
            </a:br>
            <a:r>
              <a:rPr lang="ja-JP" altLang="en-US" sz="2400" dirty="0"/>
              <a:t>⇒一部を抜き取って数を推定する方法を考える</a:t>
            </a:r>
            <a:endParaRPr lang="en-US" altLang="ja-JP" sz="2400" dirty="0"/>
          </a:p>
        </p:txBody>
      </p:sp>
      <p:sp>
        <p:nvSpPr>
          <p:cNvPr id="3" name="四角形: 角を丸くする 2">
            <a:extLst>
              <a:ext uri="{FF2B5EF4-FFF2-40B4-BE49-F238E27FC236}">
                <a16:creationId xmlns:a16="http://schemas.microsoft.com/office/drawing/2014/main" id="{A2C99BBF-4539-A071-330D-012958B2F9FA}"/>
              </a:ext>
            </a:extLst>
          </p:cNvPr>
          <p:cNvSpPr/>
          <p:nvPr/>
        </p:nvSpPr>
        <p:spPr>
          <a:xfrm>
            <a:off x="295137" y="3534616"/>
            <a:ext cx="8762599" cy="211294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p>
        </p:txBody>
      </p:sp>
    </p:spTree>
    <p:extLst>
      <p:ext uri="{BB962C8B-B14F-4D97-AF65-F5344CB8AC3E}">
        <p14:creationId xmlns:p14="http://schemas.microsoft.com/office/powerpoint/2010/main" val="3040067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8AF1DE9-2C10-40FB-9919-14926CBAF93E}"/>
              </a:ext>
            </a:extLst>
          </p:cNvPr>
          <p:cNvSpPr txBox="1"/>
          <p:nvPr/>
        </p:nvSpPr>
        <p:spPr>
          <a:xfrm>
            <a:off x="232914" y="3465473"/>
            <a:ext cx="10047615" cy="3046988"/>
          </a:xfrm>
          <a:prstGeom prst="rect">
            <a:avLst/>
          </a:prstGeom>
          <a:noFill/>
        </p:spPr>
        <p:txBody>
          <a:bodyPr wrap="square" rtlCol="0">
            <a:spAutoFit/>
          </a:bodyPr>
          <a:lstStyle/>
          <a:p>
            <a:pPr marL="342900" indent="-342900">
              <a:buFont typeface="Wingdings" panose="05000000000000000000" pitchFamily="2" charset="2"/>
              <a:buChar char="l"/>
            </a:pPr>
            <a:r>
              <a:rPr lang="en-US" altLang="ja-JP" sz="2400" dirty="0"/>
              <a:t>t</a:t>
            </a:r>
            <a:r>
              <a:rPr lang="ja-JP" altLang="en-US" sz="2400" dirty="0"/>
              <a:t>検定の種類</a:t>
            </a:r>
            <a:endParaRPr lang="en-US" altLang="ja-JP" sz="2400" dirty="0"/>
          </a:p>
          <a:p>
            <a:pPr marL="800100" lvl="1" indent="-342900">
              <a:buFont typeface="Wingdings" panose="05000000000000000000" pitchFamily="2" charset="2"/>
              <a:buChar char="ü"/>
            </a:pPr>
            <a:r>
              <a:rPr lang="en-US" altLang="ja-JP" sz="2400" dirty="0"/>
              <a:t>1</a:t>
            </a:r>
            <a:r>
              <a:rPr lang="ja-JP" altLang="en-US" sz="2400" dirty="0"/>
              <a:t>群の</a:t>
            </a:r>
            <a:r>
              <a:rPr lang="en-US" altLang="ja-JP" sz="2400" dirty="0"/>
              <a:t>t</a:t>
            </a:r>
            <a:r>
              <a:rPr lang="ja-JP" altLang="en-US" sz="2400" dirty="0"/>
              <a:t>検定</a:t>
            </a:r>
            <a:endParaRPr lang="en-US" altLang="ja-JP" sz="2400" dirty="0"/>
          </a:p>
          <a:p>
            <a:pPr marL="800100" lvl="1" indent="-342900">
              <a:buFont typeface="Wingdings" panose="05000000000000000000" pitchFamily="2" charset="2"/>
              <a:buChar char="ü"/>
            </a:pPr>
            <a:r>
              <a:rPr lang="en-US" altLang="ja-JP" sz="2400" dirty="0"/>
              <a:t>2</a:t>
            </a:r>
            <a:r>
              <a:rPr lang="ja-JP" altLang="en-US" sz="2400" dirty="0"/>
              <a:t>群の</a:t>
            </a:r>
            <a:r>
              <a:rPr lang="en-US" altLang="ja-JP" sz="2400" dirty="0"/>
              <a:t>t</a:t>
            </a:r>
            <a:r>
              <a:rPr lang="ja-JP" altLang="en-US" sz="2400" dirty="0"/>
              <a:t>検定</a:t>
            </a:r>
            <a:endParaRPr lang="en-US" altLang="ja-JP" sz="2400" dirty="0"/>
          </a:p>
          <a:p>
            <a:pPr marL="1257300" lvl="2" indent="-342900">
              <a:buFont typeface="Wingdings" panose="05000000000000000000" pitchFamily="2" charset="2"/>
              <a:buChar char="u"/>
            </a:pPr>
            <a:r>
              <a:rPr lang="ja-JP" altLang="en-US" sz="2400" dirty="0"/>
              <a:t>対応のある</a:t>
            </a:r>
            <a:r>
              <a:rPr lang="en-US" altLang="ja-JP" sz="2400" dirty="0"/>
              <a:t>2</a:t>
            </a:r>
            <a:r>
              <a:rPr lang="ja-JP" altLang="en-US" sz="2400" dirty="0"/>
              <a:t>標本の比較（同じ個体とか）</a:t>
            </a:r>
            <a:endParaRPr lang="en-US" altLang="ja-JP" sz="2400" dirty="0"/>
          </a:p>
          <a:p>
            <a:pPr marL="1257300" lvl="2" indent="-342900">
              <a:buFont typeface="Wingdings" panose="05000000000000000000" pitchFamily="2" charset="2"/>
              <a:buChar char="u"/>
            </a:pPr>
            <a:r>
              <a:rPr lang="en-US" altLang="ja-JP" sz="2400" dirty="0"/>
              <a:t>2</a:t>
            </a:r>
            <a:r>
              <a:rPr lang="ja-JP" altLang="en-US" sz="2400" dirty="0"/>
              <a:t>群の母分散が等しいと仮定</a:t>
            </a:r>
            <a:endParaRPr lang="en-US" altLang="ja-JP" sz="2400" dirty="0"/>
          </a:p>
          <a:p>
            <a:pPr marL="1257300" lvl="2" indent="-342900">
              <a:buFont typeface="Wingdings" panose="05000000000000000000" pitchFamily="2" charset="2"/>
              <a:buChar char="u"/>
            </a:pPr>
            <a:r>
              <a:rPr lang="en-US" altLang="ja-JP" sz="2400" dirty="0">
                <a:solidFill>
                  <a:srgbClr val="FF0000"/>
                </a:solidFill>
              </a:rPr>
              <a:t>2</a:t>
            </a:r>
            <a:r>
              <a:rPr lang="ja-JP" altLang="en-US" sz="2400" dirty="0">
                <a:solidFill>
                  <a:srgbClr val="FF0000"/>
                </a:solidFill>
              </a:rPr>
              <a:t>群の母分散が等しくないと仮定（ウェルチの</a:t>
            </a:r>
            <a:r>
              <a:rPr lang="en-US" altLang="ja-JP" sz="2400" dirty="0">
                <a:solidFill>
                  <a:srgbClr val="FF0000"/>
                </a:solidFill>
              </a:rPr>
              <a:t>t</a:t>
            </a:r>
            <a:r>
              <a:rPr lang="ja-JP" altLang="en-US" sz="2400" dirty="0">
                <a:solidFill>
                  <a:srgbClr val="FF0000"/>
                </a:solidFill>
              </a:rPr>
              <a:t>検定）</a:t>
            </a:r>
            <a:endParaRPr lang="en-US" altLang="ja-JP" sz="2400" dirty="0">
              <a:solidFill>
                <a:srgbClr val="FF0000"/>
              </a:solidFill>
            </a:endParaRPr>
          </a:p>
          <a:p>
            <a:r>
              <a:rPr lang="ja-JP" altLang="en-US" sz="2400" dirty="0"/>
              <a:t>⇒今は</a:t>
            </a:r>
            <a:r>
              <a:rPr lang="en-US" altLang="ja-JP" sz="2400" dirty="0"/>
              <a:t>F</a:t>
            </a:r>
            <a:r>
              <a:rPr lang="ja-JP" altLang="en-US" sz="2400" dirty="0"/>
              <a:t>検定を行う必要は無い</a:t>
            </a:r>
            <a:endParaRPr lang="en-US" altLang="ja-JP" sz="2400" dirty="0"/>
          </a:p>
          <a:p>
            <a:r>
              <a:rPr lang="ja-JP" altLang="en-US" sz="2400" dirty="0"/>
              <a:t>　（複数回検定を行っていることになるため）</a:t>
            </a:r>
          </a:p>
        </p:txBody>
      </p:sp>
      <p:sp>
        <p:nvSpPr>
          <p:cNvPr id="3" name="テキスト ボックス 2">
            <a:extLst>
              <a:ext uri="{FF2B5EF4-FFF2-40B4-BE49-F238E27FC236}">
                <a16:creationId xmlns:a16="http://schemas.microsoft.com/office/drawing/2014/main" id="{BF70A19F-408B-DC09-D139-BEE800C732C9}"/>
              </a:ext>
            </a:extLst>
          </p:cNvPr>
          <p:cNvSpPr txBox="1"/>
          <p:nvPr/>
        </p:nvSpPr>
        <p:spPr>
          <a:xfrm>
            <a:off x="232914" y="232913"/>
            <a:ext cx="2717320" cy="523220"/>
          </a:xfrm>
          <a:prstGeom prst="rect">
            <a:avLst/>
          </a:prstGeom>
          <a:blipFill>
            <a:blip r:embed="rId3"/>
            <a:tile tx="0" ty="0" sx="100000" sy="100000" flip="none" algn="tl"/>
          </a:blipFill>
        </p:spPr>
        <p:txBody>
          <a:bodyPr wrap="square" rtlCol="0">
            <a:spAutoFit/>
          </a:bodyPr>
          <a:lstStyle/>
          <a:p>
            <a:r>
              <a:rPr lang="en-US" altLang="ja-JP" sz="2800" dirty="0"/>
              <a:t>Student’s</a:t>
            </a:r>
            <a:r>
              <a:rPr lang="ja-JP" altLang="en-US" sz="2800" dirty="0"/>
              <a:t> </a:t>
            </a:r>
            <a:r>
              <a:rPr lang="en-US" altLang="ja-JP" sz="2800" dirty="0"/>
              <a:t>t</a:t>
            </a:r>
            <a:r>
              <a:rPr lang="ja-JP" altLang="en-US" sz="2800" dirty="0"/>
              <a:t>検定</a:t>
            </a:r>
            <a:endParaRPr lang="en-US" altLang="ja-JP" sz="2800" dirty="0"/>
          </a:p>
        </p:txBody>
      </p:sp>
      <p:pic>
        <p:nvPicPr>
          <p:cNvPr id="2050" name="Picture 2">
            <a:extLst>
              <a:ext uri="{FF2B5EF4-FFF2-40B4-BE49-F238E27FC236}">
                <a16:creationId xmlns:a16="http://schemas.microsoft.com/office/drawing/2014/main" id="{71CA5ABA-BDFF-8081-6C2A-C8E5FEE68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6526" y="345539"/>
            <a:ext cx="4061240" cy="304698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B217512A-EAE6-E932-F03F-22103D4B3C1A}"/>
              </a:ext>
            </a:extLst>
          </p:cNvPr>
          <p:cNvSpPr txBox="1"/>
          <p:nvPr/>
        </p:nvSpPr>
        <p:spPr>
          <a:xfrm>
            <a:off x="295137" y="1029854"/>
            <a:ext cx="6528357" cy="1569660"/>
          </a:xfrm>
          <a:prstGeom prst="rect">
            <a:avLst/>
          </a:prstGeom>
          <a:noFill/>
        </p:spPr>
        <p:txBody>
          <a:bodyPr wrap="square" rtlCol="0">
            <a:spAutoFit/>
          </a:bodyPr>
          <a:lstStyle/>
          <a:p>
            <a:r>
              <a:rPr lang="ja-JP" altLang="en-US" sz="2400" dirty="0"/>
              <a:t>正規分布している母集団から</a:t>
            </a:r>
            <a:br>
              <a:rPr lang="en-US" altLang="ja-JP" sz="2400" dirty="0"/>
            </a:br>
            <a:r>
              <a:rPr lang="ja-JP" altLang="en-US" sz="2400" dirty="0"/>
              <a:t>抽出された集団の分布は</a:t>
            </a:r>
            <a:r>
              <a:rPr lang="en-US" altLang="ja-JP" sz="2400" dirty="0"/>
              <a:t>t</a:t>
            </a:r>
            <a:r>
              <a:rPr lang="ja-JP" altLang="en-US" sz="2400" dirty="0"/>
              <a:t>分布に従う</a:t>
            </a:r>
            <a:endParaRPr lang="en-US" altLang="ja-JP" sz="2400" dirty="0"/>
          </a:p>
          <a:p>
            <a:endParaRPr lang="en-US" altLang="ja-JP" sz="2400" dirty="0"/>
          </a:p>
          <a:p>
            <a:r>
              <a:rPr lang="ja-JP" altLang="en-US" sz="2400" dirty="0"/>
              <a:t>帰無仮説</a:t>
            </a:r>
            <a:r>
              <a:rPr lang="en-US" altLang="ja-JP" sz="2400" dirty="0"/>
              <a:t>H0</a:t>
            </a:r>
            <a:r>
              <a:rPr lang="ja-JP" altLang="en-US" sz="2400" dirty="0"/>
              <a:t>：</a:t>
            </a:r>
            <a:r>
              <a:rPr lang="en-US" altLang="ja-JP" sz="2400" dirty="0"/>
              <a:t>A</a:t>
            </a:r>
            <a:r>
              <a:rPr lang="ja-JP" altLang="en-US" sz="2400" dirty="0"/>
              <a:t>群の母平均 </a:t>
            </a:r>
            <a:r>
              <a:rPr lang="en-US" altLang="ja-JP" sz="2400" dirty="0"/>
              <a:t>=</a:t>
            </a:r>
            <a:r>
              <a:rPr lang="ja-JP" altLang="en-US" sz="2400" dirty="0"/>
              <a:t> </a:t>
            </a:r>
            <a:r>
              <a:rPr lang="en-US" altLang="ja-JP" sz="2400" dirty="0"/>
              <a:t>B</a:t>
            </a:r>
            <a:r>
              <a:rPr lang="ja-JP" altLang="en-US" sz="2400" dirty="0"/>
              <a:t>群の母平均</a:t>
            </a:r>
            <a:endParaRPr lang="en-US" altLang="ja-JP" sz="2400" dirty="0"/>
          </a:p>
        </p:txBody>
      </p:sp>
    </p:spTree>
    <p:extLst>
      <p:ext uri="{BB962C8B-B14F-4D97-AF65-F5344CB8AC3E}">
        <p14:creationId xmlns:p14="http://schemas.microsoft.com/office/powerpoint/2010/main" val="4101280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24287" y="215658"/>
            <a:ext cx="3701306" cy="523220"/>
          </a:xfrm>
          <a:prstGeom prst="rect">
            <a:avLst/>
          </a:prstGeom>
          <a:blipFill>
            <a:blip r:embed="rId2"/>
            <a:tile tx="0" ty="0" sx="100000" sy="100000" flip="none" algn="tl"/>
          </a:blipFill>
        </p:spPr>
        <p:txBody>
          <a:bodyPr wrap="square" rtlCol="0">
            <a:spAutoFit/>
          </a:bodyPr>
          <a:lstStyle/>
          <a:p>
            <a:r>
              <a:rPr lang="ja-JP" altLang="en-US" sz="2800" dirty="0"/>
              <a:t>ｔ検定のロバスト性</a:t>
            </a:r>
            <a:endParaRPr lang="en-US" altLang="ja-JP" sz="2800" dirty="0"/>
          </a:p>
        </p:txBody>
      </p:sp>
      <p:sp>
        <p:nvSpPr>
          <p:cNvPr id="5" name="テキスト ボックス 4">
            <a:extLst>
              <a:ext uri="{FF2B5EF4-FFF2-40B4-BE49-F238E27FC236}">
                <a16:creationId xmlns:a16="http://schemas.microsoft.com/office/drawing/2014/main" id="{496DB223-3F49-4E02-BA3C-AE6EB8F623F9}"/>
              </a:ext>
            </a:extLst>
          </p:cNvPr>
          <p:cNvSpPr txBox="1"/>
          <p:nvPr/>
        </p:nvSpPr>
        <p:spPr>
          <a:xfrm>
            <a:off x="388189" y="945529"/>
            <a:ext cx="9770856" cy="1569660"/>
          </a:xfrm>
          <a:prstGeom prst="rect">
            <a:avLst/>
          </a:prstGeom>
          <a:noFill/>
        </p:spPr>
        <p:txBody>
          <a:bodyPr wrap="square" rtlCol="0">
            <a:spAutoFit/>
          </a:bodyPr>
          <a:lstStyle/>
          <a:p>
            <a:r>
              <a:rPr lang="ja-JP" altLang="en-US" sz="2400" dirty="0"/>
              <a:t>連続値を取り、十分なサンプル数が得られる場合、</a:t>
            </a:r>
            <a:br>
              <a:rPr lang="en-US" altLang="ja-JP" sz="2400" dirty="0"/>
            </a:br>
            <a:r>
              <a:rPr lang="en-US" altLang="ja-JP" sz="2400" dirty="0"/>
              <a:t>t-test</a:t>
            </a:r>
            <a:r>
              <a:rPr lang="ja-JP" altLang="en-US" sz="2400" dirty="0"/>
              <a:t>の方が棄却率が安定する</a:t>
            </a:r>
            <a:br>
              <a:rPr lang="en-US" altLang="ja-JP" sz="2400" dirty="0"/>
            </a:br>
            <a:r>
              <a:rPr lang="ja-JP" altLang="en-US" sz="2400" dirty="0"/>
              <a:t>マンホイットニーはサンプル数の増大が棄却率を高くする</a:t>
            </a:r>
            <a:br>
              <a:rPr lang="en-US" altLang="ja-JP" sz="2400" dirty="0"/>
            </a:br>
            <a:r>
              <a:rPr lang="ja-JP" altLang="en-US" sz="2400" dirty="0"/>
              <a:t>⇒偽陽性を作り出す</a:t>
            </a:r>
            <a:endParaRPr lang="en-US" altLang="ja-JP" sz="2400" dirty="0"/>
          </a:p>
        </p:txBody>
      </p:sp>
      <p:pic>
        <p:nvPicPr>
          <p:cNvPr id="2050" name="Picture 2" descr="図1">
            <a:extLst>
              <a:ext uri="{FF2B5EF4-FFF2-40B4-BE49-F238E27FC236}">
                <a16:creationId xmlns:a16="http://schemas.microsoft.com/office/drawing/2014/main" id="{7DB682C6-B4AB-DF64-DC4D-551D3442C6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7222" y="102606"/>
            <a:ext cx="4340491" cy="15696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 3">
            <a:extLst>
              <a:ext uri="{FF2B5EF4-FFF2-40B4-BE49-F238E27FC236}">
                <a16:creationId xmlns:a16="http://schemas.microsoft.com/office/drawing/2014/main" id="{B26B7448-7E4A-F30B-B08D-6599E61EF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96" y="2721840"/>
            <a:ext cx="9706437" cy="359947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7CA6848-9478-11C5-B82E-EFC3A8E70D13}"/>
              </a:ext>
            </a:extLst>
          </p:cNvPr>
          <p:cNvSpPr txBox="1"/>
          <p:nvPr/>
        </p:nvSpPr>
        <p:spPr>
          <a:xfrm>
            <a:off x="7390577" y="6416840"/>
            <a:ext cx="4577136" cy="338554"/>
          </a:xfrm>
          <a:prstGeom prst="rect">
            <a:avLst/>
          </a:prstGeom>
          <a:noFill/>
        </p:spPr>
        <p:txBody>
          <a:bodyPr wrap="square">
            <a:spAutoFit/>
          </a:bodyPr>
          <a:lstStyle/>
          <a:p>
            <a:r>
              <a:rPr lang="en-US" altLang="ja-JP" sz="1600" dirty="0" err="1">
                <a:solidFill>
                  <a:srgbClr val="212121"/>
                </a:solidFill>
              </a:rPr>
              <a:t>Fagerland</a:t>
            </a:r>
            <a:r>
              <a:rPr lang="en-US" altLang="ja-JP" sz="1600" dirty="0">
                <a:solidFill>
                  <a:srgbClr val="212121"/>
                </a:solidFill>
              </a:rPr>
              <a:t> MW.</a:t>
            </a:r>
            <a:r>
              <a:rPr lang="ja-JP" altLang="en-US" sz="1600" dirty="0">
                <a:solidFill>
                  <a:srgbClr val="212121"/>
                </a:solidFill>
              </a:rPr>
              <a:t> </a:t>
            </a:r>
            <a:r>
              <a:rPr lang="ja-JP" altLang="en-US" sz="1600" i="1" dirty="0"/>
              <a:t>BMC Med Res Methodol </a:t>
            </a:r>
            <a:r>
              <a:rPr lang="ja-JP" altLang="en-US" sz="1600" dirty="0"/>
              <a:t>2012.</a:t>
            </a:r>
          </a:p>
        </p:txBody>
      </p:sp>
    </p:spTree>
    <p:extLst>
      <p:ext uri="{BB962C8B-B14F-4D97-AF65-F5344CB8AC3E}">
        <p14:creationId xmlns:p14="http://schemas.microsoft.com/office/powerpoint/2010/main" val="476805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604896" y="964300"/>
            <a:ext cx="9180013" cy="461665"/>
          </a:xfrm>
          <a:prstGeom prst="rect">
            <a:avLst/>
          </a:prstGeom>
          <a:noFill/>
        </p:spPr>
        <p:txBody>
          <a:bodyPr wrap="square" rtlCol="0">
            <a:spAutoFit/>
          </a:bodyPr>
          <a:lstStyle/>
          <a:p>
            <a:r>
              <a:rPr lang="ja-JP" altLang="en-US" sz="2400" dirty="0"/>
              <a:t>今回の方法は経験ベイズ（</a:t>
            </a:r>
            <a:r>
              <a:rPr lang="en-US" altLang="ja-JP" sz="2400" dirty="0"/>
              <a:t>empirical Bayes</a:t>
            </a:r>
            <a:r>
              <a:rPr lang="ja-JP" altLang="en-US" sz="2400" dirty="0"/>
              <a:t>）と呼ばれる方法です</a:t>
            </a:r>
            <a:endParaRPr lang="en-US" altLang="ja-JP" sz="2400" dirty="0"/>
          </a:p>
        </p:txBody>
      </p:sp>
      <p:sp>
        <p:nvSpPr>
          <p:cNvPr id="9" name="右矢印 8"/>
          <p:cNvSpPr/>
          <p:nvPr/>
        </p:nvSpPr>
        <p:spPr>
          <a:xfrm>
            <a:off x="667775" y="5681844"/>
            <a:ext cx="649717" cy="597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テキスト ボックス 9"/>
          <p:cNvSpPr txBox="1"/>
          <p:nvPr/>
        </p:nvSpPr>
        <p:spPr>
          <a:xfrm>
            <a:off x="1483743" y="5681844"/>
            <a:ext cx="9351034" cy="830997"/>
          </a:xfrm>
          <a:prstGeom prst="rect">
            <a:avLst/>
          </a:prstGeom>
          <a:noFill/>
        </p:spPr>
        <p:txBody>
          <a:bodyPr wrap="square" rtlCol="0">
            <a:spAutoFit/>
          </a:bodyPr>
          <a:lstStyle/>
          <a:p>
            <a:r>
              <a:rPr lang="en-US" altLang="ja-JP" sz="2400" dirty="0"/>
              <a:t>G1</a:t>
            </a:r>
            <a:r>
              <a:rPr lang="ja-JP" altLang="en-US" sz="2400" dirty="0"/>
              <a:t>と</a:t>
            </a:r>
            <a:r>
              <a:rPr lang="en-US" altLang="ja-JP" sz="2400" dirty="0"/>
              <a:t>G2</a:t>
            </a:r>
            <a:r>
              <a:rPr lang="ja-JP" altLang="en-US" sz="2400" dirty="0"/>
              <a:t>を直線比較（線形回帰）してその分布を学習し、</a:t>
            </a:r>
            <a:endParaRPr lang="en-US" altLang="ja-JP" sz="2400" dirty="0"/>
          </a:p>
          <a:p>
            <a:r>
              <a:rPr lang="ja-JP" altLang="en-US" sz="2400" dirty="0"/>
              <a:t>その差を元に検定</a:t>
            </a:r>
            <a:endParaRPr lang="en-US" altLang="ja-JP" sz="2400" dirty="0"/>
          </a:p>
        </p:txBody>
      </p:sp>
      <p:sp>
        <p:nvSpPr>
          <p:cNvPr id="2" name="正方形/長方形 1"/>
          <p:cNvSpPr/>
          <p:nvPr/>
        </p:nvSpPr>
        <p:spPr>
          <a:xfrm>
            <a:off x="604896" y="3524217"/>
            <a:ext cx="8120012" cy="1754326"/>
          </a:xfrm>
          <a:prstGeom prst="rect">
            <a:avLst/>
          </a:prstGeom>
        </p:spPr>
        <p:txBody>
          <a:bodyPr wrap="square">
            <a:spAutoFit/>
          </a:bodyPr>
          <a:lstStyle/>
          <a:p>
            <a:r>
              <a:rPr lang="ja-JP" altLang="en-US" dirty="0"/>
              <a:t>#発現変動解析_rma</a:t>
            </a:r>
          </a:p>
          <a:p>
            <a:r>
              <a:rPr lang="ja-JP" altLang="en-US" dirty="0"/>
              <a:t>design = model.matrix(~data.cl)</a:t>
            </a:r>
            <a:endParaRPr lang="en-US" altLang="ja-JP" dirty="0"/>
          </a:p>
          <a:p>
            <a:r>
              <a:rPr lang="ja-JP" altLang="en-US" dirty="0"/>
              <a:t>fit = lmFit(data, design)</a:t>
            </a:r>
            <a:endParaRPr lang="en-US" altLang="ja-JP" dirty="0"/>
          </a:p>
          <a:p>
            <a:r>
              <a:rPr lang="ja-JP" altLang="en-US" dirty="0">
                <a:solidFill>
                  <a:srgbClr val="FF0000"/>
                </a:solidFill>
              </a:rPr>
              <a:t>out = eBayes(fit)</a:t>
            </a:r>
            <a:endParaRPr lang="en-US" altLang="ja-JP" dirty="0">
              <a:solidFill>
                <a:srgbClr val="FF0000"/>
              </a:solidFill>
            </a:endParaRPr>
          </a:p>
          <a:p>
            <a:r>
              <a:rPr lang="ja-JP" altLang="en-US" dirty="0"/>
              <a:t>hoge = topTable(out,coef=colnames(design)[ncol(design)], </a:t>
            </a:r>
            <a:endParaRPr lang="en-US" altLang="ja-JP" dirty="0"/>
          </a:p>
          <a:p>
            <a:r>
              <a:rPr lang="ja-JP" altLang="en-US" dirty="0"/>
              <a:t>　　　　　adjust="BH",number= nrow(data))</a:t>
            </a:r>
          </a:p>
        </p:txBody>
      </p:sp>
      <p:pic>
        <p:nvPicPr>
          <p:cNvPr id="1026" name="Picture 2" descr="https://atarimae.biz/wp-content/uploads/2017/04/prob-n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236" y="1579457"/>
            <a:ext cx="4136076" cy="173501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1E47B07-FA86-0462-EAB3-1916C1D2F085}"/>
              </a:ext>
            </a:extLst>
          </p:cNvPr>
          <p:cNvSpPr txBox="1"/>
          <p:nvPr/>
        </p:nvSpPr>
        <p:spPr>
          <a:xfrm>
            <a:off x="172528" y="232914"/>
            <a:ext cx="4917057" cy="523220"/>
          </a:xfrm>
          <a:prstGeom prst="rect">
            <a:avLst/>
          </a:prstGeom>
          <a:blipFill>
            <a:blip r:embed="rId3"/>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今回の発現変動解析のやり方</a:t>
            </a:r>
          </a:p>
        </p:txBody>
      </p:sp>
    </p:spTree>
    <p:extLst>
      <p:ext uri="{BB962C8B-B14F-4D97-AF65-F5344CB8AC3E}">
        <p14:creationId xmlns:p14="http://schemas.microsoft.com/office/powerpoint/2010/main" val="3463224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674572" y="964301"/>
            <a:ext cx="8458170" cy="830997"/>
          </a:xfrm>
          <a:prstGeom prst="rect">
            <a:avLst/>
          </a:prstGeom>
          <a:noFill/>
        </p:spPr>
        <p:txBody>
          <a:bodyPr wrap="square" rtlCol="0">
            <a:spAutoFit/>
          </a:bodyPr>
          <a:lstStyle/>
          <a:p>
            <a:r>
              <a:rPr lang="ja-JP" altLang="en-US" sz="2400" dirty="0"/>
              <a:t>・</a:t>
            </a:r>
            <a:r>
              <a:rPr lang="en-US" altLang="ja-JP" sz="2400" dirty="0"/>
              <a:t>Limma_ex_rma.txt</a:t>
            </a:r>
          </a:p>
          <a:p>
            <a:r>
              <a:rPr lang="ja-JP" altLang="en-US" sz="2400" dirty="0"/>
              <a:t>・</a:t>
            </a:r>
            <a:r>
              <a:rPr lang="en-US" altLang="ja-JP" sz="2400" dirty="0"/>
              <a:t>Limma_ex_mas5.txt</a:t>
            </a:r>
          </a:p>
        </p:txBody>
      </p:sp>
      <p:sp>
        <p:nvSpPr>
          <p:cNvPr id="9" name="右矢印 8"/>
          <p:cNvSpPr/>
          <p:nvPr/>
        </p:nvSpPr>
        <p:spPr>
          <a:xfrm>
            <a:off x="2180494" y="5698032"/>
            <a:ext cx="649717" cy="597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テキスト ボックス 9"/>
          <p:cNvSpPr txBox="1"/>
          <p:nvPr/>
        </p:nvSpPr>
        <p:spPr>
          <a:xfrm>
            <a:off x="5844742" y="1148965"/>
            <a:ext cx="4351090" cy="461665"/>
          </a:xfrm>
          <a:prstGeom prst="rect">
            <a:avLst/>
          </a:prstGeom>
          <a:noFill/>
        </p:spPr>
        <p:txBody>
          <a:bodyPr wrap="square" rtlCol="0">
            <a:spAutoFit/>
          </a:bodyPr>
          <a:lstStyle/>
          <a:p>
            <a:r>
              <a:rPr lang="ja-JP" altLang="en-US" sz="2400" dirty="0"/>
              <a:t>エクセルで開いて見ましょう</a:t>
            </a:r>
            <a:endParaRPr lang="en-US" altLang="ja-JP" sz="2400" dirty="0"/>
          </a:p>
        </p:txBody>
      </p:sp>
      <p:sp>
        <p:nvSpPr>
          <p:cNvPr id="8" name="右矢印 7"/>
          <p:cNvSpPr/>
          <p:nvPr/>
        </p:nvSpPr>
        <p:spPr>
          <a:xfrm>
            <a:off x="5005755" y="1080860"/>
            <a:ext cx="649717" cy="597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p:cNvSpPr txBox="1"/>
          <p:nvPr/>
        </p:nvSpPr>
        <p:spPr>
          <a:xfrm>
            <a:off x="2960865" y="5766137"/>
            <a:ext cx="7012228" cy="461665"/>
          </a:xfrm>
          <a:prstGeom prst="rect">
            <a:avLst/>
          </a:prstGeom>
          <a:noFill/>
        </p:spPr>
        <p:txBody>
          <a:bodyPr wrap="square" rtlCol="0">
            <a:spAutoFit/>
          </a:bodyPr>
          <a:lstStyle/>
          <a:p>
            <a:r>
              <a:rPr lang="ja-JP" altLang="en-US" sz="2400" dirty="0"/>
              <a:t>見たいパラメータでソートすれば使いやすい</a:t>
            </a:r>
            <a:endParaRPr lang="en-US" altLang="ja-JP" sz="2400" dirty="0"/>
          </a:p>
        </p:txBody>
      </p:sp>
      <p:pic>
        <p:nvPicPr>
          <p:cNvPr id="3" name="図 2"/>
          <p:cNvPicPr>
            <a:picLocks noChangeAspect="1"/>
          </p:cNvPicPr>
          <p:nvPr/>
        </p:nvPicPr>
        <p:blipFill rotWithShape="1">
          <a:blip r:embed="rId2"/>
          <a:srcRect l="57308" t="22992" b="60826"/>
          <a:stretch/>
        </p:blipFill>
        <p:spPr>
          <a:xfrm>
            <a:off x="1803506" y="3268469"/>
            <a:ext cx="8082473" cy="1723293"/>
          </a:xfrm>
          <a:prstGeom prst="rect">
            <a:avLst/>
          </a:prstGeom>
        </p:spPr>
      </p:pic>
      <p:sp>
        <p:nvSpPr>
          <p:cNvPr id="12" name="テキスト ボックス 11"/>
          <p:cNvSpPr txBox="1"/>
          <p:nvPr/>
        </p:nvSpPr>
        <p:spPr>
          <a:xfrm>
            <a:off x="1959709" y="2244544"/>
            <a:ext cx="1580661" cy="400110"/>
          </a:xfrm>
          <a:prstGeom prst="rect">
            <a:avLst/>
          </a:prstGeom>
          <a:noFill/>
        </p:spPr>
        <p:txBody>
          <a:bodyPr wrap="square" rtlCol="0">
            <a:spAutoFit/>
          </a:bodyPr>
          <a:lstStyle/>
          <a:p>
            <a:pPr algn="ctr"/>
            <a:r>
              <a:rPr lang="ja-JP" altLang="en-US" sz="2000" dirty="0"/>
              <a:t>サンプル名</a:t>
            </a:r>
            <a:endParaRPr lang="en-US" altLang="ja-JP" sz="2000" dirty="0"/>
          </a:p>
        </p:txBody>
      </p:sp>
      <p:sp>
        <p:nvSpPr>
          <p:cNvPr id="6" name="右中かっこ 5"/>
          <p:cNvSpPr/>
          <p:nvPr/>
        </p:nvSpPr>
        <p:spPr>
          <a:xfrm rot="16200000">
            <a:off x="2543004" y="2142146"/>
            <a:ext cx="386826" cy="186581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13" name="テキスト ボックス 12"/>
          <p:cNvSpPr txBox="1"/>
          <p:nvPr/>
        </p:nvSpPr>
        <p:spPr>
          <a:xfrm>
            <a:off x="3669328" y="2190011"/>
            <a:ext cx="2014415" cy="707886"/>
          </a:xfrm>
          <a:prstGeom prst="rect">
            <a:avLst/>
          </a:prstGeom>
          <a:noFill/>
        </p:spPr>
        <p:txBody>
          <a:bodyPr wrap="square" rtlCol="0">
            <a:spAutoFit/>
          </a:bodyPr>
          <a:lstStyle/>
          <a:p>
            <a:pPr algn="ctr"/>
            <a:r>
              <a:rPr lang="ja-JP" altLang="en-US" sz="2000" dirty="0"/>
              <a:t>グループ間での発現変動割合</a:t>
            </a:r>
            <a:endParaRPr lang="en-US" altLang="ja-JP" sz="2000" dirty="0"/>
          </a:p>
        </p:txBody>
      </p:sp>
      <p:sp>
        <p:nvSpPr>
          <p:cNvPr id="7" name="下矢印 6"/>
          <p:cNvSpPr/>
          <p:nvPr/>
        </p:nvSpPr>
        <p:spPr>
          <a:xfrm rot="1896119">
            <a:off x="4063576" y="2967862"/>
            <a:ext cx="426267" cy="64730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p>
        </p:txBody>
      </p:sp>
      <p:sp>
        <p:nvSpPr>
          <p:cNvPr id="15" name="下矢印 14"/>
          <p:cNvSpPr/>
          <p:nvPr/>
        </p:nvSpPr>
        <p:spPr>
          <a:xfrm rot="1896119">
            <a:off x="7884634" y="3016388"/>
            <a:ext cx="426267" cy="64730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p>
        </p:txBody>
      </p:sp>
      <p:sp>
        <p:nvSpPr>
          <p:cNvPr id="16" name="テキスト ボックス 15"/>
          <p:cNvSpPr txBox="1"/>
          <p:nvPr/>
        </p:nvSpPr>
        <p:spPr>
          <a:xfrm>
            <a:off x="7338651" y="2576834"/>
            <a:ext cx="1840520" cy="707886"/>
          </a:xfrm>
          <a:prstGeom prst="rect">
            <a:avLst/>
          </a:prstGeom>
          <a:noFill/>
        </p:spPr>
        <p:txBody>
          <a:bodyPr wrap="square" rtlCol="0">
            <a:spAutoFit/>
          </a:bodyPr>
          <a:lstStyle/>
          <a:p>
            <a:pPr algn="ctr"/>
            <a:r>
              <a:rPr lang="en-US" altLang="ja-JP" sz="2000" dirty="0"/>
              <a:t>q-value</a:t>
            </a:r>
            <a:r>
              <a:rPr lang="ja-JP" altLang="en-US" sz="2000" dirty="0"/>
              <a:t> </a:t>
            </a:r>
            <a:r>
              <a:rPr lang="en-US" altLang="ja-JP" sz="2000" dirty="0"/>
              <a:t>(FDR)</a:t>
            </a:r>
          </a:p>
        </p:txBody>
      </p:sp>
      <p:sp>
        <p:nvSpPr>
          <p:cNvPr id="2" name="テキスト ボックス 1">
            <a:extLst>
              <a:ext uri="{FF2B5EF4-FFF2-40B4-BE49-F238E27FC236}">
                <a16:creationId xmlns:a16="http://schemas.microsoft.com/office/drawing/2014/main" id="{FACDA7E2-A2BE-F66F-7DE1-1944E07FFB74}"/>
              </a:ext>
            </a:extLst>
          </p:cNvPr>
          <p:cNvSpPr txBox="1"/>
          <p:nvPr/>
        </p:nvSpPr>
        <p:spPr>
          <a:xfrm>
            <a:off x="172529" y="232914"/>
            <a:ext cx="2007966" cy="523220"/>
          </a:xfrm>
          <a:prstGeom prst="rect">
            <a:avLst/>
          </a:prstGeom>
          <a:blipFill>
            <a:blip r:embed="rId3"/>
            <a:tile tx="0" ty="0" sx="100000" sy="100000" flip="none" algn="tl"/>
          </a:blipFill>
        </p:spPr>
        <p:txBody>
          <a:bodyPr wrap="square" rtlCol="0">
            <a:spAutoFit/>
          </a:bodyPr>
          <a:lstStyle/>
          <a:p>
            <a:r>
              <a:rPr lang="en-US" altLang="ja-JP" sz="2800" dirty="0">
                <a:latin typeface="游ゴシック" panose="020B0400000000000000" pitchFamily="50" charset="-128"/>
                <a:ea typeface="游ゴシック" panose="020B0400000000000000" pitchFamily="50" charset="-128"/>
              </a:rPr>
              <a:t>DEG</a:t>
            </a:r>
            <a:r>
              <a:rPr lang="ja-JP" altLang="en-US" sz="2800" dirty="0">
                <a:latin typeface="游ゴシック" panose="020B0400000000000000" pitchFamily="50" charset="-128"/>
                <a:ea typeface="游ゴシック" panose="020B0400000000000000" pitchFamily="50" charset="-128"/>
              </a:rPr>
              <a:t>の観察</a:t>
            </a:r>
          </a:p>
        </p:txBody>
      </p:sp>
    </p:spTree>
    <p:extLst>
      <p:ext uri="{BB962C8B-B14F-4D97-AF65-F5344CB8AC3E}">
        <p14:creationId xmlns:p14="http://schemas.microsoft.com/office/powerpoint/2010/main" val="379136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860211" y="1195332"/>
            <a:ext cx="6640521" cy="830997"/>
          </a:xfrm>
          <a:prstGeom prst="rect">
            <a:avLst/>
          </a:prstGeom>
          <a:noFill/>
        </p:spPr>
        <p:txBody>
          <a:bodyPr wrap="square" rtlCol="0">
            <a:spAutoFit/>
          </a:bodyPr>
          <a:lstStyle/>
          <a:p>
            <a:r>
              <a:rPr lang="en-US" altLang="ja-JP" sz="2400" dirty="0"/>
              <a:t>R</a:t>
            </a:r>
            <a:r>
              <a:rPr lang="ja-JP" altLang="en-US" sz="2400" dirty="0"/>
              <a:t>とはちょっと優秀な電卓</a:t>
            </a:r>
            <a:endParaRPr lang="en-US" altLang="ja-JP" sz="2400" dirty="0"/>
          </a:p>
          <a:p>
            <a:r>
              <a:rPr lang="ja-JP" altLang="en-US" sz="2400" dirty="0"/>
              <a:t>　→</a:t>
            </a:r>
            <a:r>
              <a:rPr lang="en-US" altLang="ja-JP" sz="2400" dirty="0"/>
              <a:t>R</a:t>
            </a:r>
            <a:r>
              <a:rPr lang="ja-JP" altLang="en-US" sz="2400" dirty="0"/>
              <a:t>言語が使える電卓ソフト</a:t>
            </a:r>
          </a:p>
        </p:txBody>
      </p:sp>
      <p:pic>
        <p:nvPicPr>
          <p:cNvPr id="1028" name="Picture 4" descr="https://sitest-wp.s3.amazonaws.com/blog/wp-content/uploads/2017/03/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1810" y="994610"/>
            <a:ext cx="1584015" cy="12223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logs.reed.edu/datablog/files/2015/09/RStudio-B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6786" y="994610"/>
            <a:ext cx="1222332" cy="1222332"/>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1986266" y="2641967"/>
            <a:ext cx="6640521" cy="461665"/>
          </a:xfrm>
          <a:prstGeom prst="rect">
            <a:avLst/>
          </a:prstGeom>
          <a:noFill/>
        </p:spPr>
        <p:txBody>
          <a:bodyPr wrap="square" rtlCol="0">
            <a:spAutoFit/>
          </a:bodyPr>
          <a:lstStyle/>
          <a:p>
            <a:r>
              <a:rPr lang="ja-JP" altLang="en-US" sz="2400" dirty="0"/>
              <a:t>試しに電卓をたたいて見ましょう</a:t>
            </a:r>
          </a:p>
        </p:txBody>
      </p:sp>
      <p:pic>
        <p:nvPicPr>
          <p:cNvPr id="3" name="図 2"/>
          <p:cNvPicPr>
            <a:picLocks noChangeAspect="1"/>
          </p:cNvPicPr>
          <p:nvPr/>
        </p:nvPicPr>
        <p:blipFill rotWithShape="1">
          <a:blip r:embed="rId4"/>
          <a:srcRect l="977" t="39051" r="73292" b="30163"/>
          <a:stretch/>
        </p:blipFill>
        <p:spPr>
          <a:xfrm>
            <a:off x="2204225" y="3306971"/>
            <a:ext cx="4597164" cy="3093830"/>
          </a:xfrm>
          <a:prstGeom prst="rect">
            <a:avLst/>
          </a:prstGeom>
          <a:ln>
            <a:solidFill>
              <a:schemeClr val="tx1"/>
            </a:solidFill>
          </a:ln>
        </p:spPr>
      </p:pic>
      <p:sp>
        <p:nvSpPr>
          <p:cNvPr id="2" name="テキスト ボックス 1">
            <a:extLst>
              <a:ext uri="{FF2B5EF4-FFF2-40B4-BE49-F238E27FC236}">
                <a16:creationId xmlns:a16="http://schemas.microsoft.com/office/drawing/2014/main" id="{7C298EC7-1207-B714-7C18-62F92B4D2B5E}"/>
              </a:ext>
            </a:extLst>
          </p:cNvPr>
          <p:cNvSpPr txBox="1"/>
          <p:nvPr/>
        </p:nvSpPr>
        <p:spPr>
          <a:xfrm>
            <a:off x="172528" y="232914"/>
            <a:ext cx="2182483" cy="523220"/>
          </a:xfrm>
          <a:prstGeom prst="rect">
            <a:avLst/>
          </a:prstGeom>
          <a:blipFill>
            <a:blip r:embed="rId5"/>
            <a:tile tx="0" ty="0" sx="100000" sy="100000" flip="none" algn="tl"/>
          </a:blipFill>
        </p:spPr>
        <p:txBody>
          <a:bodyPr wrap="square" rtlCol="0">
            <a:spAutoFit/>
          </a:bodyPr>
          <a:lstStyle/>
          <a:p>
            <a:r>
              <a:rPr lang="en-US" altLang="ja-JP" sz="2800" dirty="0"/>
              <a:t>R</a:t>
            </a:r>
            <a:r>
              <a:rPr lang="ja-JP" altLang="en-US" sz="2800" dirty="0"/>
              <a:t>の使い方</a:t>
            </a:r>
          </a:p>
        </p:txBody>
      </p:sp>
    </p:spTree>
    <p:extLst>
      <p:ext uri="{BB962C8B-B14F-4D97-AF65-F5344CB8AC3E}">
        <p14:creationId xmlns:p14="http://schemas.microsoft.com/office/powerpoint/2010/main" val="2761678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32367" y="897213"/>
            <a:ext cx="5898536" cy="830997"/>
          </a:xfrm>
          <a:prstGeom prst="rect">
            <a:avLst/>
          </a:prstGeom>
          <a:noFill/>
        </p:spPr>
        <p:txBody>
          <a:bodyPr wrap="square" rtlCol="0">
            <a:spAutoFit/>
          </a:bodyPr>
          <a:lstStyle/>
          <a:p>
            <a:r>
              <a:rPr lang="en-US" altLang="ja-JP" sz="2400" dirty="0"/>
              <a:t>M:</a:t>
            </a:r>
            <a:r>
              <a:rPr lang="ja-JP" altLang="en-US" sz="2400" dirty="0"/>
              <a:t> </a:t>
            </a:r>
            <a:r>
              <a:rPr lang="en-US" altLang="ja-JP" sz="2400" dirty="0"/>
              <a:t>log</a:t>
            </a:r>
            <a:r>
              <a:rPr lang="en-US" altLang="ja-JP" sz="2400" baseline="-25000" dirty="0"/>
              <a:t>2</a:t>
            </a:r>
            <a:r>
              <a:rPr lang="ja-JP" altLang="en-US" sz="2400" dirty="0"/>
              <a:t>変換されたシグナル値の差</a:t>
            </a:r>
            <a:endParaRPr lang="en-US" altLang="ja-JP" sz="2400" dirty="0"/>
          </a:p>
          <a:p>
            <a:r>
              <a:rPr lang="en-US" altLang="ja-JP" sz="2400" dirty="0"/>
              <a:t>A:</a:t>
            </a:r>
            <a:r>
              <a:rPr lang="ja-JP" altLang="en-US" sz="2400" dirty="0"/>
              <a:t> </a:t>
            </a:r>
            <a:r>
              <a:rPr lang="en-US" altLang="ja-JP" sz="2400" dirty="0"/>
              <a:t>log</a:t>
            </a:r>
            <a:r>
              <a:rPr lang="en-US" altLang="ja-JP" sz="2400" baseline="-25000" dirty="0"/>
              <a:t>2</a:t>
            </a:r>
            <a:r>
              <a:rPr lang="ja-JP" altLang="en-US" sz="2400" dirty="0"/>
              <a:t>変換されたシグナル値の平均値</a:t>
            </a:r>
            <a:endParaRPr lang="en-US" altLang="ja-JP" sz="2400" dirty="0"/>
          </a:p>
        </p:txBody>
      </p:sp>
      <p:pic>
        <p:nvPicPr>
          <p:cNvPr id="2" name="図 1"/>
          <p:cNvPicPr>
            <a:picLocks noChangeAspect="1"/>
          </p:cNvPicPr>
          <p:nvPr/>
        </p:nvPicPr>
        <p:blipFill rotWithShape="1">
          <a:blip r:embed="rId2">
            <a:extLst>
              <a:ext uri="{28A0092B-C50C-407E-A947-70E740481C1C}">
                <a14:useLocalDpi xmlns:a14="http://schemas.microsoft.com/office/drawing/2010/main" val="0"/>
              </a:ext>
            </a:extLst>
          </a:blip>
          <a:srcRect t="10428" b="2222"/>
          <a:stretch/>
        </p:blipFill>
        <p:spPr>
          <a:xfrm>
            <a:off x="609358" y="1733949"/>
            <a:ext cx="4410551" cy="5136846"/>
          </a:xfrm>
          <a:prstGeom prst="rect">
            <a:avLst/>
          </a:prstGeom>
        </p:spPr>
      </p:pic>
      <p:pic>
        <p:nvPicPr>
          <p:cNvPr id="14" name="図 13"/>
          <p:cNvPicPr>
            <a:picLocks noChangeAspect="1"/>
          </p:cNvPicPr>
          <p:nvPr/>
        </p:nvPicPr>
        <p:blipFill rotWithShape="1">
          <a:blip r:embed="rId3">
            <a:extLst>
              <a:ext uri="{28A0092B-C50C-407E-A947-70E740481C1C}">
                <a14:useLocalDpi xmlns:a14="http://schemas.microsoft.com/office/drawing/2010/main" val="0"/>
              </a:ext>
            </a:extLst>
          </a:blip>
          <a:srcRect t="10598" r="6696" b="2393"/>
          <a:stretch/>
        </p:blipFill>
        <p:spPr>
          <a:xfrm>
            <a:off x="5738708" y="1733949"/>
            <a:ext cx="4131427" cy="5136846"/>
          </a:xfrm>
          <a:prstGeom prst="rect">
            <a:avLst/>
          </a:prstGeom>
        </p:spPr>
      </p:pic>
      <p:sp>
        <p:nvSpPr>
          <p:cNvPr id="17" name="テキスト ボックス 16"/>
          <p:cNvSpPr txBox="1"/>
          <p:nvPr/>
        </p:nvSpPr>
        <p:spPr>
          <a:xfrm>
            <a:off x="173576" y="2034862"/>
            <a:ext cx="834167" cy="369332"/>
          </a:xfrm>
          <a:prstGeom prst="rect">
            <a:avLst/>
          </a:prstGeom>
          <a:noFill/>
        </p:spPr>
        <p:txBody>
          <a:bodyPr wrap="square" rtlCol="0">
            <a:spAutoFit/>
          </a:bodyPr>
          <a:lstStyle/>
          <a:p>
            <a:r>
              <a:rPr lang="en-US" altLang="ja-JP" dirty="0" err="1"/>
              <a:t>rma</a:t>
            </a:r>
            <a:endParaRPr lang="ja-JP" altLang="en-US" dirty="0"/>
          </a:p>
        </p:txBody>
      </p:sp>
      <p:sp>
        <p:nvSpPr>
          <p:cNvPr id="18" name="テキスト ボックス 17"/>
          <p:cNvSpPr txBox="1"/>
          <p:nvPr/>
        </p:nvSpPr>
        <p:spPr>
          <a:xfrm>
            <a:off x="5126179" y="2034862"/>
            <a:ext cx="834167" cy="369332"/>
          </a:xfrm>
          <a:prstGeom prst="rect">
            <a:avLst/>
          </a:prstGeom>
          <a:noFill/>
        </p:spPr>
        <p:txBody>
          <a:bodyPr wrap="square" rtlCol="0">
            <a:spAutoFit/>
          </a:bodyPr>
          <a:lstStyle/>
          <a:p>
            <a:r>
              <a:rPr lang="en-US" altLang="ja-JP" dirty="0"/>
              <a:t>mas5</a:t>
            </a:r>
            <a:endParaRPr lang="ja-JP" altLang="en-US" dirty="0"/>
          </a:p>
        </p:txBody>
      </p:sp>
      <p:sp>
        <p:nvSpPr>
          <p:cNvPr id="19" name="テキスト ボックス 18"/>
          <p:cNvSpPr txBox="1"/>
          <p:nvPr/>
        </p:nvSpPr>
        <p:spPr>
          <a:xfrm>
            <a:off x="10292830" y="3254849"/>
            <a:ext cx="1594371" cy="830997"/>
          </a:xfrm>
          <a:prstGeom prst="rect">
            <a:avLst/>
          </a:prstGeom>
          <a:noFill/>
        </p:spPr>
        <p:txBody>
          <a:bodyPr wrap="square" rtlCol="0">
            <a:spAutoFit/>
          </a:bodyPr>
          <a:lstStyle/>
          <a:p>
            <a:r>
              <a:rPr lang="ja-JP" altLang="en-US" sz="2400" dirty="0"/>
              <a:t>偽陽性も</a:t>
            </a:r>
            <a:endParaRPr lang="en-US" altLang="ja-JP" sz="2400" dirty="0"/>
          </a:p>
          <a:p>
            <a:r>
              <a:rPr lang="ja-JP" altLang="en-US" sz="2400" dirty="0"/>
              <a:t>一目瞭然</a:t>
            </a:r>
            <a:endParaRPr lang="en-US" altLang="ja-JP" sz="2400" dirty="0"/>
          </a:p>
        </p:txBody>
      </p:sp>
      <p:sp>
        <p:nvSpPr>
          <p:cNvPr id="3" name="テキスト ボックス 2">
            <a:extLst>
              <a:ext uri="{FF2B5EF4-FFF2-40B4-BE49-F238E27FC236}">
                <a16:creationId xmlns:a16="http://schemas.microsoft.com/office/drawing/2014/main" id="{A2077C46-D245-46C4-751C-33F0C101D1D5}"/>
              </a:ext>
            </a:extLst>
          </p:cNvPr>
          <p:cNvSpPr txBox="1"/>
          <p:nvPr/>
        </p:nvSpPr>
        <p:spPr>
          <a:xfrm>
            <a:off x="172528" y="232914"/>
            <a:ext cx="5802055" cy="523220"/>
          </a:xfrm>
          <a:prstGeom prst="rect">
            <a:avLst/>
          </a:prstGeom>
          <a:blipFill>
            <a:blip r:embed="rId4"/>
            <a:tile tx="0" ty="0" sx="100000" sy="100000" flip="none" algn="tl"/>
          </a:blipFill>
        </p:spPr>
        <p:txBody>
          <a:bodyPr wrap="square" rtlCol="0">
            <a:spAutoFit/>
          </a:bodyPr>
          <a:lstStyle/>
          <a:p>
            <a:r>
              <a:rPr lang="en-US" altLang="ja-JP" sz="2800" dirty="0">
                <a:latin typeface="游ゴシック" panose="020B0400000000000000" pitchFamily="50" charset="-128"/>
                <a:ea typeface="游ゴシック" panose="020B0400000000000000" pitchFamily="50" charset="-128"/>
              </a:rPr>
              <a:t>DEG</a:t>
            </a:r>
            <a:r>
              <a:rPr lang="ja-JP" altLang="en-US" sz="2800" dirty="0">
                <a:latin typeface="游ゴシック" panose="020B0400000000000000" pitchFamily="50" charset="-128"/>
                <a:ea typeface="游ゴシック" panose="020B0400000000000000" pitchFamily="50" charset="-128"/>
              </a:rPr>
              <a:t>の全体像の観察（</a:t>
            </a:r>
            <a:r>
              <a:rPr lang="en-US" altLang="ja-JP" sz="2800" dirty="0">
                <a:latin typeface="游ゴシック" panose="020B0400000000000000" pitchFamily="50" charset="-128"/>
                <a:ea typeface="游ゴシック" panose="020B0400000000000000" pitchFamily="50" charset="-128"/>
              </a:rPr>
              <a:t>M-A plot</a:t>
            </a:r>
            <a:r>
              <a:rPr lang="ja-JP" altLang="en-US" sz="2800" dirty="0">
                <a:latin typeface="游ゴシック" panose="020B0400000000000000" pitchFamily="50" charset="-128"/>
                <a:ea typeface="游ゴシック" panose="020B0400000000000000" pitchFamily="50" charset="-128"/>
              </a:rPr>
              <a:t>）</a:t>
            </a:r>
          </a:p>
        </p:txBody>
      </p:sp>
    </p:spTree>
    <p:extLst>
      <p:ext uri="{BB962C8B-B14F-4D97-AF65-F5344CB8AC3E}">
        <p14:creationId xmlns:p14="http://schemas.microsoft.com/office/powerpoint/2010/main" val="274359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94742" y="866378"/>
            <a:ext cx="10331350" cy="1569660"/>
          </a:xfrm>
          <a:prstGeom prst="rect">
            <a:avLst/>
          </a:prstGeom>
          <a:noFill/>
        </p:spPr>
        <p:txBody>
          <a:bodyPr wrap="square" rtlCol="0">
            <a:spAutoFit/>
          </a:bodyPr>
          <a:lstStyle/>
          <a:p>
            <a:r>
              <a:rPr lang="ja-JP" altLang="en-US" sz="2400" dirty="0"/>
              <a:t>そのためのツールが</a:t>
            </a:r>
            <a:r>
              <a:rPr lang="en-US" altLang="ja-JP" sz="2400" dirty="0" err="1"/>
              <a:t>heatmap</a:t>
            </a:r>
            <a:endParaRPr lang="en-US" altLang="ja-JP" sz="2400" dirty="0"/>
          </a:p>
          <a:p>
            <a:r>
              <a:rPr lang="ja-JP" altLang="en-US" sz="2400" dirty="0"/>
              <a:t>しかし、このまま作成してもプローブ単位の</a:t>
            </a:r>
            <a:r>
              <a:rPr lang="en-US" altLang="ja-JP" sz="2400" dirty="0" err="1"/>
              <a:t>heatmap</a:t>
            </a:r>
            <a:r>
              <a:rPr lang="ja-JP" altLang="en-US" sz="2400" dirty="0"/>
              <a:t>になってしまう</a:t>
            </a:r>
            <a:endParaRPr lang="en-US" altLang="ja-JP" sz="2400" dirty="0"/>
          </a:p>
          <a:p>
            <a:r>
              <a:rPr lang="ja-JP" altLang="en-US" sz="2400" dirty="0"/>
              <a:t>そもそもプローブデータと遺伝子ってどうやって結びついてるの？</a:t>
            </a:r>
            <a:endParaRPr lang="en-US" altLang="ja-JP" sz="2400" dirty="0"/>
          </a:p>
          <a:p>
            <a:r>
              <a:rPr lang="en-US" altLang="ja-JP" sz="2400" dirty="0"/>
              <a:t>https://www.ncbi.nlm.nih.gov/geo/query/acc.cgi?acc=GSE17920</a:t>
            </a:r>
          </a:p>
        </p:txBody>
      </p:sp>
      <p:pic>
        <p:nvPicPr>
          <p:cNvPr id="3" name="図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94742" y="2421404"/>
            <a:ext cx="8360384" cy="4241977"/>
          </a:xfrm>
          <a:prstGeom prst="rect">
            <a:avLst/>
          </a:prstGeom>
        </p:spPr>
      </p:pic>
      <p:cxnSp>
        <p:nvCxnSpPr>
          <p:cNvPr id="8" name="直線コネクタ 7"/>
          <p:cNvCxnSpPr/>
          <p:nvPr/>
        </p:nvCxnSpPr>
        <p:spPr>
          <a:xfrm>
            <a:off x="2150190" y="2704389"/>
            <a:ext cx="587326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69E0C15D-7C1C-BAAE-1EEE-4CD0990D1712}"/>
              </a:ext>
            </a:extLst>
          </p:cNvPr>
          <p:cNvSpPr txBox="1"/>
          <p:nvPr/>
        </p:nvSpPr>
        <p:spPr>
          <a:xfrm>
            <a:off x="172528" y="232914"/>
            <a:ext cx="7513608" cy="523220"/>
          </a:xfrm>
          <a:prstGeom prst="rect">
            <a:avLst/>
          </a:prstGeom>
          <a:blipFill>
            <a:blip r:embed="rId3"/>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この</a:t>
            </a:r>
            <a:r>
              <a:rPr lang="en-US" altLang="ja-JP" sz="2800" dirty="0">
                <a:latin typeface="游ゴシック" panose="020B0400000000000000" pitchFamily="50" charset="-128"/>
                <a:ea typeface="游ゴシック" panose="020B0400000000000000" pitchFamily="50" charset="-128"/>
              </a:rPr>
              <a:t>DEG</a:t>
            </a:r>
            <a:r>
              <a:rPr lang="ja-JP" altLang="en-US" sz="2800" dirty="0">
                <a:latin typeface="游ゴシック" panose="020B0400000000000000" pitchFamily="50" charset="-128"/>
                <a:ea typeface="游ゴシック" panose="020B0400000000000000" pitchFamily="50" charset="-128"/>
              </a:rPr>
              <a:t>にだけフォーカスを当てたいけど</a:t>
            </a:r>
            <a:r>
              <a:rPr lang="en-US" altLang="ja-JP" sz="2800" dirty="0">
                <a:latin typeface="游ゴシック" panose="020B0400000000000000" pitchFamily="50" charset="-128"/>
                <a:ea typeface="游ゴシック" panose="020B0400000000000000" pitchFamily="50" charset="-128"/>
              </a:rPr>
              <a:t>......</a:t>
            </a:r>
            <a:endParaRPr lang="ja-JP" altLang="en-US" sz="2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9385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2528" y="814754"/>
            <a:ext cx="8858557" cy="5228492"/>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78782" y="1244878"/>
            <a:ext cx="8717909" cy="5298832"/>
          </a:xfrm>
          <a:prstGeom prst="rect">
            <a:avLst/>
          </a:prstGeom>
        </p:spPr>
      </p:pic>
      <p:sp>
        <p:nvSpPr>
          <p:cNvPr id="5" name="円/楕円 4"/>
          <p:cNvSpPr/>
          <p:nvPr/>
        </p:nvSpPr>
        <p:spPr>
          <a:xfrm>
            <a:off x="1674656" y="6101866"/>
            <a:ext cx="2039815" cy="691662"/>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p:cNvSpPr txBox="1"/>
          <p:nvPr/>
        </p:nvSpPr>
        <p:spPr>
          <a:xfrm>
            <a:off x="4013795" y="6293618"/>
            <a:ext cx="4164409" cy="461665"/>
          </a:xfrm>
          <a:prstGeom prst="rect">
            <a:avLst/>
          </a:prstGeom>
          <a:noFill/>
        </p:spPr>
        <p:txBody>
          <a:bodyPr wrap="square" rtlCol="0">
            <a:spAutoFit/>
          </a:bodyPr>
          <a:lstStyle/>
          <a:p>
            <a:r>
              <a:rPr lang="ja-JP" altLang="en-US" sz="2400" dirty="0"/>
              <a:t>ここからデータが取れます</a:t>
            </a:r>
            <a:endParaRPr lang="en-US" altLang="ja-JP" sz="2400" dirty="0"/>
          </a:p>
        </p:txBody>
      </p:sp>
      <p:sp>
        <p:nvSpPr>
          <p:cNvPr id="7" name="テキスト ボックス 6">
            <a:extLst>
              <a:ext uri="{FF2B5EF4-FFF2-40B4-BE49-F238E27FC236}">
                <a16:creationId xmlns:a16="http://schemas.microsoft.com/office/drawing/2014/main" id="{7C158B15-75B8-E3C7-90A8-8D1BBA60396A}"/>
              </a:ext>
            </a:extLst>
          </p:cNvPr>
          <p:cNvSpPr txBox="1"/>
          <p:nvPr/>
        </p:nvSpPr>
        <p:spPr>
          <a:xfrm>
            <a:off x="172528" y="232914"/>
            <a:ext cx="3778370" cy="523220"/>
          </a:xfrm>
          <a:prstGeom prst="rect">
            <a:avLst/>
          </a:prstGeom>
          <a:blipFill>
            <a:blip r:embed="rId4"/>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使ったプローブデータ</a:t>
            </a:r>
          </a:p>
        </p:txBody>
      </p:sp>
    </p:spTree>
    <p:extLst>
      <p:ext uri="{BB962C8B-B14F-4D97-AF65-F5344CB8AC3E}">
        <p14:creationId xmlns:p14="http://schemas.microsoft.com/office/powerpoint/2010/main" val="1279102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a:srcRect t="24003" r="5891" b="10730"/>
          <a:stretch/>
        </p:blipFill>
        <p:spPr>
          <a:xfrm>
            <a:off x="353683" y="1045183"/>
            <a:ext cx="11151175" cy="4350095"/>
          </a:xfrm>
          <a:prstGeom prst="rect">
            <a:avLst/>
          </a:prstGeom>
        </p:spPr>
      </p:pic>
      <p:sp>
        <p:nvSpPr>
          <p:cNvPr id="8" name="テキスト ボックス 7"/>
          <p:cNvSpPr txBox="1"/>
          <p:nvPr/>
        </p:nvSpPr>
        <p:spPr>
          <a:xfrm>
            <a:off x="1847100" y="5684328"/>
            <a:ext cx="6413067" cy="830997"/>
          </a:xfrm>
          <a:prstGeom prst="rect">
            <a:avLst/>
          </a:prstGeom>
          <a:noFill/>
        </p:spPr>
        <p:txBody>
          <a:bodyPr wrap="square" rtlCol="0">
            <a:spAutoFit/>
          </a:bodyPr>
          <a:lstStyle/>
          <a:p>
            <a:r>
              <a:rPr lang="ja-JP" altLang="en-US" sz="2400" dirty="0"/>
              <a:t>ここから遺伝子データを抜き取ってあります</a:t>
            </a:r>
            <a:endParaRPr lang="en-US" altLang="ja-JP" sz="2400" dirty="0"/>
          </a:p>
          <a:p>
            <a:r>
              <a:rPr lang="en-US" altLang="ja-JP" sz="2400" dirty="0"/>
              <a:t>GPL570-55999_modify.txt</a:t>
            </a:r>
          </a:p>
        </p:txBody>
      </p:sp>
      <p:sp>
        <p:nvSpPr>
          <p:cNvPr id="2" name="テキスト ボックス 1">
            <a:extLst>
              <a:ext uri="{FF2B5EF4-FFF2-40B4-BE49-F238E27FC236}">
                <a16:creationId xmlns:a16="http://schemas.microsoft.com/office/drawing/2014/main" id="{D79074C9-0F25-F7D9-AE47-8E2E3D6CA817}"/>
              </a:ext>
            </a:extLst>
          </p:cNvPr>
          <p:cNvSpPr txBox="1"/>
          <p:nvPr/>
        </p:nvSpPr>
        <p:spPr>
          <a:xfrm>
            <a:off x="172528" y="232914"/>
            <a:ext cx="3778370" cy="523220"/>
          </a:xfrm>
          <a:prstGeom prst="rect">
            <a:avLst/>
          </a:prstGeom>
          <a:blipFill>
            <a:blip r:embed="rId3"/>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使ったプローブデータ</a:t>
            </a:r>
          </a:p>
        </p:txBody>
      </p:sp>
    </p:spTree>
    <p:extLst>
      <p:ext uri="{BB962C8B-B14F-4D97-AF65-F5344CB8AC3E}">
        <p14:creationId xmlns:p14="http://schemas.microsoft.com/office/powerpoint/2010/main" val="552318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0548" t="2572" r="34658" b="21690"/>
          <a:stretch/>
        </p:blipFill>
        <p:spPr>
          <a:xfrm>
            <a:off x="691159" y="829768"/>
            <a:ext cx="7753353" cy="6028232"/>
          </a:xfrm>
          <a:prstGeom prst="rect">
            <a:avLst/>
          </a:prstGeom>
        </p:spPr>
      </p:pic>
      <p:sp>
        <p:nvSpPr>
          <p:cNvPr id="8" name="テキスト ボックス 7"/>
          <p:cNvSpPr txBox="1"/>
          <p:nvPr/>
        </p:nvSpPr>
        <p:spPr>
          <a:xfrm>
            <a:off x="6337209" y="4698791"/>
            <a:ext cx="4546688" cy="830997"/>
          </a:xfrm>
          <a:prstGeom prst="rect">
            <a:avLst/>
          </a:prstGeom>
          <a:noFill/>
        </p:spPr>
        <p:txBody>
          <a:bodyPr wrap="square" rtlCol="0">
            <a:spAutoFit/>
          </a:bodyPr>
          <a:lstStyle/>
          <a:p>
            <a:r>
              <a:rPr lang="ja-JP" altLang="en-US" sz="2400" dirty="0"/>
              <a:t>遺伝子が複数記述されている</a:t>
            </a:r>
            <a:endParaRPr lang="en-US" altLang="ja-JP" sz="2400" dirty="0"/>
          </a:p>
          <a:p>
            <a:r>
              <a:rPr lang="ja-JP" altLang="en-US" sz="2400" dirty="0"/>
              <a:t>こともあります</a:t>
            </a:r>
            <a:endParaRPr lang="en-US" altLang="ja-JP" sz="2400" dirty="0"/>
          </a:p>
        </p:txBody>
      </p:sp>
      <p:sp>
        <p:nvSpPr>
          <p:cNvPr id="3" name="テキスト ボックス 2">
            <a:extLst>
              <a:ext uri="{FF2B5EF4-FFF2-40B4-BE49-F238E27FC236}">
                <a16:creationId xmlns:a16="http://schemas.microsoft.com/office/drawing/2014/main" id="{F4EB6997-6D72-D228-2FE6-6FB09B076F2B}"/>
              </a:ext>
            </a:extLst>
          </p:cNvPr>
          <p:cNvSpPr txBox="1"/>
          <p:nvPr/>
        </p:nvSpPr>
        <p:spPr>
          <a:xfrm>
            <a:off x="172528" y="232914"/>
            <a:ext cx="3778370" cy="523220"/>
          </a:xfrm>
          <a:prstGeom prst="rect">
            <a:avLst/>
          </a:prstGeom>
          <a:blipFill>
            <a:blip r:embed="rId3"/>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使ったプローブデータ</a:t>
            </a:r>
          </a:p>
        </p:txBody>
      </p:sp>
    </p:spTree>
    <p:extLst>
      <p:ext uri="{BB962C8B-B14F-4D97-AF65-F5344CB8AC3E}">
        <p14:creationId xmlns:p14="http://schemas.microsoft.com/office/powerpoint/2010/main" val="2405411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579017" y="969022"/>
            <a:ext cx="8329550" cy="830997"/>
          </a:xfrm>
          <a:prstGeom prst="rect">
            <a:avLst/>
          </a:prstGeom>
          <a:noFill/>
        </p:spPr>
        <p:txBody>
          <a:bodyPr wrap="square" rtlCol="0">
            <a:spAutoFit/>
          </a:bodyPr>
          <a:lstStyle/>
          <a:p>
            <a:r>
              <a:rPr lang="ja-JP" altLang="en-US" sz="2400" dirty="0"/>
              <a:t>ぶっちゃ</a:t>
            </a:r>
            <a:r>
              <a:rPr lang="ja-JP" altLang="en-US" sz="2400" dirty="0" err="1"/>
              <a:t>け</a:t>
            </a:r>
            <a:r>
              <a:rPr lang="ja-JP" altLang="en-US" sz="2400" dirty="0"/>
              <a:t>、エクセルの</a:t>
            </a:r>
            <a:r>
              <a:rPr lang="en-US" altLang="ja-JP" sz="2400" dirty="0"/>
              <a:t>VLOOKUP</a:t>
            </a:r>
            <a:r>
              <a:rPr lang="ja-JP" altLang="en-US" sz="2400" dirty="0"/>
              <a:t>関数で変えても</a:t>
            </a:r>
            <a:r>
              <a:rPr lang="en-US" altLang="ja-JP" sz="2400" dirty="0"/>
              <a:t>OK</a:t>
            </a:r>
            <a:r>
              <a:rPr lang="ja-JP" altLang="en-US" sz="2400" dirty="0" err="1"/>
              <a:t>です</a:t>
            </a:r>
            <a:endParaRPr lang="en-US" altLang="ja-JP" sz="2400" dirty="0"/>
          </a:p>
          <a:p>
            <a:r>
              <a:rPr lang="ja-JP" altLang="en-US" sz="2400" dirty="0"/>
              <a:t>（そのためにエクセルで見るやり方を教えています）</a:t>
            </a:r>
            <a:endParaRPr lang="en-US" altLang="ja-JP" sz="2400" dirty="0"/>
          </a:p>
        </p:txBody>
      </p:sp>
      <p:sp>
        <p:nvSpPr>
          <p:cNvPr id="2" name="正方形/長方形 1"/>
          <p:cNvSpPr/>
          <p:nvPr/>
        </p:nvSpPr>
        <p:spPr>
          <a:xfrm>
            <a:off x="718091" y="2012907"/>
            <a:ext cx="7878872" cy="3693319"/>
          </a:xfrm>
          <a:prstGeom prst="rect">
            <a:avLst/>
          </a:prstGeom>
        </p:spPr>
        <p:txBody>
          <a:bodyPr wrap="square">
            <a:spAutoFit/>
          </a:bodyPr>
          <a:lstStyle/>
          <a:p>
            <a:r>
              <a:rPr lang="ja-JP" altLang="en-US" dirty="0"/>
              <a:t>sym = read.table(in_f2, header=TRUE, row.names=1, sep="\t", quote="")</a:t>
            </a:r>
          </a:p>
          <a:p>
            <a:r>
              <a:rPr lang="ja-JP" altLang="en-US" dirty="0"/>
              <a:t>EX_probe_name = c(rownames(data_ex2))</a:t>
            </a:r>
          </a:p>
          <a:p>
            <a:r>
              <a:rPr lang="ja-JP" altLang="en-US" dirty="0"/>
              <a:t>IDs = sym[EX_probe_name,]</a:t>
            </a:r>
          </a:p>
          <a:p>
            <a:r>
              <a:rPr lang="ja-JP" altLang="en-US" dirty="0"/>
              <a:t>IDs = as.vector(IDs[,2])</a:t>
            </a:r>
          </a:p>
          <a:p>
            <a:r>
              <a:rPr lang="ja-JP" altLang="en-US" dirty="0"/>
              <a:t>names(IDs) = EX_probe_name            </a:t>
            </a:r>
            <a:endParaRPr lang="en-US" altLang="ja-JP" dirty="0"/>
          </a:p>
          <a:p>
            <a:r>
              <a:rPr lang="ja-JP" altLang="en-US" dirty="0"/>
              <a:t>uniqID = unique(IDs) </a:t>
            </a:r>
            <a:endParaRPr lang="en-US" altLang="ja-JP" dirty="0"/>
          </a:p>
          <a:p>
            <a:r>
              <a:rPr lang="ja-JP" altLang="en-US" dirty="0"/>
              <a:t>uniqID = uniqID[uniqID != ""] </a:t>
            </a:r>
            <a:endParaRPr lang="en-US" altLang="ja-JP" dirty="0"/>
          </a:p>
          <a:p>
            <a:r>
              <a:rPr lang="ja-JP" altLang="en-US" dirty="0"/>
              <a:t>uniqID = uniqID[!is.na(uniqID)] </a:t>
            </a:r>
            <a:endParaRPr lang="en-US" altLang="ja-JP" dirty="0"/>
          </a:p>
          <a:p>
            <a:r>
              <a:rPr lang="ja-JP" altLang="en-US" dirty="0"/>
              <a:t>uniqID = uniqID[!is.nan(uniqID)]</a:t>
            </a:r>
          </a:p>
          <a:p>
            <a:r>
              <a:rPr lang="ja-JP" altLang="en-US" dirty="0"/>
              <a:t>hoge = t(apply(as.matrix(uniqID), 1, function(i, d = data_ex2, s = IDs, p = param) {</a:t>
            </a:r>
            <a:endParaRPr lang="en-US" altLang="ja-JP" dirty="0"/>
          </a:p>
          <a:p>
            <a:r>
              <a:rPr lang="en-US" altLang="ja-JP" dirty="0"/>
              <a:t>	</a:t>
            </a:r>
            <a:r>
              <a:rPr lang="ja-JP" altLang="en-US" dirty="0"/>
              <a:t>apply(d[which(s == i), ], 2, </a:t>
            </a:r>
            <a:r>
              <a:rPr lang="ja-JP" altLang="en-US" dirty="0" err="1"/>
              <a:t>p</a:t>
            </a:r>
            <a:r>
              <a:rPr lang="ja-JP" altLang="en-US" dirty="0"/>
              <a:t>, na.rm = TRUE)</a:t>
            </a:r>
          </a:p>
        </p:txBody>
      </p:sp>
      <p:sp>
        <p:nvSpPr>
          <p:cNvPr id="6" name="テキスト ボックス 5"/>
          <p:cNvSpPr txBox="1"/>
          <p:nvPr/>
        </p:nvSpPr>
        <p:spPr>
          <a:xfrm>
            <a:off x="718091" y="5756207"/>
            <a:ext cx="9686417" cy="830997"/>
          </a:xfrm>
          <a:prstGeom prst="rect">
            <a:avLst/>
          </a:prstGeom>
          <a:noFill/>
        </p:spPr>
        <p:txBody>
          <a:bodyPr wrap="square" rtlCol="0">
            <a:spAutoFit/>
          </a:bodyPr>
          <a:lstStyle/>
          <a:p>
            <a:r>
              <a:rPr lang="ja-JP" altLang="en-US" sz="2400" dirty="0"/>
              <a:t>でも今日のコンセプトは全て</a:t>
            </a:r>
            <a:r>
              <a:rPr lang="en-US" altLang="ja-JP" sz="2400" dirty="0"/>
              <a:t>R</a:t>
            </a:r>
            <a:r>
              <a:rPr lang="ja-JP" altLang="en-US" sz="2400" dirty="0" err="1"/>
              <a:t>なので</a:t>
            </a:r>
            <a:r>
              <a:rPr lang="ja-JP" altLang="en-US" sz="2400" dirty="0"/>
              <a:t>一応変換プログラム書きました</a:t>
            </a:r>
            <a:endParaRPr lang="en-US" altLang="ja-JP" sz="2400" dirty="0"/>
          </a:p>
          <a:p>
            <a:r>
              <a:rPr lang="ja-JP" altLang="en-US" sz="2400" dirty="0"/>
              <a:t>後で別の方法も教えます</a:t>
            </a:r>
            <a:endParaRPr lang="en-US" altLang="ja-JP" sz="2400" dirty="0"/>
          </a:p>
        </p:txBody>
      </p:sp>
      <p:sp>
        <p:nvSpPr>
          <p:cNvPr id="3" name="テキスト ボックス 2">
            <a:extLst>
              <a:ext uri="{FF2B5EF4-FFF2-40B4-BE49-F238E27FC236}">
                <a16:creationId xmlns:a16="http://schemas.microsoft.com/office/drawing/2014/main" id="{9F458AF3-D41B-373B-F86A-0D6D3638D4DC}"/>
              </a:ext>
            </a:extLst>
          </p:cNvPr>
          <p:cNvSpPr txBox="1"/>
          <p:nvPr/>
        </p:nvSpPr>
        <p:spPr>
          <a:xfrm>
            <a:off x="172527" y="232914"/>
            <a:ext cx="5546785" cy="523220"/>
          </a:xfrm>
          <a:prstGeom prst="rect">
            <a:avLst/>
          </a:prstGeom>
          <a:blipFill>
            <a:blip r:embed="rId2"/>
            <a:tile tx="0" ty="0" sx="100000" sy="100000" flip="none" algn="tl"/>
          </a:blipFill>
        </p:spPr>
        <p:txBody>
          <a:bodyPr wrap="square" rtlCol="0">
            <a:spAutoFit/>
          </a:bodyPr>
          <a:lstStyle/>
          <a:p>
            <a:r>
              <a:rPr lang="ja-JP" altLang="en-US" sz="2800" dirty="0">
                <a:latin typeface="游ゴシック" panose="020B0400000000000000" pitchFamily="50" charset="-128"/>
                <a:ea typeface="游ゴシック" panose="020B0400000000000000" pitchFamily="50" charset="-128"/>
              </a:rPr>
              <a:t>プローブデータと遺伝子名を変換</a:t>
            </a:r>
          </a:p>
        </p:txBody>
      </p:sp>
    </p:spTree>
    <p:extLst>
      <p:ext uri="{BB962C8B-B14F-4D97-AF65-F5344CB8AC3E}">
        <p14:creationId xmlns:p14="http://schemas.microsoft.com/office/powerpoint/2010/main" val="3036848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70936" y="996167"/>
            <a:ext cx="10515600" cy="830997"/>
          </a:xfrm>
          <a:prstGeom prst="rect">
            <a:avLst/>
          </a:prstGeom>
          <a:noFill/>
        </p:spPr>
        <p:txBody>
          <a:bodyPr wrap="square" rtlCol="0">
            <a:spAutoFit/>
          </a:bodyPr>
          <a:lstStyle/>
          <a:p>
            <a:r>
              <a:rPr lang="ja-JP" altLang="en-US" sz="2400" dirty="0"/>
              <a:t>普通の</a:t>
            </a:r>
            <a:r>
              <a:rPr lang="en-US" altLang="ja-JP" sz="2400" dirty="0" err="1"/>
              <a:t>heatmap</a:t>
            </a:r>
            <a:r>
              <a:rPr lang="ja-JP" altLang="en-US" sz="2400" dirty="0"/>
              <a:t>より扱いやすいので</a:t>
            </a:r>
            <a:r>
              <a:rPr lang="en-US" altLang="ja-JP" sz="2400" dirty="0"/>
              <a:t>heatmap.2</a:t>
            </a:r>
            <a:r>
              <a:rPr lang="ja-JP" altLang="en-US" sz="2400" dirty="0"/>
              <a:t>か</a:t>
            </a:r>
            <a:r>
              <a:rPr lang="en-US" altLang="ja-JP" sz="2400" dirty="0" err="1"/>
              <a:t>pheatmap</a:t>
            </a:r>
            <a:r>
              <a:rPr lang="ja-JP" altLang="en-US" sz="2400" dirty="0"/>
              <a:t>をお勧めします</a:t>
            </a:r>
            <a:endParaRPr lang="en-US" altLang="ja-JP" sz="2400" dirty="0"/>
          </a:p>
          <a:p>
            <a:r>
              <a:rPr lang="en-US" altLang="ja-JP" sz="2400" dirty="0"/>
              <a:t>heatmap.3</a:t>
            </a:r>
            <a:r>
              <a:rPr lang="ja-JP" altLang="en-US" sz="2400" dirty="0"/>
              <a:t>は使いにくいので却下</a:t>
            </a:r>
            <a:endParaRPr lang="en-US" altLang="ja-JP" sz="2400" dirty="0"/>
          </a:p>
        </p:txBody>
      </p:sp>
      <p:sp>
        <p:nvSpPr>
          <p:cNvPr id="3" name="右矢印 2"/>
          <p:cNvSpPr/>
          <p:nvPr/>
        </p:nvSpPr>
        <p:spPr>
          <a:xfrm>
            <a:off x="733325" y="2169072"/>
            <a:ext cx="601249" cy="601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p:cNvSpPr txBox="1"/>
          <p:nvPr/>
        </p:nvSpPr>
        <p:spPr>
          <a:xfrm>
            <a:off x="1630393" y="2054199"/>
            <a:ext cx="7866661" cy="830997"/>
          </a:xfrm>
          <a:prstGeom prst="rect">
            <a:avLst/>
          </a:prstGeom>
          <a:noFill/>
        </p:spPr>
        <p:txBody>
          <a:bodyPr wrap="square" rtlCol="0">
            <a:spAutoFit/>
          </a:bodyPr>
          <a:lstStyle/>
          <a:p>
            <a:r>
              <a:rPr lang="ja-JP" altLang="en-US" sz="2400" dirty="0"/>
              <a:t>今回は</a:t>
            </a:r>
            <a:r>
              <a:rPr lang="en-US" altLang="ja-JP" sz="2400" dirty="0"/>
              <a:t>DEG</a:t>
            </a:r>
            <a:r>
              <a:rPr lang="ja-JP" altLang="en-US" sz="2400" dirty="0"/>
              <a:t>の中から同じ名前の遺伝子は</a:t>
            </a:r>
            <a:endParaRPr lang="en-US" altLang="ja-JP" sz="2400" dirty="0"/>
          </a:p>
          <a:p>
            <a:r>
              <a:rPr lang="ja-JP" altLang="en-US" sz="2400" dirty="0"/>
              <a:t>足して平均を取ったデータで描画します</a:t>
            </a:r>
            <a:endParaRPr lang="en-US" altLang="ja-JP" sz="2400" dirty="0"/>
          </a:p>
        </p:txBody>
      </p:sp>
      <p:pic>
        <p:nvPicPr>
          <p:cNvPr id="5" name="図 4"/>
          <p:cNvPicPr>
            <a:picLocks noChangeAspect="1"/>
          </p:cNvPicPr>
          <p:nvPr/>
        </p:nvPicPr>
        <p:blipFill>
          <a:blip r:embed="rId2"/>
          <a:stretch>
            <a:fillRect/>
          </a:stretch>
        </p:blipFill>
        <p:spPr>
          <a:xfrm>
            <a:off x="940784" y="3504564"/>
            <a:ext cx="3491619" cy="3016558"/>
          </a:xfrm>
          <a:prstGeom prst="rect">
            <a:avLst/>
          </a:prstGeom>
        </p:spPr>
      </p:pic>
      <p:pic>
        <p:nvPicPr>
          <p:cNvPr id="9" name="図 8"/>
          <p:cNvPicPr>
            <a:picLocks noChangeAspect="1"/>
          </p:cNvPicPr>
          <p:nvPr/>
        </p:nvPicPr>
        <p:blipFill>
          <a:blip r:embed="rId3"/>
          <a:stretch>
            <a:fillRect/>
          </a:stretch>
        </p:blipFill>
        <p:spPr>
          <a:xfrm>
            <a:off x="5119810" y="3504564"/>
            <a:ext cx="3519240" cy="3016558"/>
          </a:xfrm>
          <a:prstGeom prst="rect">
            <a:avLst/>
          </a:prstGeom>
        </p:spPr>
      </p:pic>
      <p:sp>
        <p:nvSpPr>
          <p:cNvPr id="2" name="テキスト ボックス 1">
            <a:extLst>
              <a:ext uri="{FF2B5EF4-FFF2-40B4-BE49-F238E27FC236}">
                <a16:creationId xmlns:a16="http://schemas.microsoft.com/office/drawing/2014/main" id="{E715D2A1-ABE1-9E0A-DB56-81F1DC9CDEBB}"/>
              </a:ext>
            </a:extLst>
          </p:cNvPr>
          <p:cNvSpPr txBox="1"/>
          <p:nvPr/>
        </p:nvSpPr>
        <p:spPr>
          <a:xfrm>
            <a:off x="172527" y="232914"/>
            <a:ext cx="3950899" cy="523220"/>
          </a:xfrm>
          <a:prstGeom prst="rect">
            <a:avLst/>
          </a:prstGeom>
          <a:blipFill>
            <a:blip r:embed="rId4"/>
            <a:tile tx="0" ty="0" sx="100000" sy="100000" flip="none" algn="tl"/>
          </a:blipFill>
        </p:spPr>
        <p:txBody>
          <a:bodyPr wrap="square" rtlCol="0">
            <a:spAutoFit/>
          </a:bodyPr>
          <a:lstStyle/>
          <a:p>
            <a:r>
              <a:rPr lang="en-US" altLang="ja-JP" sz="2800" dirty="0">
                <a:latin typeface="游ゴシック" panose="020B0400000000000000" pitchFamily="50" charset="-128"/>
                <a:ea typeface="游ゴシック" panose="020B0400000000000000" pitchFamily="50" charset="-128"/>
              </a:rPr>
              <a:t>heatmap</a:t>
            </a:r>
            <a:r>
              <a:rPr lang="ja-JP" altLang="en-US" sz="2800" dirty="0">
                <a:latin typeface="游ゴシック" panose="020B0400000000000000" pitchFamily="50" charset="-128"/>
                <a:ea typeface="游ゴシック" panose="020B0400000000000000" pitchFamily="50" charset="-128"/>
              </a:rPr>
              <a:t>用パッケージ</a:t>
            </a:r>
          </a:p>
        </p:txBody>
      </p:sp>
    </p:spTree>
    <p:extLst>
      <p:ext uri="{BB962C8B-B14F-4D97-AF65-F5344CB8AC3E}">
        <p14:creationId xmlns:p14="http://schemas.microsoft.com/office/powerpoint/2010/main" val="3754689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4476268" y="1592696"/>
            <a:ext cx="6962358" cy="830997"/>
          </a:xfrm>
          <a:prstGeom prst="rect">
            <a:avLst/>
          </a:prstGeom>
          <a:noFill/>
        </p:spPr>
        <p:txBody>
          <a:bodyPr wrap="square" rtlCol="0">
            <a:spAutoFit/>
          </a:bodyPr>
          <a:lstStyle/>
          <a:p>
            <a:r>
              <a:rPr lang="ja-JP" altLang="en-US" sz="2400" dirty="0"/>
              <a:t>よく見るとクラスターが分かれているところでも、</a:t>
            </a:r>
            <a:endParaRPr lang="en-US" altLang="ja-JP" sz="2400" dirty="0"/>
          </a:p>
          <a:p>
            <a:r>
              <a:rPr lang="ja-JP" altLang="en-US" sz="2400" dirty="0"/>
              <a:t>発現にはバラつきが結構多いところも存在</a:t>
            </a:r>
            <a:endParaRPr lang="en-US" altLang="ja-JP" sz="2400" dirty="0"/>
          </a:p>
        </p:txBody>
      </p:sp>
      <p:pic>
        <p:nvPicPr>
          <p:cNvPr id="5" name="図 4"/>
          <p:cNvPicPr>
            <a:picLocks noChangeAspect="1"/>
          </p:cNvPicPr>
          <p:nvPr/>
        </p:nvPicPr>
        <p:blipFill>
          <a:blip r:embed="rId3"/>
          <a:stretch>
            <a:fillRect/>
          </a:stretch>
        </p:blipFill>
        <p:spPr>
          <a:xfrm>
            <a:off x="532093" y="1349271"/>
            <a:ext cx="3491619" cy="3016558"/>
          </a:xfrm>
          <a:prstGeom prst="rect">
            <a:avLst/>
          </a:prstGeom>
        </p:spPr>
      </p:pic>
      <p:sp>
        <p:nvSpPr>
          <p:cNvPr id="10" name="テキスト ボックス 9"/>
          <p:cNvSpPr txBox="1"/>
          <p:nvPr/>
        </p:nvSpPr>
        <p:spPr>
          <a:xfrm>
            <a:off x="1860818" y="944551"/>
            <a:ext cx="834167" cy="369332"/>
          </a:xfrm>
          <a:prstGeom prst="rect">
            <a:avLst/>
          </a:prstGeom>
          <a:noFill/>
        </p:spPr>
        <p:txBody>
          <a:bodyPr wrap="square" rtlCol="0">
            <a:spAutoFit/>
          </a:bodyPr>
          <a:lstStyle/>
          <a:p>
            <a:pPr algn="ctr"/>
            <a:r>
              <a:rPr lang="en-US" altLang="ja-JP" dirty="0" err="1"/>
              <a:t>rma</a:t>
            </a:r>
            <a:endParaRPr lang="ja-JP" altLang="en-US" dirty="0"/>
          </a:p>
        </p:txBody>
      </p:sp>
      <p:sp>
        <p:nvSpPr>
          <p:cNvPr id="2" name="右矢印 1"/>
          <p:cNvSpPr/>
          <p:nvPr/>
        </p:nvSpPr>
        <p:spPr>
          <a:xfrm>
            <a:off x="4093147" y="3303222"/>
            <a:ext cx="598107" cy="563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テキスト ボックス 11"/>
          <p:cNvSpPr txBox="1"/>
          <p:nvPr/>
        </p:nvSpPr>
        <p:spPr>
          <a:xfrm>
            <a:off x="4760690" y="3169560"/>
            <a:ext cx="7233809" cy="830997"/>
          </a:xfrm>
          <a:prstGeom prst="rect">
            <a:avLst/>
          </a:prstGeom>
          <a:noFill/>
        </p:spPr>
        <p:txBody>
          <a:bodyPr wrap="square" rtlCol="0">
            <a:spAutoFit/>
          </a:bodyPr>
          <a:lstStyle/>
          <a:p>
            <a:r>
              <a:rPr lang="ja-JP" altLang="en-US" sz="2400" dirty="0"/>
              <a:t>平均からの差を元に検出しているため</a:t>
            </a:r>
            <a:endParaRPr lang="en-US" altLang="ja-JP" sz="2400" dirty="0"/>
          </a:p>
          <a:p>
            <a:r>
              <a:rPr lang="ja-JP" altLang="en-US" sz="2400" dirty="0"/>
              <a:t>これは有益な遺伝子を抜き出すときの戦略にもなる</a:t>
            </a:r>
            <a:endParaRPr lang="en-US" altLang="ja-JP" sz="2400" dirty="0"/>
          </a:p>
        </p:txBody>
      </p:sp>
      <p:sp>
        <p:nvSpPr>
          <p:cNvPr id="3" name="テキスト ボックス 2">
            <a:extLst>
              <a:ext uri="{FF2B5EF4-FFF2-40B4-BE49-F238E27FC236}">
                <a16:creationId xmlns:a16="http://schemas.microsoft.com/office/drawing/2014/main" id="{B2AB36C6-393C-9970-A697-5CBD4FB534F2}"/>
              </a:ext>
            </a:extLst>
          </p:cNvPr>
          <p:cNvSpPr txBox="1"/>
          <p:nvPr/>
        </p:nvSpPr>
        <p:spPr>
          <a:xfrm>
            <a:off x="172528" y="232914"/>
            <a:ext cx="2760454" cy="523220"/>
          </a:xfrm>
          <a:prstGeom prst="rect">
            <a:avLst/>
          </a:prstGeom>
          <a:blipFill>
            <a:blip r:embed="rId4"/>
            <a:tile tx="0" ty="0" sx="100000" sy="100000" flip="none" algn="tl"/>
          </a:blipFill>
        </p:spPr>
        <p:txBody>
          <a:bodyPr wrap="square" rtlCol="0">
            <a:spAutoFit/>
          </a:bodyPr>
          <a:lstStyle/>
          <a:p>
            <a:r>
              <a:rPr lang="en-US" altLang="ja-JP" sz="2800" dirty="0">
                <a:latin typeface="游ゴシック" panose="020B0400000000000000" pitchFamily="50" charset="-128"/>
                <a:ea typeface="游ゴシック" panose="020B0400000000000000" pitchFamily="50" charset="-128"/>
              </a:rPr>
              <a:t>heatmap</a:t>
            </a:r>
            <a:r>
              <a:rPr lang="ja-JP" altLang="en-US" sz="2800" dirty="0">
                <a:latin typeface="游ゴシック" panose="020B0400000000000000" pitchFamily="50" charset="-128"/>
                <a:ea typeface="游ゴシック" panose="020B0400000000000000" pitchFamily="50" charset="-128"/>
              </a:rPr>
              <a:t>の概観</a:t>
            </a:r>
          </a:p>
        </p:txBody>
      </p:sp>
    </p:spTree>
    <p:extLst>
      <p:ext uri="{BB962C8B-B14F-4D97-AF65-F5344CB8AC3E}">
        <p14:creationId xmlns:p14="http://schemas.microsoft.com/office/powerpoint/2010/main" val="1200854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1841746" y="4436276"/>
            <a:ext cx="8487695" cy="830997"/>
          </a:xfrm>
          <a:prstGeom prst="rect">
            <a:avLst/>
          </a:prstGeom>
          <a:noFill/>
        </p:spPr>
        <p:txBody>
          <a:bodyPr wrap="square" rtlCol="0">
            <a:spAutoFit/>
          </a:bodyPr>
          <a:lstStyle/>
          <a:p>
            <a:r>
              <a:rPr lang="ja-JP" altLang="en-US" sz="2400" dirty="0"/>
              <a:t>論文は</a:t>
            </a:r>
            <a:r>
              <a:rPr lang="en-US" altLang="ja-JP" sz="2400" dirty="0" err="1"/>
              <a:t>rma</a:t>
            </a:r>
            <a:r>
              <a:rPr lang="ja-JP" altLang="en-US" sz="2400" dirty="0"/>
              <a:t>ベースだが、遺伝子の選抜条件が違う</a:t>
            </a:r>
            <a:endParaRPr lang="en-US" altLang="ja-JP" sz="2400" dirty="0"/>
          </a:p>
          <a:p>
            <a:r>
              <a:rPr lang="ja-JP" altLang="en-US" sz="2400" dirty="0"/>
              <a:t>→よく見ると似たような領域がある</a:t>
            </a:r>
            <a:endParaRPr lang="en-US" altLang="ja-JP" sz="2400" dirty="0"/>
          </a:p>
        </p:txBody>
      </p:sp>
      <p:pic>
        <p:nvPicPr>
          <p:cNvPr id="5" name="図 4"/>
          <p:cNvPicPr>
            <a:picLocks noChangeAspect="1"/>
          </p:cNvPicPr>
          <p:nvPr/>
        </p:nvPicPr>
        <p:blipFill>
          <a:blip r:embed="rId3"/>
          <a:stretch>
            <a:fillRect/>
          </a:stretch>
        </p:blipFill>
        <p:spPr>
          <a:xfrm>
            <a:off x="2270315" y="1100460"/>
            <a:ext cx="3491619" cy="3016558"/>
          </a:xfrm>
          <a:prstGeom prst="rect">
            <a:avLst/>
          </a:prstGeom>
        </p:spPr>
      </p:pic>
      <p:sp>
        <p:nvSpPr>
          <p:cNvPr id="10" name="テキスト ボックス 9"/>
          <p:cNvSpPr txBox="1"/>
          <p:nvPr/>
        </p:nvSpPr>
        <p:spPr>
          <a:xfrm>
            <a:off x="3599040" y="695740"/>
            <a:ext cx="834167" cy="369332"/>
          </a:xfrm>
          <a:prstGeom prst="rect">
            <a:avLst/>
          </a:prstGeom>
          <a:noFill/>
        </p:spPr>
        <p:txBody>
          <a:bodyPr wrap="square" rtlCol="0">
            <a:spAutoFit/>
          </a:bodyPr>
          <a:lstStyle/>
          <a:p>
            <a:pPr algn="ctr"/>
            <a:r>
              <a:rPr lang="en-US" altLang="ja-JP" dirty="0" err="1"/>
              <a:t>rma</a:t>
            </a:r>
            <a:endParaRPr lang="ja-JP" altLang="en-US" dirty="0"/>
          </a:p>
        </p:txBody>
      </p:sp>
      <p:sp>
        <p:nvSpPr>
          <p:cNvPr id="2" name="右矢印 1"/>
          <p:cNvSpPr/>
          <p:nvPr/>
        </p:nvSpPr>
        <p:spPr>
          <a:xfrm>
            <a:off x="2637397" y="5875952"/>
            <a:ext cx="598107" cy="563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テキスト ボックス 11"/>
          <p:cNvSpPr txBox="1"/>
          <p:nvPr/>
        </p:nvSpPr>
        <p:spPr>
          <a:xfrm>
            <a:off x="2489407" y="5317697"/>
            <a:ext cx="7233809" cy="461665"/>
          </a:xfrm>
          <a:prstGeom prst="rect">
            <a:avLst/>
          </a:prstGeom>
          <a:noFill/>
        </p:spPr>
        <p:txBody>
          <a:bodyPr wrap="square" rtlCol="0">
            <a:spAutoFit/>
          </a:bodyPr>
          <a:lstStyle/>
          <a:p>
            <a:r>
              <a:rPr lang="ja-JP" altLang="en-US" sz="2400" dirty="0"/>
              <a:t>この中からより有益なものを引っ張ってくる方法</a:t>
            </a:r>
            <a:endParaRPr lang="en-US" altLang="ja-JP" sz="2400" dirty="0"/>
          </a:p>
        </p:txBody>
      </p:sp>
      <p:sp>
        <p:nvSpPr>
          <p:cNvPr id="3" name="角丸四角形 2"/>
          <p:cNvSpPr/>
          <p:nvPr/>
        </p:nvSpPr>
        <p:spPr>
          <a:xfrm>
            <a:off x="1991861" y="2042637"/>
            <a:ext cx="3932911" cy="1052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角丸四角形 12"/>
          <p:cNvSpPr/>
          <p:nvPr/>
        </p:nvSpPr>
        <p:spPr>
          <a:xfrm>
            <a:off x="1991860" y="990452"/>
            <a:ext cx="3932911" cy="6816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6" name="図 5"/>
          <p:cNvPicPr>
            <a:picLocks noChangeAspect="1"/>
          </p:cNvPicPr>
          <p:nvPr/>
        </p:nvPicPr>
        <p:blipFill>
          <a:blip r:embed="rId4"/>
          <a:stretch>
            <a:fillRect/>
          </a:stretch>
        </p:blipFill>
        <p:spPr>
          <a:xfrm>
            <a:off x="6203225" y="1065072"/>
            <a:ext cx="4276331" cy="3051946"/>
          </a:xfrm>
          <a:prstGeom prst="rect">
            <a:avLst/>
          </a:prstGeom>
        </p:spPr>
      </p:pic>
      <p:sp>
        <p:nvSpPr>
          <p:cNvPr id="14" name="テキスト ボックス 13"/>
          <p:cNvSpPr txBox="1"/>
          <p:nvPr/>
        </p:nvSpPr>
        <p:spPr>
          <a:xfrm>
            <a:off x="7924306" y="695740"/>
            <a:ext cx="834167" cy="369332"/>
          </a:xfrm>
          <a:prstGeom prst="rect">
            <a:avLst/>
          </a:prstGeom>
          <a:noFill/>
        </p:spPr>
        <p:txBody>
          <a:bodyPr wrap="square" rtlCol="0">
            <a:spAutoFit/>
          </a:bodyPr>
          <a:lstStyle/>
          <a:p>
            <a:pPr algn="ctr"/>
            <a:r>
              <a:rPr lang="en-US" altLang="ja-JP" dirty="0"/>
              <a:t>paper</a:t>
            </a:r>
            <a:endParaRPr lang="ja-JP" altLang="en-US" dirty="0"/>
          </a:p>
        </p:txBody>
      </p:sp>
      <p:sp>
        <p:nvSpPr>
          <p:cNvPr id="15" name="テキスト ボックス 14"/>
          <p:cNvSpPr txBox="1"/>
          <p:nvPr/>
        </p:nvSpPr>
        <p:spPr>
          <a:xfrm>
            <a:off x="3469643" y="5779362"/>
            <a:ext cx="4458032" cy="830997"/>
          </a:xfrm>
          <a:prstGeom prst="rect">
            <a:avLst/>
          </a:prstGeom>
          <a:noFill/>
        </p:spPr>
        <p:txBody>
          <a:bodyPr wrap="square" rtlCol="0">
            <a:spAutoFit/>
          </a:bodyPr>
          <a:lstStyle/>
          <a:p>
            <a:r>
              <a:rPr lang="ja-JP" altLang="en-US" sz="2400" dirty="0"/>
              <a:t>①：運</a:t>
            </a:r>
            <a:endParaRPr lang="en-US" altLang="ja-JP" sz="2400" dirty="0"/>
          </a:p>
          <a:p>
            <a:r>
              <a:rPr lang="ja-JP" altLang="en-US" sz="2400" dirty="0"/>
              <a:t>②：アノテーションを付ける</a:t>
            </a:r>
            <a:endParaRPr lang="en-US" altLang="ja-JP" sz="2400" dirty="0"/>
          </a:p>
        </p:txBody>
      </p:sp>
      <p:sp>
        <p:nvSpPr>
          <p:cNvPr id="7" name="テキスト ボックス 6">
            <a:extLst>
              <a:ext uri="{FF2B5EF4-FFF2-40B4-BE49-F238E27FC236}">
                <a16:creationId xmlns:a16="http://schemas.microsoft.com/office/drawing/2014/main" id="{058745CC-8191-D0E0-F414-7AD50440058B}"/>
              </a:ext>
            </a:extLst>
          </p:cNvPr>
          <p:cNvSpPr txBox="1"/>
          <p:nvPr/>
        </p:nvSpPr>
        <p:spPr>
          <a:xfrm>
            <a:off x="172528" y="232914"/>
            <a:ext cx="2760454" cy="523220"/>
          </a:xfrm>
          <a:prstGeom prst="rect">
            <a:avLst/>
          </a:prstGeom>
          <a:blipFill>
            <a:blip r:embed="rId5"/>
            <a:tile tx="0" ty="0" sx="100000" sy="100000" flip="none" algn="tl"/>
          </a:blipFill>
        </p:spPr>
        <p:txBody>
          <a:bodyPr wrap="square" rtlCol="0">
            <a:spAutoFit/>
          </a:bodyPr>
          <a:lstStyle/>
          <a:p>
            <a:r>
              <a:rPr lang="en-US" altLang="ja-JP" sz="2800" dirty="0">
                <a:latin typeface="游ゴシック" panose="020B0400000000000000" pitchFamily="50" charset="-128"/>
                <a:ea typeface="游ゴシック" panose="020B0400000000000000" pitchFamily="50" charset="-128"/>
              </a:rPr>
              <a:t>heatmap</a:t>
            </a:r>
            <a:r>
              <a:rPr lang="ja-JP" altLang="en-US" sz="2800" dirty="0">
                <a:latin typeface="游ゴシック" panose="020B0400000000000000" pitchFamily="50" charset="-128"/>
                <a:ea typeface="游ゴシック" panose="020B0400000000000000" pitchFamily="50" charset="-128"/>
              </a:rPr>
              <a:t>の概観</a:t>
            </a:r>
          </a:p>
        </p:txBody>
      </p:sp>
    </p:spTree>
    <p:extLst>
      <p:ext uri="{BB962C8B-B14F-4D97-AF65-F5344CB8AC3E}">
        <p14:creationId xmlns:p14="http://schemas.microsoft.com/office/powerpoint/2010/main" val="314120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F0682-2C41-5550-EDCD-CB3A530BE046}"/>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71E4633-FF0D-0689-C0E9-AD918A7E3E01}"/>
              </a:ext>
            </a:extLst>
          </p:cNvPr>
          <p:cNvSpPr txBox="1"/>
          <p:nvPr/>
        </p:nvSpPr>
        <p:spPr>
          <a:xfrm>
            <a:off x="172528" y="232914"/>
            <a:ext cx="2182483" cy="523220"/>
          </a:xfrm>
          <a:prstGeom prst="rect">
            <a:avLst/>
          </a:prstGeom>
          <a:blipFill>
            <a:blip r:embed="rId2"/>
            <a:tile tx="0" ty="0" sx="100000" sy="100000" flip="none" algn="tl"/>
          </a:blipFill>
        </p:spPr>
        <p:txBody>
          <a:bodyPr wrap="square" rtlCol="0">
            <a:spAutoFit/>
          </a:bodyPr>
          <a:lstStyle/>
          <a:p>
            <a:r>
              <a:rPr lang="ja-JP" altLang="en-US" sz="2800" dirty="0"/>
              <a:t>本日の目次</a:t>
            </a:r>
          </a:p>
        </p:txBody>
      </p:sp>
      <p:pic>
        <p:nvPicPr>
          <p:cNvPr id="3074" name="Picture 2" descr="プレゼンするカエル">
            <a:extLst>
              <a:ext uri="{FF2B5EF4-FFF2-40B4-BE49-F238E27FC236}">
                <a16:creationId xmlns:a16="http://schemas.microsoft.com/office/drawing/2014/main" id="{4491880B-1351-3218-D852-371568A92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804349" y="4048261"/>
            <a:ext cx="4203622" cy="267652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EE595F82-95E7-2651-2026-E8C7342B7447}"/>
              </a:ext>
            </a:extLst>
          </p:cNvPr>
          <p:cNvSpPr txBox="1"/>
          <p:nvPr/>
        </p:nvSpPr>
        <p:spPr>
          <a:xfrm>
            <a:off x="353681" y="1152298"/>
            <a:ext cx="9144001" cy="1702582"/>
          </a:xfrm>
          <a:prstGeom prst="rect">
            <a:avLst/>
          </a:prstGeom>
          <a:noFill/>
        </p:spPr>
        <p:txBody>
          <a:bodyPr wrap="square" rtlCol="0">
            <a:spAutoFit/>
          </a:bodyPr>
          <a:lstStyle/>
          <a:p>
            <a:pPr marL="514350" indent="-514350">
              <a:lnSpc>
                <a:spcPct val="150000"/>
              </a:lnSpc>
              <a:buAutoNum type="arabicPeriod"/>
            </a:pPr>
            <a:r>
              <a:rPr lang="ja-JP" altLang="en-US" sz="2400" dirty="0"/>
              <a:t>マイクロアレイを使った発現変動解析</a:t>
            </a:r>
            <a:endParaRPr lang="en-US" altLang="ja-JP" sz="2400" dirty="0"/>
          </a:p>
          <a:p>
            <a:pPr marL="514350" indent="-514350">
              <a:lnSpc>
                <a:spcPct val="150000"/>
              </a:lnSpc>
              <a:buAutoNum type="arabicPeriod"/>
            </a:pPr>
            <a:r>
              <a:rPr lang="en-US" altLang="ja-JP" sz="2400" dirty="0">
                <a:solidFill>
                  <a:srgbClr val="FF0000"/>
                </a:solidFill>
              </a:rPr>
              <a:t>RNA-seq</a:t>
            </a:r>
            <a:r>
              <a:rPr lang="ja-JP" altLang="en-US" sz="2400" dirty="0">
                <a:solidFill>
                  <a:srgbClr val="FF0000"/>
                </a:solidFill>
              </a:rPr>
              <a:t>のカウントデータを使った発現変動解析</a:t>
            </a:r>
            <a:endParaRPr lang="en-US" altLang="ja-JP" sz="2400" dirty="0">
              <a:solidFill>
                <a:srgbClr val="FF0000"/>
              </a:solidFill>
            </a:endParaRPr>
          </a:p>
          <a:p>
            <a:pPr marL="514350" indent="-514350">
              <a:lnSpc>
                <a:spcPct val="150000"/>
              </a:lnSpc>
              <a:buAutoNum type="arabicPeriod"/>
            </a:pPr>
            <a:r>
              <a:rPr lang="en-US" altLang="ja-JP" sz="2400" dirty="0"/>
              <a:t>RNA-seq</a:t>
            </a:r>
            <a:r>
              <a:rPr lang="ja-JP" altLang="en-US" sz="2400" dirty="0"/>
              <a:t>のカウントデータの取得の仕方</a:t>
            </a:r>
            <a:endParaRPr lang="en-US" altLang="ja-JP" sz="2400" dirty="0"/>
          </a:p>
        </p:txBody>
      </p:sp>
    </p:spTree>
    <p:extLst>
      <p:ext uri="{BB962C8B-B14F-4D97-AF65-F5344CB8AC3E}">
        <p14:creationId xmlns:p14="http://schemas.microsoft.com/office/powerpoint/2010/main" val="3879859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66914" y="1137423"/>
            <a:ext cx="6275057" cy="2620538"/>
          </a:xfrm>
          <a:prstGeom prst="rect">
            <a:avLst/>
          </a:prstGeom>
        </p:spPr>
      </p:pic>
      <p:sp>
        <p:nvSpPr>
          <p:cNvPr id="5" name="テキスト ボックス 4"/>
          <p:cNvSpPr txBox="1"/>
          <p:nvPr/>
        </p:nvSpPr>
        <p:spPr>
          <a:xfrm>
            <a:off x="3536824" y="1304691"/>
            <a:ext cx="7131176" cy="369332"/>
          </a:xfrm>
          <a:prstGeom prst="rect">
            <a:avLst/>
          </a:prstGeom>
          <a:noFill/>
        </p:spPr>
        <p:txBody>
          <a:bodyPr wrap="square" rtlCol="0">
            <a:spAutoFit/>
          </a:bodyPr>
          <a:lstStyle/>
          <a:p>
            <a:r>
              <a:rPr lang="ja-JP" altLang="en-US" dirty="0"/>
              <a:t>今のディレクトリを表示</a:t>
            </a:r>
          </a:p>
        </p:txBody>
      </p:sp>
      <p:sp>
        <p:nvSpPr>
          <p:cNvPr id="6" name="テキスト ボックス 5"/>
          <p:cNvSpPr txBox="1"/>
          <p:nvPr/>
        </p:nvSpPr>
        <p:spPr>
          <a:xfrm>
            <a:off x="5283849" y="1897901"/>
            <a:ext cx="5384151" cy="923330"/>
          </a:xfrm>
          <a:prstGeom prst="rect">
            <a:avLst/>
          </a:prstGeom>
          <a:noFill/>
        </p:spPr>
        <p:txBody>
          <a:bodyPr wrap="square" rtlCol="0">
            <a:spAutoFit/>
          </a:bodyPr>
          <a:lstStyle/>
          <a:p>
            <a:r>
              <a:rPr lang="ja-JP" altLang="en-US" dirty="0"/>
              <a:t>ディレクトリの移動（現在のディレクトリは</a:t>
            </a:r>
            <a:r>
              <a:rPr lang="en-US" altLang="ja-JP" dirty="0"/>
              <a:t>./</a:t>
            </a:r>
            <a:r>
              <a:rPr lang="ja-JP" altLang="en-US" dirty="0"/>
              <a:t>で表現可能</a:t>
            </a:r>
            <a:endParaRPr lang="en-US" altLang="ja-JP" dirty="0"/>
          </a:p>
          <a:p>
            <a:r>
              <a:rPr lang="ja-JP" altLang="en-US" dirty="0"/>
              <a:t>一つ上のディレクトリは</a:t>
            </a:r>
            <a:r>
              <a:rPr lang="en-US" altLang="ja-JP" dirty="0"/>
              <a:t>../</a:t>
            </a:r>
            <a:r>
              <a:rPr lang="ja-JP" altLang="en-US" dirty="0"/>
              <a:t>）</a:t>
            </a:r>
          </a:p>
        </p:txBody>
      </p:sp>
      <p:sp>
        <p:nvSpPr>
          <p:cNvPr id="7" name="テキスト ボックス 6"/>
          <p:cNvSpPr txBox="1"/>
          <p:nvPr/>
        </p:nvSpPr>
        <p:spPr>
          <a:xfrm>
            <a:off x="4655664" y="2863702"/>
            <a:ext cx="5228034" cy="646331"/>
          </a:xfrm>
          <a:prstGeom prst="rect">
            <a:avLst/>
          </a:prstGeom>
          <a:noFill/>
        </p:spPr>
        <p:txBody>
          <a:bodyPr wrap="square" rtlCol="0">
            <a:spAutoFit/>
          </a:bodyPr>
          <a:lstStyle/>
          <a:p>
            <a:r>
              <a:rPr lang="en-US" altLang="ja-JP" dirty="0"/>
              <a:t>R</a:t>
            </a:r>
            <a:r>
              <a:rPr lang="ja-JP" altLang="en-US" dirty="0"/>
              <a:t>の中で使っているオブジェクトを全削除</a:t>
            </a:r>
            <a:endParaRPr lang="en-US" altLang="ja-JP" dirty="0"/>
          </a:p>
          <a:p>
            <a:r>
              <a:rPr lang="ja-JP" altLang="en-US" dirty="0"/>
              <a:t>（フォルダからは消えない）</a:t>
            </a:r>
          </a:p>
        </p:txBody>
      </p:sp>
      <p:sp>
        <p:nvSpPr>
          <p:cNvPr id="8" name="テキスト ボックス 7"/>
          <p:cNvSpPr txBox="1"/>
          <p:nvPr/>
        </p:nvSpPr>
        <p:spPr>
          <a:xfrm>
            <a:off x="1866913" y="4148970"/>
            <a:ext cx="8458170" cy="830997"/>
          </a:xfrm>
          <a:prstGeom prst="rect">
            <a:avLst/>
          </a:prstGeom>
          <a:noFill/>
        </p:spPr>
        <p:txBody>
          <a:bodyPr wrap="square" rtlCol="0">
            <a:spAutoFit/>
          </a:bodyPr>
          <a:lstStyle/>
          <a:p>
            <a:r>
              <a:rPr lang="ja-JP" altLang="en-US" sz="2400" dirty="0"/>
              <a:t>キーボードで</a:t>
            </a:r>
            <a:r>
              <a:rPr lang="ja-JP" altLang="en-US" sz="2400" dirty="0" err="1"/>
              <a:t>打つの</a:t>
            </a:r>
            <a:r>
              <a:rPr lang="ja-JP" altLang="en-US" sz="2400" dirty="0"/>
              <a:t>大変だって？</a:t>
            </a:r>
            <a:endParaRPr lang="en-US" altLang="ja-JP" sz="2400" dirty="0"/>
          </a:p>
          <a:p>
            <a:r>
              <a:rPr lang="ja-JP" altLang="en-US" sz="2400" dirty="0"/>
              <a:t>そんなときは</a:t>
            </a:r>
            <a:r>
              <a:rPr lang="en-US" altLang="ja-JP" sz="2400" dirty="0"/>
              <a:t>Tab</a:t>
            </a:r>
            <a:r>
              <a:rPr lang="ja-JP" altLang="en-US" sz="2400" dirty="0"/>
              <a:t>補完を使ってみよう</a:t>
            </a:r>
          </a:p>
        </p:txBody>
      </p:sp>
      <p:sp>
        <p:nvSpPr>
          <p:cNvPr id="10" name="テキスト ボックス 9">
            <a:extLst>
              <a:ext uri="{FF2B5EF4-FFF2-40B4-BE49-F238E27FC236}">
                <a16:creationId xmlns:a16="http://schemas.microsoft.com/office/drawing/2014/main" id="{527DD387-9693-AE0C-3CED-16396B39A832}"/>
              </a:ext>
            </a:extLst>
          </p:cNvPr>
          <p:cNvSpPr txBox="1"/>
          <p:nvPr/>
        </p:nvSpPr>
        <p:spPr>
          <a:xfrm>
            <a:off x="172528" y="232914"/>
            <a:ext cx="2182483" cy="523220"/>
          </a:xfrm>
          <a:prstGeom prst="rect">
            <a:avLst/>
          </a:prstGeom>
          <a:blipFill>
            <a:blip r:embed="rId3"/>
            <a:tile tx="0" ty="0" sx="100000" sy="100000" flip="none" algn="tl"/>
          </a:blipFill>
        </p:spPr>
        <p:txBody>
          <a:bodyPr wrap="square" rtlCol="0">
            <a:spAutoFit/>
          </a:bodyPr>
          <a:lstStyle/>
          <a:p>
            <a:r>
              <a:rPr lang="en-US" altLang="ja-JP" sz="2800" dirty="0"/>
              <a:t>R</a:t>
            </a:r>
            <a:r>
              <a:rPr lang="ja-JP" altLang="en-US" sz="2800" dirty="0"/>
              <a:t>の使い方</a:t>
            </a:r>
          </a:p>
        </p:txBody>
      </p:sp>
    </p:spTree>
    <p:extLst>
      <p:ext uri="{BB962C8B-B14F-4D97-AF65-F5344CB8AC3E}">
        <p14:creationId xmlns:p14="http://schemas.microsoft.com/office/powerpoint/2010/main" val="3754638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024A358-704A-4E48-B0C2-4B59457CC55B}"/>
              </a:ext>
            </a:extLst>
          </p:cNvPr>
          <p:cNvSpPr>
            <a:spLocks noGrp="1"/>
          </p:cNvSpPr>
          <p:nvPr>
            <p:ph idx="1"/>
          </p:nvPr>
        </p:nvSpPr>
        <p:spPr>
          <a:xfrm>
            <a:off x="682924" y="1253331"/>
            <a:ext cx="10515600" cy="4351338"/>
          </a:xfrm>
        </p:spPr>
        <p:txBody>
          <a:bodyPr/>
          <a:lstStyle/>
          <a:p>
            <a:r>
              <a:rPr lang="ja-JP" altLang="en-US" dirty="0"/>
              <a:t>正解（バリデーション）データの存在</a:t>
            </a:r>
            <a:br>
              <a:rPr lang="en-US" altLang="ja-JP" dirty="0"/>
            </a:br>
            <a:r>
              <a:rPr lang="ja-JP" altLang="en-US" dirty="0"/>
              <a:t>どうやって手に入れるか？</a:t>
            </a:r>
            <a:endParaRPr lang="en-US" altLang="ja-JP" dirty="0"/>
          </a:p>
          <a:p>
            <a:endParaRPr lang="en-US" altLang="ja-JP" dirty="0"/>
          </a:p>
          <a:p>
            <a:pPr marL="514350" indent="-514350">
              <a:buFont typeface="+mj-lt"/>
              <a:buAutoNum type="arabicPeriod"/>
            </a:pPr>
            <a:r>
              <a:rPr kumimoji="1" lang="ja-JP" altLang="en-US" dirty="0"/>
              <a:t>持っている人から借りる</a:t>
            </a:r>
            <a:br>
              <a:rPr kumimoji="1" lang="en-US" altLang="ja-JP" dirty="0"/>
            </a:br>
            <a:r>
              <a:rPr kumimoji="1" lang="ja-JP" altLang="en-US" dirty="0"/>
              <a:t>⇒その人が解析した方法を利用しないといけない</a:t>
            </a:r>
            <a:endParaRPr kumimoji="1" lang="en-US" altLang="ja-JP" dirty="0"/>
          </a:p>
          <a:p>
            <a:pPr marL="514350" indent="-514350">
              <a:buFont typeface="+mj-lt"/>
              <a:buAutoNum type="arabicPeriod"/>
            </a:pPr>
            <a:r>
              <a:rPr kumimoji="1" lang="ja-JP" altLang="en-US" dirty="0"/>
              <a:t>簡単な実験をする</a:t>
            </a:r>
            <a:br>
              <a:rPr kumimoji="1" lang="en-US" altLang="ja-JP" dirty="0"/>
            </a:br>
            <a:r>
              <a:rPr kumimoji="1" lang="ja-JP" altLang="en-US" dirty="0"/>
              <a:t>⇒鶏が先か卵が先か問題に突入</a:t>
            </a:r>
            <a:endParaRPr kumimoji="1" lang="en-US" altLang="ja-JP" dirty="0"/>
          </a:p>
          <a:p>
            <a:pPr marL="514350" indent="-514350">
              <a:buFont typeface="+mj-lt"/>
              <a:buAutoNum type="arabicPeriod"/>
            </a:pPr>
            <a:r>
              <a:rPr kumimoji="1" lang="ja-JP" altLang="en-US" dirty="0"/>
              <a:t>公開されているデータを使う</a:t>
            </a:r>
            <a:br>
              <a:rPr kumimoji="1" lang="en-US" altLang="ja-JP" dirty="0"/>
            </a:br>
            <a:r>
              <a:rPr kumimoji="1" lang="ja-JP" altLang="en-US" dirty="0"/>
              <a:t>⇒そのデータの真っ当性の担保は誰が行う？</a:t>
            </a:r>
          </a:p>
        </p:txBody>
      </p:sp>
      <p:sp>
        <p:nvSpPr>
          <p:cNvPr id="4" name="テキスト ボックス 3">
            <a:extLst>
              <a:ext uri="{FF2B5EF4-FFF2-40B4-BE49-F238E27FC236}">
                <a16:creationId xmlns:a16="http://schemas.microsoft.com/office/drawing/2014/main" id="{D7A201BF-C5CC-5E43-B892-9D1A8BCA80FF}"/>
              </a:ext>
            </a:extLst>
          </p:cNvPr>
          <p:cNvSpPr txBox="1"/>
          <p:nvPr/>
        </p:nvSpPr>
        <p:spPr>
          <a:xfrm>
            <a:off x="172528" y="232914"/>
            <a:ext cx="6029864" cy="523220"/>
          </a:xfrm>
          <a:prstGeom prst="rect">
            <a:avLst/>
          </a:prstGeom>
          <a:blipFill>
            <a:blip r:embed="rId2"/>
            <a:tile tx="0" ty="0" sx="100000" sy="100000" flip="none" algn="tl"/>
          </a:blipFill>
        </p:spPr>
        <p:txBody>
          <a:bodyPr wrap="square" rtlCol="0">
            <a:spAutoFit/>
          </a:bodyPr>
          <a:lstStyle/>
          <a:p>
            <a:r>
              <a:rPr lang="ja-JP" altLang="en-US" sz="2800" dirty="0"/>
              <a:t>ハンズオンをやる上で一番困ること</a:t>
            </a:r>
          </a:p>
        </p:txBody>
      </p:sp>
    </p:spTree>
    <p:extLst>
      <p:ext uri="{BB962C8B-B14F-4D97-AF65-F5344CB8AC3E}">
        <p14:creationId xmlns:p14="http://schemas.microsoft.com/office/powerpoint/2010/main" val="2553575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30E292C-81BB-4D67-9BC3-E02272383DB4}"/>
              </a:ext>
            </a:extLst>
          </p:cNvPr>
          <p:cNvSpPr>
            <a:spLocks noGrp="1"/>
          </p:cNvSpPr>
          <p:nvPr>
            <p:ph idx="1"/>
          </p:nvPr>
        </p:nvSpPr>
        <p:spPr>
          <a:xfrm>
            <a:off x="596660" y="1092380"/>
            <a:ext cx="10515600" cy="4351338"/>
          </a:xfrm>
        </p:spPr>
        <p:txBody>
          <a:bodyPr/>
          <a:lstStyle/>
          <a:p>
            <a:r>
              <a:rPr kumimoji="1" lang="ja-JP" altLang="en-US" dirty="0"/>
              <a:t>皆が再解析しまくっているデータを利用する！</a:t>
            </a:r>
            <a:br>
              <a:rPr kumimoji="1" lang="en-US" altLang="ja-JP" dirty="0"/>
            </a:br>
            <a:r>
              <a:rPr kumimoji="1" lang="ja-JP" altLang="en-US" dirty="0"/>
              <a:t>＝国際プロジェクトのデータは利用しやすい形で置かれている</a:t>
            </a:r>
            <a:endParaRPr kumimoji="1" lang="en-US" altLang="ja-JP" dirty="0"/>
          </a:p>
        </p:txBody>
      </p:sp>
      <p:pic>
        <p:nvPicPr>
          <p:cNvPr id="5" name="図 4">
            <a:extLst>
              <a:ext uri="{FF2B5EF4-FFF2-40B4-BE49-F238E27FC236}">
                <a16:creationId xmlns:a16="http://schemas.microsoft.com/office/drawing/2014/main" id="{40098965-4151-4EDA-B27D-0744A17D877C}"/>
              </a:ext>
            </a:extLst>
          </p:cNvPr>
          <p:cNvPicPr>
            <a:picLocks noChangeAspect="1"/>
          </p:cNvPicPr>
          <p:nvPr/>
        </p:nvPicPr>
        <p:blipFill>
          <a:blip r:embed="rId2"/>
          <a:stretch>
            <a:fillRect/>
          </a:stretch>
        </p:blipFill>
        <p:spPr>
          <a:xfrm>
            <a:off x="1550757" y="2014498"/>
            <a:ext cx="7882787" cy="3765466"/>
          </a:xfrm>
          <a:prstGeom prst="rect">
            <a:avLst/>
          </a:prstGeom>
        </p:spPr>
      </p:pic>
      <p:sp>
        <p:nvSpPr>
          <p:cNvPr id="4" name="テキスト ボックス 3">
            <a:extLst>
              <a:ext uri="{FF2B5EF4-FFF2-40B4-BE49-F238E27FC236}">
                <a16:creationId xmlns:a16="http://schemas.microsoft.com/office/drawing/2014/main" id="{4AE7674E-B9A1-5DAF-DAD3-0FDBC5AA3899}"/>
              </a:ext>
            </a:extLst>
          </p:cNvPr>
          <p:cNvSpPr txBox="1"/>
          <p:nvPr/>
        </p:nvSpPr>
        <p:spPr>
          <a:xfrm>
            <a:off x="172528" y="232914"/>
            <a:ext cx="6978770" cy="523220"/>
          </a:xfrm>
          <a:prstGeom prst="rect">
            <a:avLst/>
          </a:prstGeom>
          <a:blipFill>
            <a:blip r:embed="rId3"/>
            <a:tile tx="0" ty="0" sx="100000" sy="100000" flip="none" algn="tl"/>
          </a:blipFill>
        </p:spPr>
        <p:txBody>
          <a:bodyPr wrap="square" rtlCol="0">
            <a:spAutoFit/>
          </a:bodyPr>
          <a:lstStyle/>
          <a:p>
            <a:r>
              <a:rPr lang="ja-JP" altLang="en-US" sz="2800" dirty="0"/>
              <a:t>公開データから使いやすいデータの選び方</a:t>
            </a:r>
          </a:p>
        </p:txBody>
      </p:sp>
    </p:spTree>
    <p:extLst>
      <p:ext uri="{BB962C8B-B14F-4D97-AF65-F5344CB8AC3E}">
        <p14:creationId xmlns:p14="http://schemas.microsoft.com/office/powerpoint/2010/main" val="1290451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394B33B-1C84-45F7-BA36-D33F22A1F4C6}"/>
              </a:ext>
            </a:extLst>
          </p:cNvPr>
          <p:cNvSpPr>
            <a:spLocks noGrp="1"/>
          </p:cNvSpPr>
          <p:nvPr>
            <p:ph idx="1"/>
          </p:nvPr>
        </p:nvSpPr>
        <p:spPr>
          <a:xfrm>
            <a:off x="475890" y="1101194"/>
            <a:ext cx="11488947" cy="4351338"/>
          </a:xfrm>
        </p:spPr>
        <p:txBody>
          <a:bodyPr/>
          <a:lstStyle/>
          <a:p>
            <a:r>
              <a:rPr kumimoji="1" lang="en-US" altLang="ja-JP" dirty="0"/>
              <a:t>2003 </a:t>
            </a:r>
            <a:r>
              <a:rPr kumimoji="1" lang="ja-JP" altLang="en-US" dirty="0"/>
              <a:t>年に公開された、欧米・アジア・アフリカ </a:t>
            </a:r>
            <a:r>
              <a:rPr kumimoji="1" lang="en-US" altLang="ja-JP" dirty="0"/>
              <a:t>270 </a:t>
            </a:r>
            <a:r>
              <a:rPr kumimoji="1" lang="ja-JP" altLang="en-US" dirty="0"/>
              <a:t>名のヒトゲノム多型の概要データ</a:t>
            </a:r>
            <a:endParaRPr kumimoji="1" lang="en-US" altLang="ja-JP" dirty="0"/>
          </a:p>
          <a:p>
            <a:r>
              <a:rPr kumimoji="1" lang="ja-JP" altLang="en-US" dirty="0"/>
              <a:t>約</a:t>
            </a:r>
            <a:r>
              <a:rPr kumimoji="1" lang="en-US" altLang="ja-JP" dirty="0"/>
              <a:t>2-300 </a:t>
            </a:r>
            <a:r>
              <a:rPr kumimoji="1" lang="ja-JP" altLang="en-US" dirty="0"/>
              <a:t>万の </a:t>
            </a:r>
            <a:r>
              <a:rPr kumimoji="1" lang="en-US" altLang="ja-JP" dirty="0"/>
              <a:t>SNP </a:t>
            </a:r>
            <a:r>
              <a:rPr kumimoji="1" lang="ja-JP" altLang="en-US" dirty="0"/>
              <a:t>が明らかになった</a:t>
            </a:r>
            <a:endParaRPr kumimoji="1" lang="en-US" altLang="ja-JP" dirty="0"/>
          </a:p>
        </p:txBody>
      </p:sp>
      <p:pic>
        <p:nvPicPr>
          <p:cNvPr id="1026" name="Picture 2">
            <a:extLst>
              <a:ext uri="{FF2B5EF4-FFF2-40B4-BE49-F238E27FC236}">
                <a16:creationId xmlns:a16="http://schemas.microsoft.com/office/drawing/2014/main" id="{2CA33C15-9677-43D5-9339-8345BFE5E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459" y="1999378"/>
            <a:ext cx="3105150" cy="101917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49FD489F-B3CE-4D16-A0AE-35B70952E654}"/>
              </a:ext>
            </a:extLst>
          </p:cNvPr>
          <p:cNvPicPr>
            <a:picLocks noChangeAspect="1"/>
          </p:cNvPicPr>
          <p:nvPr/>
        </p:nvPicPr>
        <p:blipFill>
          <a:blip r:embed="rId3"/>
          <a:stretch>
            <a:fillRect/>
          </a:stretch>
        </p:blipFill>
        <p:spPr>
          <a:xfrm>
            <a:off x="0" y="3581137"/>
            <a:ext cx="12192000" cy="1391175"/>
          </a:xfrm>
          <a:prstGeom prst="rect">
            <a:avLst/>
          </a:prstGeom>
        </p:spPr>
      </p:pic>
      <p:pic>
        <p:nvPicPr>
          <p:cNvPr id="7" name="図 6">
            <a:extLst>
              <a:ext uri="{FF2B5EF4-FFF2-40B4-BE49-F238E27FC236}">
                <a16:creationId xmlns:a16="http://schemas.microsoft.com/office/drawing/2014/main" id="{681F1709-E73C-4A37-AE0F-827F304EE6FD}"/>
              </a:ext>
            </a:extLst>
          </p:cNvPr>
          <p:cNvPicPr>
            <a:picLocks noChangeAspect="1"/>
          </p:cNvPicPr>
          <p:nvPr/>
        </p:nvPicPr>
        <p:blipFill>
          <a:blip r:embed="rId4"/>
          <a:stretch>
            <a:fillRect/>
          </a:stretch>
        </p:blipFill>
        <p:spPr>
          <a:xfrm>
            <a:off x="0" y="5160516"/>
            <a:ext cx="12192000" cy="828242"/>
          </a:xfrm>
          <a:prstGeom prst="rect">
            <a:avLst/>
          </a:prstGeom>
        </p:spPr>
      </p:pic>
      <p:sp>
        <p:nvSpPr>
          <p:cNvPr id="4" name="テキスト ボックス 3">
            <a:extLst>
              <a:ext uri="{FF2B5EF4-FFF2-40B4-BE49-F238E27FC236}">
                <a16:creationId xmlns:a16="http://schemas.microsoft.com/office/drawing/2014/main" id="{68AE9A0B-892E-58CD-79AC-ECCF86F99E78}"/>
              </a:ext>
            </a:extLst>
          </p:cNvPr>
          <p:cNvSpPr txBox="1"/>
          <p:nvPr/>
        </p:nvSpPr>
        <p:spPr>
          <a:xfrm>
            <a:off x="172528" y="232914"/>
            <a:ext cx="3105150" cy="523220"/>
          </a:xfrm>
          <a:prstGeom prst="rect">
            <a:avLst/>
          </a:prstGeom>
          <a:blipFill>
            <a:blip r:embed="rId5"/>
            <a:tile tx="0" ty="0" sx="100000" sy="100000" flip="none" algn="tl"/>
          </a:blipFill>
        </p:spPr>
        <p:txBody>
          <a:bodyPr wrap="square" rtlCol="0">
            <a:spAutoFit/>
          </a:bodyPr>
          <a:lstStyle/>
          <a:p>
            <a:r>
              <a:rPr lang="ja-JP" altLang="en-US" sz="2800" dirty="0"/>
              <a:t>国際</a:t>
            </a:r>
            <a:r>
              <a:rPr lang="en-US" altLang="ja-JP" sz="2800" dirty="0"/>
              <a:t>HapMap</a:t>
            </a:r>
            <a:r>
              <a:rPr lang="ja-JP" altLang="en-US" sz="2800" dirty="0"/>
              <a:t>計画</a:t>
            </a:r>
          </a:p>
        </p:txBody>
      </p:sp>
    </p:spTree>
    <p:extLst>
      <p:ext uri="{BB962C8B-B14F-4D97-AF65-F5344CB8AC3E}">
        <p14:creationId xmlns:p14="http://schemas.microsoft.com/office/powerpoint/2010/main" val="1709845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65232A0-AAF8-4890-9B62-776E0CAF0010}"/>
              </a:ext>
            </a:extLst>
          </p:cNvPr>
          <p:cNvSpPr>
            <a:spLocks noGrp="1"/>
          </p:cNvSpPr>
          <p:nvPr>
            <p:ph idx="1"/>
          </p:nvPr>
        </p:nvSpPr>
        <p:spPr>
          <a:xfrm>
            <a:off x="639792" y="1677604"/>
            <a:ext cx="10515600" cy="4351338"/>
          </a:xfrm>
        </p:spPr>
        <p:txBody>
          <a:bodyPr/>
          <a:lstStyle/>
          <a:p>
            <a:r>
              <a:rPr kumimoji="1" lang="en-US" altLang="ja-JP" dirty="0"/>
              <a:t>2010</a:t>
            </a:r>
            <a:r>
              <a:rPr kumimoji="1" lang="ja-JP" altLang="en-US" dirty="0"/>
              <a:t>年に複数集団 </a:t>
            </a:r>
            <a:r>
              <a:rPr kumimoji="1" lang="en-US" altLang="ja-JP" dirty="0"/>
              <a:t>2,500</a:t>
            </a:r>
            <a:r>
              <a:rPr kumimoji="1" lang="ja-JP" altLang="en-US" dirty="0"/>
              <a:t>名 における、 約 </a:t>
            </a:r>
            <a:r>
              <a:rPr kumimoji="1" lang="en-US" altLang="ja-JP" dirty="0"/>
              <a:t>1 </a:t>
            </a:r>
            <a:r>
              <a:rPr kumimoji="1" lang="ja-JP" altLang="en-US" dirty="0"/>
              <a:t>億個の</a:t>
            </a:r>
            <a:r>
              <a:rPr kumimoji="1" lang="en-US" altLang="ja-JP" dirty="0"/>
              <a:t>SNP</a:t>
            </a:r>
            <a:r>
              <a:rPr kumimoji="1" lang="ja-JP" altLang="en-US" dirty="0"/>
              <a:t>を明らかにしたプロジェクト</a:t>
            </a:r>
            <a:endParaRPr kumimoji="1" lang="en-US" altLang="ja-JP" dirty="0"/>
          </a:p>
          <a:p>
            <a:r>
              <a:rPr kumimoji="1" lang="ja-JP" altLang="en-US" dirty="0"/>
              <a:t>集団中での頻度の低いレアバリアントのカタログが公開</a:t>
            </a:r>
            <a:endParaRPr kumimoji="1" lang="en-US" altLang="ja-JP" dirty="0"/>
          </a:p>
          <a:p>
            <a:r>
              <a:rPr lang="ja-JP" altLang="en-US" dirty="0"/>
              <a:t>この時初めて次世代シークエンサーが使用された</a:t>
            </a:r>
            <a:endParaRPr kumimoji="1" lang="ja-JP" altLang="en-US" dirty="0"/>
          </a:p>
        </p:txBody>
      </p:sp>
      <p:pic>
        <p:nvPicPr>
          <p:cNvPr id="2050" name="Picture 2" descr="Amazon Web Services, NIH: 1000 Genomes Project now publically available |  ZDNet">
            <a:extLst>
              <a:ext uri="{FF2B5EF4-FFF2-40B4-BE49-F238E27FC236}">
                <a16:creationId xmlns:a16="http://schemas.microsoft.com/office/drawing/2014/main" id="{E486149C-11B0-42CF-A05F-9E77CFC6D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138" y="123825"/>
            <a:ext cx="55911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C06D296F-39B3-4527-A906-06F33FD0C48D}"/>
              </a:ext>
            </a:extLst>
          </p:cNvPr>
          <p:cNvPicPr>
            <a:picLocks noChangeAspect="1"/>
          </p:cNvPicPr>
          <p:nvPr/>
        </p:nvPicPr>
        <p:blipFill>
          <a:blip r:embed="rId3"/>
          <a:stretch>
            <a:fillRect/>
          </a:stretch>
        </p:blipFill>
        <p:spPr>
          <a:xfrm>
            <a:off x="0" y="4649714"/>
            <a:ext cx="12192000" cy="1527249"/>
          </a:xfrm>
          <a:prstGeom prst="rect">
            <a:avLst/>
          </a:prstGeom>
        </p:spPr>
      </p:pic>
      <p:sp>
        <p:nvSpPr>
          <p:cNvPr id="4" name="テキスト ボックス 3">
            <a:extLst>
              <a:ext uri="{FF2B5EF4-FFF2-40B4-BE49-F238E27FC236}">
                <a16:creationId xmlns:a16="http://schemas.microsoft.com/office/drawing/2014/main" id="{DCB7541C-8C51-540A-55E5-B7A3970234B1}"/>
              </a:ext>
            </a:extLst>
          </p:cNvPr>
          <p:cNvSpPr txBox="1"/>
          <p:nvPr/>
        </p:nvSpPr>
        <p:spPr>
          <a:xfrm>
            <a:off x="172528" y="232914"/>
            <a:ext cx="3856008" cy="523220"/>
          </a:xfrm>
          <a:prstGeom prst="rect">
            <a:avLst/>
          </a:prstGeom>
          <a:blipFill>
            <a:blip r:embed="rId4"/>
            <a:tile tx="0" ty="0" sx="100000" sy="100000" flip="none" algn="tl"/>
          </a:blipFill>
        </p:spPr>
        <p:txBody>
          <a:bodyPr wrap="square" rtlCol="0">
            <a:spAutoFit/>
          </a:bodyPr>
          <a:lstStyle/>
          <a:p>
            <a:r>
              <a:rPr lang="en-US" altLang="ja-JP" sz="2800" dirty="0"/>
              <a:t>1000 Genome Project</a:t>
            </a:r>
            <a:endParaRPr lang="ja-JP" altLang="en-US" sz="2800" dirty="0"/>
          </a:p>
        </p:txBody>
      </p:sp>
    </p:spTree>
    <p:extLst>
      <p:ext uri="{BB962C8B-B14F-4D97-AF65-F5344CB8AC3E}">
        <p14:creationId xmlns:p14="http://schemas.microsoft.com/office/powerpoint/2010/main" val="2433011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8F6159BF-FFC4-4E88-9DFE-897875932F7A}"/>
              </a:ext>
            </a:extLst>
          </p:cNvPr>
          <p:cNvSpPr>
            <a:spLocks noGrp="1"/>
          </p:cNvSpPr>
          <p:nvPr>
            <p:ph idx="1"/>
          </p:nvPr>
        </p:nvSpPr>
        <p:spPr>
          <a:xfrm>
            <a:off x="544902" y="1083753"/>
            <a:ext cx="10515600" cy="4351338"/>
          </a:xfrm>
        </p:spPr>
        <p:txBody>
          <a:bodyPr/>
          <a:lstStyle/>
          <a:p>
            <a:r>
              <a:rPr lang="ja-JP" altLang="en-US" dirty="0"/>
              <a:t>特にバイオバンク事業に力を入れている</a:t>
            </a:r>
          </a:p>
        </p:txBody>
      </p:sp>
      <p:pic>
        <p:nvPicPr>
          <p:cNvPr id="8" name="コンテンツ プレースホルダー 4">
            <a:extLst>
              <a:ext uri="{FF2B5EF4-FFF2-40B4-BE49-F238E27FC236}">
                <a16:creationId xmlns:a16="http://schemas.microsoft.com/office/drawing/2014/main" id="{093E94A5-3288-4978-833C-3A450DC1F483}"/>
              </a:ext>
            </a:extLst>
          </p:cNvPr>
          <p:cNvPicPr>
            <a:picLocks noChangeAspect="1"/>
          </p:cNvPicPr>
          <p:nvPr/>
        </p:nvPicPr>
        <p:blipFill>
          <a:blip r:embed="rId2"/>
          <a:stretch>
            <a:fillRect/>
          </a:stretch>
        </p:blipFill>
        <p:spPr>
          <a:xfrm>
            <a:off x="1096992" y="1721658"/>
            <a:ext cx="9265852" cy="4351338"/>
          </a:xfrm>
          <a:prstGeom prst="rect">
            <a:avLst/>
          </a:prstGeom>
        </p:spPr>
      </p:pic>
      <p:sp>
        <p:nvSpPr>
          <p:cNvPr id="3" name="テキスト ボックス 2">
            <a:extLst>
              <a:ext uri="{FF2B5EF4-FFF2-40B4-BE49-F238E27FC236}">
                <a16:creationId xmlns:a16="http://schemas.microsoft.com/office/drawing/2014/main" id="{D7CAF8D4-E704-AC50-C1EA-4CD78E1D305F}"/>
              </a:ext>
            </a:extLst>
          </p:cNvPr>
          <p:cNvSpPr txBox="1"/>
          <p:nvPr/>
        </p:nvSpPr>
        <p:spPr>
          <a:xfrm>
            <a:off x="172528" y="232914"/>
            <a:ext cx="6400800" cy="523220"/>
          </a:xfrm>
          <a:prstGeom prst="rect">
            <a:avLst/>
          </a:prstGeom>
          <a:blipFill>
            <a:blip r:embed="rId3"/>
            <a:tile tx="0" ty="0" sx="100000" sy="100000" flip="none" algn="tl"/>
          </a:blipFill>
        </p:spPr>
        <p:txBody>
          <a:bodyPr wrap="square" rtlCol="0">
            <a:spAutoFit/>
          </a:bodyPr>
          <a:lstStyle/>
          <a:p>
            <a:r>
              <a:rPr lang="en-US" altLang="ja-JP" sz="2800" dirty="0" err="1"/>
              <a:t>Coriell</a:t>
            </a:r>
            <a:r>
              <a:rPr lang="en-US" altLang="ja-JP" sz="2800" dirty="0"/>
              <a:t> Institute for Medical Research</a:t>
            </a:r>
            <a:endParaRPr lang="ja-JP" altLang="en-US" sz="2800" dirty="0"/>
          </a:p>
        </p:txBody>
      </p:sp>
    </p:spTree>
    <p:extLst>
      <p:ext uri="{BB962C8B-B14F-4D97-AF65-F5344CB8AC3E}">
        <p14:creationId xmlns:p14="http://schemas.microsoft.com/office/powerpoint/2010/main" val="228349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EFE0E42-4A75-4D08-8C19-9F43F4B62293}"/>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E581A73C-65E4-4E0C-9A03-47EB35A988C2}"/>
              </a:ext>
            </a:extLst>
          </p:cNvPr>
          <p:cNvPicPr>
            <a:picLocks noChangeAspect="1"/>
          </p:cNvPicPr>
          <p:nvPr/>
        </p:nvPicPr>
        <p:blipFill>
          <a:blip r:embed="rId2"/>
          <a:stretch>
            <a:fillRect/>
          </a:stretch>
        </p:blipFill>
        <p:spPr>
          <a:xfrm>
            <a:off x="0" y="914824"/>
            <a:ext cx="12192000" cy="5563406"/>
          </a:xfrm>
          <a:prstGeom prst="rect">
            <a:avLst/>
          </a:prstGeom>
        </p:spPr>
      </p:pic>
      <p:sp>
        <p:nvSpPr>
          <p:cNvPr id="6" name="正方形/長方形 5">
            <a:extLst>
              <a:ext uri="{FF2B5EF4-FFF2-40B4-BE49-F238E27FC236}">
                <a16:creationId xmlns:a16="http://schemas.microsoft.com/office/drawing/2014/main" id="{47B76F93-4B1D-449F-8DF9-039D12886174}"/>
              </a:ext>
            </a:extLst>
          </p:cNvPr>
          <p:cNvSpPr/>
          <p:nvPr/>
        </p:nvSpPr>
        <p:spPr>
          <a:xfrm>
            <a:off x="475352" y="3570298"/>
            <a:ext cx="2590800" cy="6135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C9EA3CA-42D6-75E0-4353-CECCE4528494}"/>
              </a:ext>
            </a:extLst>
          </p:cNvPr>
          <p:cNvSpPr txBox="1"/>
          <p:nvPr/>
        </p:nvSpPr>
        <p:spPr>
          <a:xfrm>
            <a:off x="172528" y="232914"/>
            <a:ext cx="2406770" cy="523220"/>
          </a:xfrm>
          <a:prstGeom prst="rect">
            <a:avLst/>
          </a:prstGeom>
          <a:blipFill>
            <a:blip r:embed="rId3"/>
            <a:tile tx="0" ty="0" sx="100000" sy="100000" flip="none" algn="tl"/>
          </a:blipFill>
        </p:spPr>
        <p:txBody>
          <a:bodyPr wrap="square" rtlCol="0">
            <a:spAutoFit/>
          </a:bodyPr>
          <a:lstStyle/>
          <a:p>
            <a:r>
              <a:rPr lang="en-US" altLang="ja-JP" sz="2800" dirty="0" err="1"/>
              <a:t>Coriell</a:t>
            </a:r>
            <a:r>
              <a:rPr lang="ja-JP" altLang="en-US" sz="2800" dirty="0"/>
              <a:t>の本気</a:t>
            </a:r>
          </a:p>
        </p:txBody>
      </p:sp>
    </p:spTree>
    <p:extLst>
      <p:ext uri="{BB962C8B-B14F-4D97-AF65-F5344CB8AC3E}">
        <p14:creationId xmlns:p14="http://schemas.microsoft.com/office/powerpoint/2010/main" val="2697816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D0F04FAB-8E7A-4035-ACB4-3EBE3832017E}"/>
              </a:ext>
            </a:extLst>
          </p:cNvPr>
          <p:cNvPicPr>
            <a:picLocks noGrp="1" noChangeAspect="1"/>
          </p:cNvPicPr>
          <p:nvPr>
            <p:ph idx="1"/>
          </p:nvPr>
        </p:nvPicPr>
        <p:blipFill>
          <a:blip r:embed="rId2"/>
          <a:stretch>
            <a:fillRect/>
          </a:stretch>
        </p:blipFill>
        <p:spPr>
          <a:xfrm>
            <a:off x="510396" y="1090792"/>
            <a:ext cx="2228850" cy="4812943"/>
          </a:xfrm>
        </p:spPr>
      </p:pic>
      <p:pic>
        <p:nvPicPr>
          <p:cNvPr id="7" name="図 6">
            <a:extLst>
              <a:ext uri="{FF2B5EF4-FFF2-40B4-BE49-F238E27FC236}">
                <a16:creationId xmlns:a16="http://schemas.microsoft.com/office/drawing/2014/main" id="{FA63F208-227D-4C59-A30D-F3A7137DE859}"/>
              </a:ext>
            </a:extLst>
          </p:cNvPr>
          <p:cNvPicPr>
            <a:picLocks noChangeAspect="1"/>
          </p:cNvPicPr>
          <p:nvPr/>
        </p:nvPicPr>
        <p:blipFill>
          <a:blip r:embed="rId3"/>
          <a:stretch>
            <a:fillRect/>
          </a:stretch>
        </p:blipFill>
        <p:spPr>
          <a:xfrm>
            <a:off x="2956088" y="1090792"/>
            <a:ext cx="8564777" cy="3629376"/>
          </a:xfrm>
          <a:prstGeom prst="rect">
            <a:avLst/>
          </a:prstGeom>
        </p:spPr>
      </p:pic>
      <p:sp>
        <p:nvSpPr>
          <p:cNvPr id="3" name="テキスト ボックス 2">
            <a:extLst>
              <a:ext uri="{FF2B5EF4-FFF2-40B4-BE49-F238E27FC236}">
                <a16:creationId xmlns:a16="http://schemas.microsoft.com/office/drawing/2014/main" id="{433F0F88-0F88-2F47-D9F8-567B9CAF8A1B}"/>
              </a:ext>
            </a:extLst>
          </p:cNvPr>
          <p:cNvSpPr txBox="1"/>
          <p:nvPr/>
        </p:nvSpPr>
        <p:spPr>
          <a:xfrm>
            <a:off x="172527" y="232914"/>
            <a:ext cx="4589253" cy="523220"/>
          </a:xfrm>
          <a:prstGeom prst="rect">
            <a:avLst/>
          </a:prstGeom>
          <a:blipFill>
            <a:blip r:embed="rId4"/>
            <a:tile tx="0" ty="0" sx="100000" sy="100000" flip="none" algn="tl"/>
          </a:blipFill>
        </p:spPr>
        <p:txBody>
          <a:bodyPr wrap="square" rtlCol="0">
            <a:spAutoFit/>
          </a:bodyPr>
          <a:lstStyle/>
          <a:p>
            <a:r>
              <a:rPr lang="en-US" altLang="ja-JP" sz="2800" dirty="0"/>
              <a:t>HapMap</a:t>
            </a:r>
            <a:r>
              <a:rPr lang="ja-JP" altLang="en-US" sz="2800" dirty="0"/>
              <a:t>のサンプルリスト</a:t>
            </a:r>
          </a:p>
        </p:txBody>
      </p:sp>
    </p:spTree>
    <p:extLst>
      <p:ext uri="{BB962C8B-B14F-4D97-AF65-F5344CB8AC3E}">
        <p14:creationId xmlns:p14="http://schemas.microsoft.com/office/powerpoint/2010/main" val="2328207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C13D4A9-38B7-412A-A671-A690C317A1A8}"/>
              </a:ext>
            </a:extLst>
          </p:cNvPr>
          <p:cNvPicPr>
            <a:picLocks noChangeAspect="1"/>
          </p:cNvPicPr>
          <p:nvPr/>
        </p:nvPicPr>
        <p:blipFill>
          <a:blip r:embed="rId2"/>
          <a:stretch>
            <a:fillRect/>
          </a:stretch>
        </p:blipFill>
        <p:spPr>
          <a:xfrm>
            <a:off x="579408" y="1209015"/>
            <a:ext cx="9829800" cy="4654132"/>
          </a:xfrm>
          <a:prstGeom prst="rect">
            <a:avLst/>
          </a:prstGeom>
        </p:spPr>
      </p:pic>
      <p:sp>
        <p:nvSpPr>
          <p:cNvPr id="6" name="テキスト ボックス 5">
            <a:extLst>
              <a:ext uri="{FF2B5EF4-FFF2-40B4-BE49-F238E27FC236}">
                <a16:creationId xmlns:a16="http://schemas.microsoft.com/office/drawing/2014/main" id="{D44F0B03-8EE2-B5FC-8B64-650F0A03836D}"/>
              </a:ext>
            </a:extLst>
          </p:cNvPr>
          <p:cNvSpPr txBox="1"/>
          <p:nvPr/>
        </p:nvSpPr>
        <p:spPr>
          <a:xfrm>
            <a:off x="172527" y="232914"/>
            <a:ext cx="4589253" cy="523220"/>
          </a:xfrm>
          <a:prstGeom prst="rect">
            <a:avLst/>
          </a:prstGeom>
          <a:blipFill>
            <a:blip r:embed="rId3"/>
            <a:tile tx="0" ty="0" sx="100000" sy="100000" flip="none" algn="tl"/>
          </a:blipFill>
        </p:spPr>
        <p:txBody>
          <a:bodyPr wrap="square" rtlCol="0">
            <a:spAutoFit/>
          </a:bodyPr>
          <a:lstStyle/>
          <a:p>
            <a:r>
              <a:rPr lang="en-US" altLang="ja-JP" sz="2800" dirty="0"/>
              <a:t>HapMap</a:t>
            </a:r>
            <a:r>
              <a:rPr lang="ja-JP" altLang="en-US" sz="2800" dirty="0"/>
              <a:t>のサンプルリスト</a:t>
            </a:r>
          </a:p>
        </p:txBody>
      </p:sp>
    </p:spTree>
    <p:extLst>
      <p:ext uri="{BB962C8B-B14F-4D97-AF65-F5344CB8AC3E}">
        <p14:creationId xmlns:p14="http://schemas.microsoft.com/office/powerpoint/2010/main" val="1647651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559573" y="3478366"/>
            <a:ext cx="8458170" cy="830997"/>
          </a:xfrm>
          <a:prstGeom prst="rect">
            <a:avLst/>
          </a:prstGeom>
          <a:noFill/>
        </p:spPr>
        <p:txBody>
          <a:bodyPr wrap="square" rtlCol="0">
            <a:spAutoFit/>
          </a:bodyPr>
          <a:lstStyle/>
          <a:p>
            <a:r>
              <a:rPr lang="en-US" altLang="ja-JP" sz="2400" dirty="0"/>
              <a:t>RNA</a:t>
            </a:r>
            <a:r>
              <a:rPr lang="ja-JP" altLang="en-US" sz="2400" dirty="0"/>
              <a:t>を次世代シークエンサーで読んで、</a:t>
            </a:r>
            <a:br>
              <a:rPr lang="en-US" altLang="ja-JP" sz="2400" dirty="0"/>
            </a:br>
            <a:r>
              <a:rPr lang="ja-JP" altLang="en-US" sz="2400" dirty="0"/>
              <a:t>そのリードの出現頻度を遺伝子ごとにまとめたもの</a:t>
            </a:r>
          </a:p>
        </p:txBody>
      </p:sp>
      <p:graphicFrame>
        <p:nvGraphicFramePr>
          <p:cNvPr id="3" name="表 2"/>
          <p:cNvGraphicFramePr>
            <a:graphicFrameLocks noGrp="1"/>
          </p:cNvGraphicFramePr>
          <p:nvPr>
            <p:extLst>
              <p:ext uri="{D42A27DB-BD31-4B8C-83A1-F6EECF244321}">
                <p14:modId xmlns:p14="http://schemas.microsoft.com/office/powerpoint/2010/main" val="3443403882"/>
              </p:ext>
            </p:extLst>
          </p:nvPr>
        </p:nvGraphicFramePr>
        <p:xfrm>
          <a:off x="7461469" y="1126528"/>
          <a:ext cx="2953448" cy="1736746"/>
        </p:xfrm>
        <a:graphic>
          <a:graphicData uri="http://schemas.openxmlformats.org/drawingml/2006/table">
            <a:tbl>
              <a:tblPr firstRow="1">
                <a:tableStyleId>{69012ECD-51FC-41F1-AA8D-1B2483CD663E}</a:tableStyleId>
              </a:tblPr>
              <a:tblGrid>
                <a:gridCol w="1306331">
                  <a:extLst>
                    <a:ext uri="{9D8B030D-6E8A-4147-A177-3AD203B41FA5}">
                      <a16:colId xmlns:a16="http://schemas.microsoft.com/office/drawing/2014/main" val="20000"/>
                    </a:ext>
                  </a:extLst>
                </a:gridCol>
                <a:gridCol w="1647117">
                  <a:extLst>
                    <a:ext uri="{9D8B030D-6E8A-4147-A177-3AD203B41FA5}">
                      <a16:colId xmlns:a16="http://schemas.microsoft.com/office/drawing/2014/main" val="20001"/>
                    </a:ext>
                  </a:extLst>
                </a:gridCol>
              </a:tblGrid>
              <a:tr h="629581">
                <a:tc>
                  <a:txBody>
                    <a:bodyPr/>
                    <a:lstStyle/>
                    <a:p>
                      <a:pPr algn="ctr"/>
                      <a:r>
                        <a:rPr kumimoji="1" lang="ja-JP" altLang="en-US" dirty="0"/>
                        <a:t>遺伝子名</a:t>
                      </a:r>
                    </a:p>
                  </a:txBody>
                  <a:tcPr/>
                </a:tc>
                <a:tc>
                  <a:txBody>
                    <a:bodyPr/>
                    <a:lstStyle/>
                    <a:p>
                      <a:pPr algn="ctr"/>
                      <a:r>
                        <a:rPr kumimoji="1" lang="ja-JP" altLang="en-US" dirty="0"/>
                        <a:t>読み取り頻度</a:t>
                      </a:r>
                    </a:p>
                  </a:txBody>
                  <a:tcPr/>
                </a:tc>
                <a:extLst>
                  <a:ext uri="{0D108BD9-81ED-4DB2-BD59-A6C34878D82A}">
                    <a16:rowId xmlns:a16="http://schemas.microsoft.com/office/drawing/2014/main" val="10000"/>
                  </a:ext>
                </a:extLst>
              </a:tr>
              <a:tr h="369055">
                <a:tc>
                  <a:txBody>
                    <a:bodyPr/>
                    <a:lstStyle/>
                    <a:p>
                      <a:pPr algn="ctr"/>
                      <a:r>
                        <a:rPr kumimoji="1" lang="ja-JP" altLang="en-US" dirty="0"/>
                        <a:t>遺伝子</a:t>
                      </a:r>
                      <a:r>
                        <a:rPr kumimoji="1" lang="en-US" altLang="ja-JP" dirty="0"/>
                        <a:t>A</a:t>
                      </a:r>
                      <a:endParaRPr kumimoji="1" lang="ja-JP" altLang="en-US" dirty="0"/>
                    </a:p>
                  </a:txBody>
                  <a:tcPr/>
                </a:tc>
                <a:tc>
                  <a:txBody>
                    <a:bodyPr/>
                    <a:lstStyle/>
                    <a:p>
                      <a:pPr algn="ctr"/>
                      <a:r>
                        <a:rPr kumimoji="1" lang="en-US" altLang="ja-JP" dirty="0"/>
                        <a:t>10</a:t>
                      </a:r>
                      <a:endParaRPr kumimoji="1" lang="ja-JP" altLang="en-US" dirty="0"/>
                    </a:p>
                  </a:txBody>
                  <a:tcPr/>
                </a:tc>
                <a:extLst>
                  <a:ext uri="{0D108BD9-81ED-4DB2-BD59-A6C34878D82A}">
                    <a16:rowId xmlns:a16="http://schemas.microsoft.com/office/drawing/2014/main" val="10001"/>
                  </a:ext>
                </a:extLst>
              </a:tr>
              <a:tr h="369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遺伝子</a:t>
                      </a:r>
                      <a:r>
                        <a:rPr kumimoji="1" lang="en-US" altLang="ja-JP" dirty="0"/>
                        <a:t>B</a:t>
                      </a:r>
                      <a:endParaRPr kumimoji="1" lang="ja-JP" altLang="en-US" dirty="0"/>
                    </a:p>
                  </a:txBody>
                  <a:tcPr/>
                </a:tc>
                <a:tc>
                  <a:txBody>
                    <a:bodyPr/>
                    <a:lstStyle/>
                    <a:p>
                      <a:pPr algn="ctr"/>
                      <a:r>
                        <a:rPr kumimoji="1" lang="en-US" altLang="ja-JP" dirty="0"/>
                        <a:t>30</a:t>
                      </a:r>
                      <a:endParaRPr kumimoji="1" lang="ja-JP" altLang="en-US" dirty="0"/>
                    </a:p>
                  </a:txBody>
                  <a:tcPr/>
                </a:tc>
                <a:extLst>
                  <a:ext uri="{0D108BD9-81ED-4DB2-BD59-A6C34878D82A}">
                    <a16:rowId xmlns:a16="http://schemas.microsoft.com/office/drawing/2014/main" val="10002"/>
                  </a:ext>
                </a:extLst>
              </a:tr>
              <a:tr h="3690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遺伝子</a:t>
                      </a:r>
                      <a:r>
                        <a:rPr kumimoji="1" lang="en-US" altLang="ja-JP" dirty="0"/>
                        <a:t>C</a:t>
                      </a:r>
                      <a:endParaRPr kumimoji="1" lang="ja-JP" altLang="en-US" dirty="0"/>
                    </a:p>
                  </a:txBody>
                  <a:tcPr/>
                </a:tc>
                <a:tc>
                  <a:txBody>
                    <a:bodyPr/>
                    <a:lstStyle/>
                    <a:p>
                      <a:pPr algn="ctr"/>
                      <a:r>
                        <a:rPr kumimoji="1" lang="en-US" altLang="ja-JP" dirty="0"/>
                        <a:t>200</a:t>
                      </a:r>
                      <a:endParaRPr kumimoji="1" lang="ja-JP" altLang="en-US" dirty="0"/>
                    </a:p>
                  </a:txBody>
                  <a:tcPr/>
                </a:tc>
                <a:extLst>
                  <a:ext uri="{0D108BD9-81ED-4DB2-BD59-A6C34878D82A}">
                    <a16:rowId xmlns:a16="http://schemas.microsoft.com/office/drawing/2014/main" val="10003"/>
                  </a:ext>
                </a:extLst>
              </a:tr>
            </a:tbl>
          </a:graphicData>
        </a:graphic>
      </p:graphicFrame>
      <p:sp>
        <p:nvSpPr>
          <p:cNvPr id="6" name="右矢印 5"/>
          <p:cNvSpPr/>
          <p:nvPr/>
        </p:nvSpPr>
        <p:spPr>
          <a:xfrm>
            <a:off x="6874862" y="1804238"/>
            <a:ext cx="423746" cy="379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右矢印 7"/>
          <p:cNvSpPr/>
          <p:nvPr/>
        </p:nvSpPr>
        <p:spPr>
          <a:xfrm>
            <a:off x="3486532" y="1782282"/>
            <a:ext cx="423746" cy="379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p:cNvSpPr txBox="1"/>
          <p:nvPr/>
        </p:nvSpPr>
        <p:spPr>
          <a:xfrm>
            <a:off x="559573" y="6097881"/>
            <a:ext cx="9648419" cy="461665"/>
          </a:xfrm>
          <a:prstGeom prst="rect">
            <a:avLst/>
          </a:prstGeom>
          <a:noFill/>
        </p:spPr>
        <p:txBody>
          <a:bodyPr wrap="square" rtlCol="0">
            <a:spAutoFit/>
          </a:bodyPr>
          <a:lstStyle/>
          <a:p>
            <a:r>
              <a:rPr lang="ja-JP" altLang="en-US" sz="2400" dirty="0"/>
              <a:t>データ量が多く、</a:t>
            </a:r>
            <a:r>
              <a:rPr lang="en-US" altLang="ja-JP" sz="2400" dirty="0"/>
              <a:t>R</a:t>
            </a:r>
            <a:r>
              <a:rPr lang="ja-JP" altLang="en-US" sz="2400" dirty="0"/>
              <a:t>のみで解析は結構大変（一部に</a:t>
            </a:r>
            <a:r>
              <a:rPr lang="en-US" altLang="ja-JP" sz="2400" dirty="0"/>
              <a:t>Linux</a:t>
            </a:r>
            <a:r>
              <a:rPr lang="ja-JP" altLang="en-US" sz="2400" dirty="0"/>
              <a:t>を使う）</a:t>
            </a:r>
          </a:p>
        </p:txBody>
      </p:sp>
      <p:sp>
        <p:nvSpPr>
          <p:cNvPr id="10" name="テキスト ボックス 9"/>
          <p:cNvSpPr txBox="1"/>
          <p:nvPr/>
        </p:nvSpPr>
        <p:spPr>
          <a:xfrm>
            <a:off x="681487" y="4331319"/>
            <a:ext cx="9648419" cy="461665"/>
          </a:xfrm>
          <a:prstGeom prst="rect">
            <a:avLst/>
          </a:prstGeom>
          <a:noFill/>
        </p:spPr>
        <p:txBody>
          <a:bodyPr wrap="square" rtlCol="0">
            <a:spAutoFit/>
          </a:bodyPr>
          <a:lstStyle/>
          <a:p>
            <a:r>
              <a:rPr lang="ja-JP" altLang="en-US" sz="2400" dirty="0"/>
              <a:t>未知遺伝子やスプライシングバリアントがあっても発現がわかる</a:t>
            </a:r>
          </a:p>
        </p:txBody>
      </p:sp>
      <p:sp>
        <p:nvSpPr>
          <p:cNvPr id="9" name="上下矢印 8"/>
          <p:cNvSpPr/>
          <p:nvPr/>
        </p:nvSpPr>
        <p:spPr>
          <a:xfrm>
            <a:off x="4637172" y="4865109"/>
            <a:ext cx="868524" cy="1074065"/>
          </a:xfrm>
          <a:prstGeom prst="upDownArrow">
            <a:avLst>
              <a:gd name="adj1" fmla="val 29412"/>
              <a:gd name="adj2" fmla="val 362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6" name="Picture 4" descr="https://www.gatc-biotech.com/fileadmin/user_upload/graphs_contentpages/RNA_cDNA_sequencin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51480" y="1167144"/>
            <a:ext cx="1438394" cy="1418633"/>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297789" y="922995"/>
            <a:ext cx="868417" cy="461665"/>
          </a:xfrm>
          <a:prstGeom prst="rect">
            <a:avLst/>
          </a:prstGeom>
          <a:noFill/>
        </p:spPr>
        <p:txBody>
          <a:bodyPr wrap="square" rtlCol="0">
            <a:spAutoFit/>
          </a:bodyPr>
          <a:lstStyle/>
          <a:p>
            <a:r>
              <a:rPr lang="en-US" altLang="ja-JP" sz="2400" dirty="0"/>
              <a:t>RNA</a:t>
            </a:r>
            <a:endParaRPr lang="ja-JP" altLang="en-US" sz="2400" dirty="0"/>
          </a:p>
        </p:txBody>
      </p:sp>
      <p:sp>
        <p:nvSpPr>
          <p:cNvPr id="17" name="テキスト ボックス 16"/>
          <p:cNvSpPr txBox="1"/>
          <p:nvPr/>
        </p:nvSpPr>
        <p:spPr>
          <a:xfrm>
            <a:off x="447339" y="2548861"/>
            <a:ext cx="1007430" cy="461665"/>
          </a:xfrm>
          <a:prstGeom prst="rect">
            <a:avLst/>
          </a:prstGeom>
          <a:noFill/>
        </p:spPr>
        <p:txBody>
          <a:bodyPr wrap="square" rtlCol="0">
            <a:spAutoFit/>
          </a:bodyPr>
          <a:lstStyle/>
          <a:p>
            <a:r>
              <a:rPr lang="en-US" altLang="ja-JP" sz="2400" dirty="0"/>
              <a:t>Case</a:t>
            </a:r>
            <a:endParaRPr lang="ja-JP" altLang="en-US" sz="2400" dirty="0"/>
          </a:p>
        </p:txBody>
      </p:sp>
      <p:sp>
        <p:nvSpPr>
          <p:cNvPr id="18" name="テキスト ボックス 17"/>
          <p:cNvSpPr txBox="1"/>
          <p:nvPr/>
        </p:nvSpPr>
        <p:spPr>
          <a:xfrm>
            <a:off x="1777083" y="2548861"/>
            <a:ext cx="1271179" cy="461665"/>
          </a:xfrm>
          <a:prstGeom prst="rect">
            <a:avLst/>
          </a:prstGeom>
          <a:noFill/>
        </p:spPr>
        <p:txBody>
          <a:bodyPr wrap="square" rtlCol="0">
            <a:spAutoFit/>
          </a:bodyPr>
          <a:lstStyle/>
          <a:p>
            <a:r>
              <a:rPr lang="en-US" altLang="ja-JP" sz="2400" dirty="0" err="1"/>
              <a:t>Contorl</a:t>
            </a:r>
            <a:endParaRPr lang="ja-JP" altLang="en-US" sz="2400" dirty="0"/>
          </a:p>
        </p:txBody>
      </p:sp>
      <p:pic>
        <p:nvPicPr>
          <p:cNvPr id="1030" name="Picture 6" descr="http://img.medicalexpo.com/ja/images_me/photo-g/83632-6801161.jpg"/>
          <p:cNvPicPr>
            <a:picLocks noChangeAspect="1" noChangeArrowheads="1"/>
          </p:cNvPicPr>
          <p:nvPr/>
        </p:nvPicPr>
        <p:blipFill rotWithShape="1">
          <a:blip r:embed="rId3">
            <a:extLst>
              <a:ext uri="{28A0092B-C50C-407E-A947-70E740481C1C}">
                <a14:useLocalDpi xmlns:a14="http://schemas.microsoft.com/office/drawing/2010/main" val="0"/>
              </a:ext>
            </a:extLst>
          </a:blip>
          <a:srcRect l="6688" t="9966" r="7576" b="9298"/>
          <a:stretch/>
        </p:blipFill>
        <p:spPr bwMode="auto">
          <a:xfrm>
            <a:off x="4116888" y="1009460"/>
            <a:ext cx="1979112" cy="1529672"/>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p:cNvSpPr txBox="1"/>
          <p:nvPr/>
        </p:nvSpPr>
        <p:spPr>
          <a:xfrm>
            <a:off x="4259692" y="2595028"/>
            <a:ext cx="1979112" cy="830997"/>
          </a:xfrm>
          <a:prstGeom prst="rect">
            <a:avLst/>
          </a:prstGeom>
          <a:noFill/>
        </p:spPr>
        <p:txBody>
          <a:bodyPr wrap="square" rtlCol="0">
            <a:spAutoFit/>
          </a:bodyPr>
          <a:lstStyle/>
          <a:p>
            <a:r>
              <a:rPr lang="en-US" altLang="ja-JP" sz="2400" dirty="0"/>
              <a:t>reading</a:t>
            </a:r>
            <a:r>
              <a:rPr lang="ja-JP" altLang="en-US" sz="2400" dirty="0"/>
              <a:t> </a:t>
            </a:r>
            <a:r>
              <a:rPr lang="en-US" altLang="ja-JP" sz="2400" dirty="0"/>
              <a:t>sequences</a:t>
            </a:r>
            <a:endParaRPr lang="ja-JP" altLang="en-US" sz="2400" dirty="0"/>
          </a:p>
        </p:txBody>
      </p:sp>
      <p:pic>
        <p:nvPicPr>
          <p:cNvPr id="19" name="Picture 4" descr="https://www.gatc-biotech.com/fileadmin/user_upload/graphs_contentpages/RNA_cDNA_sequencing.jpg">
            <a:extLst>
              <a:ext uri="{FF2B5EF4-FFF2-40B4-BE49-F238E27FC236}">
                <a16:creationId xmlns:a16="http://schemas.microsoft.com/office/drawing/2014/main" id="{4776F6CF-0408-4EA1-8BDC-98A2B6BB0CB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609869" y="1230318"/>
            <a:ext cx="1438394" cy="141863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4A94FAC5-15F0-31A9-89AC-85DAC9C26AB0}"/>
              </a:ext>
            </a:extLst>
          </p:cNvPr>
          <p:cNvSpPr txBox="1"/>
          <p:nvPr/>
        </p:nvSpPr>
        <p:spPr>
          <a:xfrm>
            <a:off x="172528" y="232914"/>
            <a:ext cx="2870562" cy="523220"/>
          </a:xfrm>
          <a:prstGeom prst="rect">
            <a:avLst/>
          </a:prstGeom>
          <a:blipFill>
            <a:blip r:embed="rId4"/>
            <a:tile tx="0" ty="0" sx="100000" sy="100000" flip="none" algn="tl"/>
          </a:blipFill>
        </p:spPr>
        <p:txBody>
          <a:bodyPr wrap="square" rtlCol="0">
            <a:spAutoFit/>
          </a:bodyPr>
          <a:lstStyle/>
          <a:p>
            <a:r>
              <a:rPr lang="en-US" altLang="ja-JP" sz="2800" dirty="0"/>
              <a:t>RNA-seq</a:t>
            </a:r>
            <a:r>
              <a:rPr lang="ja-JP" altLang="en-US" sz="2800" dirty="0"/>
              <a:t>って？</a:t>
            </a:r>
          </a:p>
        </p:txBody>
      </p:sp>
    </p:spTree>
    <p:extLst>
      <p:ext uri="{BB962C8B-B14F-4D97-AF65-F5344CB8AC3E}">
        <p14:creationId xmlns:p14="http://schemas.microsoft.com/office/powerpoint/2010/main" val="2431278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1712502" y="2738138"/>
            <a:ext cx="8766996" cy="954107"/>
          </a:xfrm>
          <a:prstGeom prst="rect">
            <a:avLst/>
          </a:prstGeom>
          <a:noFill/>
        </p:spPr>
        <p:txBody>
          <a:bodyPr wrap="square" rtlCol="0">
            <a:spAutoFit/>
          </a:bodyPr>
          <a:lstStyle/>
          <a:p>
            <a:pPr algn="ctr"/>
            <a:r>
              <a:rPr lang="en-US" altLang="ja-JP" sz="2800" dirty="0"/>
              <a:t>“Garbage in, garbage out”</a:t>
            </a:r>
          </a:p>
          <a:p>
            <a:pPr algn="ctr"/>
            <a:r>
              <a:rPr lang="ja-JP" altLang="en-US" sz="2800" dirty="0"/>
              <a:t>「ゴミサンプルを入れたらゴミデータが帰ってくる」</a:t>
            </a:r>
          </a:p>
        </p:txBody>
      </p:sp>
      <p:sp>
        <p:nvSpPr>
          <p:cNvPr id="2" name="テキスト ボックス 1">
            <a:extLst>
              <a:ext uri="{FF2B5EF4-FFF2-40B4-BE49-F238E27FC236}">
                <a16:creationId xmlns:a16="http://schemas.microsoft.com/office/drawing/2014/main" id="{50B6DCE8-64B3-C916-A10E-935FA63ADD2A}"/>
              </a:ext>
            </a:extLst>
          </p:cNvPr>
          <p:cNvSpPr txBox="1"/>
          <p:nvPr/>
        </p:nvSpPr>
        <p:spPr>
          <a:xfrm>
            <a:off x="172528" y="232914"/>
            <a:ext cx="2372264" cy="523220"/>
          </a:xfrm>
          <a:prstGeom prst="rect">
            <a:avLst/>
          </a:prstGeom>
          <a:blipFill>
            <a:blip r:embed="rId2"/>
            <a:tile tx="0" ty="0" sx="100000" sy="100000" flip="none" algn="tl"/>
          </a:blipFill>
        </p:spPr>
        <p:txBody>
          <a:bodyPr wrap="square" rtlCol="0">
            <a:spAutoFit/>
          </a:bodyPr>
          <a:lstStyle/>
          <a:p>
            <a:r>
              <a:rPr lang="ja-JP" altLang="en-US" sz="2800" dirty="0"/>
              <a:t>忘れないこと</a:t>
            </a:r>
          </a:p>
        </p:txBody>
      </p:sp>
    </p:spTree>
    <p:extLst>
      <p:ext uri="{BB962C8B-B14F-4D97-AF65-F5344CB8AC3E}">
        <p14:creationId xmlns:p14="http://schemas.microsoft.com/office/powerpoint/2010/main" val="406600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 11"/>
          <p:cNvGraphicFramePr>
            <a:graphicFrameLocks noGrp="1"/>
          </p:cNvGraphicFramePr>
          <p:nvPr>
            <p:extLst>
              <p:ext uri="{D42A27DB-BD31-4B8C-83A1-F6EECF244321}">
                <p14:modId xmlns:p14="http://schemas.microsoft.com/office/powerpoint/2010/main" val="1285310991"/>
              </p:ext>
            </p:extLst>
          </p:nvPr>
        </p:nvGraphicFramePr>
        <p:xfrm>
          <a:off x="2019312" y="1502507"/>
          <a:ext cx="8062534" cy="3129878"/>
        </p:xfrm>
        <a:graphic>
          <a:graphicData uri="http://schemas.openxmlformats.org/drawingml/2006/table">
            <a:tbl>
              <a:tblPr bandRow="1">
                <a:tableStyleId>{5940675A-B579-460E-94D1-54222C63F5DA}</a:tableStyleId>
              </a:tblPr>
              <a:tblGrid>
                <a:gridCol w="4031267">
                  <a:extLst>
                    <a:ext uri="{9D8B030D-6E8A-4147-A177-3AD203B41FA5}">
                      <a16:colId xmlns:a16="http://schemas.microsoft.com/office/drawing/2014/main" val="20000"/>
                    </a:ext>
                  </a:extLst>
                </a:gridCol>
                <a:gridCol w="4031267">
                  <a:extLst>
                    <a:ext uri="{9D8B030D-6E8A-4147-A177-3AD203B41FA5}">
                      <a16:colId xmlns:a16="http://schemas.microsoft.com/office/drawing/2014/main" val="20001"/>
                    </a:ext>
                  </a:extLst>
                </a:gridCol>
              </a:tblGrid>
              <a:tr h="3129878">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000"/>
                  </a:ext>
                </a:extLst>
              </a:tr>
            </a:tbl>
          </a:graphicData>
        </a:graphic>
      </p:graphicFrame>
      <p:sp>
        <p:nvSpPr>
          <p:cNvPr id="8" name="テキスト ボックス 7"/>
          <p:cNvSpPr txBox="1"/>
          <p:nvPr/>
        </p:nvSpPr>
        <p:spPr>
          <a:xfrm>
            <a:off x="1510354" y="5071281"/>
            <a:ext cx="8996620" cy="1200329"/>
          </a:xfrm>
          <a:prstGeom prst="rect">
            <a:avLst/>
          </a:prstGeom>
          <a:noFill/>
        </p:spPr>
        <p:txBody>
          <a:bodyPr wrap="square" rtlCol="0">
            <a:spAutoFit/>
          </a:bodyPr>
          <a:lstStyle/>
          <a:p>
            <a:r>
              <a:rPr lang="ja-JP" altLang="en-US" sz="2400" dirty="0"/>
              <a:t>代入するときは </a:t>
            </a:r>
            <a:r>
              <a:rPr lang="en-US" altLang="ja-JP" sz="2400" dirty="0"/>
              <a:t>&lt;-</a:t>
            </a:r>
            <a:r>
              <a:rPr lang="ja-JP" altLang="en-US" sz="2400" dirty="0"/>
              <a:t> じゃなくても </a:t>
            </a:r>
            <a:r>
              <a:rPr lang="en-US" altLang="ja-JP" sz="2400" dirty="0"/>
              <a:t>=</a:t>
            </a:r>
            <a:r>
              <a:rPr lang="ja-JP" altLang="en-US" sz="2400" dirty="0"/>
              <a:t> でも</a:t>
            </a:r>
            <a:r>
              <a:rPr lang="en-US" altLang="ja-JP" sz="2400" dirty="0"/>
              <a:t>OK</a:t>
            </a:r>
          </a:p>
          <a:p>
            <a:r>
              <a:rPr lang="ja-JP" altLang="en-US" sz="2400" dirty="0"/>
              <a:t>（というか他の言語に慣れるためなら個人的には </a:t>
            </a:r>
            <a:r>
              <a:rPr lang="en-US" altLang="ja-JP" sz="2400" dirty="0"/>
              <a:t>=</a:t>
            </a:r>
            <a:r>
              <a:rPr lang="ja-JP" altLang="en-US" sz="2400" dirty="0"/>
              <a:t> 推奨</a:t>
            </a:r>
            <a:endParaRPr lang="en-US" altLang="ja-JP" sz="2400" dirty="0"/>
          </a:p>
          <a:p>
            <a:r>
              <a:rPr lang="ja-JP" altLang="en-US" sz="2400" dirty="0"/>
              <a:t>代入方向が分からなくなるけど）</a:t>
            </a:r>
          </a:p>
        </p:txBody>
      </p:sp>
      <p:graphicFrame>
        <p:nvGraphicFramePr>
          <p:cNvPr id="3" name="表 2"/>
          <p:cNvGraphicFramePr>
            <a:graphicFrameLocks noGrp="1"/>
          </p:cNvGraphicFramePr>
          <p:nvPr/>
        </p:nvGraphicFramePr>
        <p:xfrm>
          <a:off x="6248400" y="1790453"/>
          <a:ext cx="3572595" cy="2525453"/>
        </p:xfrm>
        <a:graphic>
          <a:graphicData uri="http://schemas.openxmlformats.org/drawingml/2006/table">
            <a:tbl>
              <a:tblPr/>
              <a:tblGrid>
                <a:gridCol w="3572595">
                  <a:extLst>
                    <a:ext uri="{9D8B030D-6E8A-4147-A177-3AD203B41FA5}">
                      <a16:colId xmlns:a16="http://schemas.microsoft.com/office/drawing/2014/main" val="20000"/>
                    </a:ext>
                  </a:extLst>
                </a:gridCol>
              </a:tblGrid>
              <a:tr h="253243">
                <a:tc>
                  <a:txBody>
                    <a:bodyPr/>
                    <a:lstStyle/>
                    <a:p>
                      <a:pPr algn="l" fontAlgn="ctr"/>
                      <a:r>
                        <a:rPr lang="en-US" sz="1800" b="0" i="0" u="none" strike="noStrike" dirty="0">
                          <a:solidFill>
                            <a:srgbClr val="000000"/>
                          </a:solidFill>
                          <a:effectLst/>
                          <a:latin typeface="+mn-lt"/>
                          <a:ea typeface="ＭＳ Ｐゴシック" panose="020B0600070205080204" pitchFamily="50" charset="-128"/>
                        </a:rPr>
                        <a:t>from Bio import </a:t>
                      </a:r>
                      <a:r>
                        <a:rPr lang="en-US" sz="1800" b="0" i="0" u="none" strike="noStrike" dirty="0" err="1">
                          <a:solidFill>
                            <a:srgbClr val="000000"/>
                          </a:solidFill>
                          <a:effectLst/>
                          <a:latin typeface="+mn-lt"/>
                          <a:ea typeface="ＭＳ Ｐゴシック" panose="020B0600070205080204" pitchFamily="50" charset="-128"/>
                        </a:rPr>
                        <a:t>Entrez</a:t>
                      </a:r>
                      <a:endParaRPr lang="en-US" sz="1800" b="0" i="0" u="none" strike="noStrike" dirty="0">
                        <a:solidFill>
                          <a:srgbClr val="000000"/>
                        </a:solidFill>
                        <a:effectLst/>
                        <a:latin typeface="+mn-lt"/>
                        <a:ea typeface="ＭＳ Ｐゴシック" panose="020B0600070205080204" pitchFamily="50" charset="-128"/>
                      </a:endParaRPr>
                    </a:p>
                  </a:txBody>
                  <a:tcPr marL="7620" marR="7620" marT="7620" marB="0" anchor="ctr">
                    <a:lnL>
                      <a:noFill/>
                    </a:lnL>
                    <a:lnR>
                      <a:noFill/>
                    </a:lnR>
                    <a:lnT>
                      <a:noFill/>
                    </a:lnT>
                    <a:lnB>
                      <a:noFill/>
                    </a:lnB>
                  </a:tcPr>
                </a:tc>
                <a:extLst>
                  <a:ext uri="{0D108BD9-81ED-4DB2-BD59-A6C34878D82A}">
                    <a16:rowId xmlns:a16="http://schemas.microsoft.com/office/drawing/2014/main" val="10000"/>
                  </a:ext>
                </a:extLst>
              </a:tr>
              <a:tr h="291743">
                <a:tc>
                  <a:txBody>
                    <a:bodyPr/>
                    <a:lstStyle/>
                    <a:p>
                      <a:pPr algn="l" fontAlgn="ctr"/>
                      <a:r>
                        <a:rPr lang="en-US" sz="1800" b="0" i="0" u="none" strike="noStrike" dirty="0" err="1">
                          <a:solidFill>
                            <a:srgbClr val="000000"/>
                          </a:solidFill>
                          <a:effectLst/>
                          <a:latin typeface="+mn-lt"/>
                          <a:ea typeface="ＭＳ Ｐゴシック" panose="020B0600070205080204" pitchFamily="50" charset="-128"/>
                        </a:rPr>
                        <a:t>Entrez.email</a:t>
                      </a:r>
                      <a:r>
                        <a:rPr lang="en-US" sz="1800" b="0" i="0" u="none" strike="noStrike" dirty="0">
                          <a:solidFill>
                            <a:srgbClr val="000000"/>
                          </a:solidFill>
                          <a:effectLst/>
                          <a:latin typeface="+mn-lt"/>
                          <a:ea typeface="ＭＳ Ｐゴシック" panose="020B0600070205080204" pitchFamily="50" charset="-128"/>
                        </a:rPr>
                        <a:t> = “</a:t>
                      </a:r>
                      <a:r>
                        <a:rPr lang="en-US" altLang="ja-JP" sz="1800" b="0" i="0" u="none" strike="noStrike" dirty="0" err="1">
                          <a:solidFill>
                            <a:srgbClr val="000000"/>
                          </a:solidFill>
                          <a:effectLst/>
                          <a:latin typeface="+mn-lt"/>
                          <a:ea typeface="ＭＳ Ｐゴシック" panose="020B0600070205080204" pitchFamily="50" charset="-128"/>
                        </a:rPr>
                        <a:t>mail_address</a:t>
                      </a:r>
                      <a:r>
                        <a:rPr lang="en-US" sz="1800" b="0" i="0" u="none" strike="noStrike" dirty="0">
                          <a:solidFill>
                            <a:srgbClr val="000000"/>
                          </a:solidFill>
                          <a:effectLst/>
                          <a:latin typeface="+mn-lt"/>
                          <a:ea typeface="ＭＳ Ｐゴシック" panose="020B0600070205080204" pitchFamily="50" charset="-128"/>
                        </a:rPr>
                        <a:t>"</a:t>
                      </a:r>
                    </a:p>
                  </a:txBody>
                  <a:tcPr marL="6306" marR="6306" marT="6306" marB="0" anchor="ctr">
                    <a:lnL>
                      <a:noFill/>
                    </a:lnL>
                    <a:lnR>
                      <a:noFill/>
                    </a:lnR>
                    <a:lnT>
                      <a:noFill/>
                    </a:lnT>
                    <a:lnB>
                      <a:noFill/>
                    </a:lnB>
                  </a:tcPr>
                </a:tc>
                <a:extLst>
                  <a:ext uri="{0D108BD9-81ED-4DB2-BD59-A6C34878D82A}">
                    <a16:rowId xmlns:a16="http://schemas.microsoft.com/office/drawing/2014/main" val="10001"/>
                  </a:ext>
                </a:extLst>
              </a:tr>
              <a:tr h="253243">
                <a:tc>
                  <a:txBody>
                    <a:bodyPr/>
                    <a:lstStyle/>
                    <a:p>
                      <a:pPr algn="l" fontAlgn="ctr"/>
                      <a:r>
                        <a:rPr lang="en-US" sz="1800" b="0" i="0" u="none" strike="noStrike" dirty="0" err="1">
                          <a:solidFill>
                            <a:srgbClr val="000000"/>
                          </a:solidFill>
                          <a:effectLst/>
                          <a:latin typeface="+mn-lt"/>
                          <a:ea typeface="ＭＳ Ｐゴシック" panose="020B0600070205080204" pitchFamily="50" charset="-128"/>
                        </a:rPr>
                        <a:t>gene_id</a:t>
                      </a:r>
                      <a:r>
                        <a:rPr lang="en-US" sz="1800" b="0" i="0" u="none" strike="noStrike" dirty="0">
                          <a:solidFill>
                            <a:srgbClr val="000000"/>
                          </a:solidFill>
                          <a:effectLst/>
                          <a:latin typeface="+mn-lt"/>
                          <a:ea typeface="ＭＳ Ｐゴシック" panose="020B0600070205080204" pitchFamily="50" charset="-128"/>
                        </a:rPr>
                        <a:t> = 28776436</a:t>
                      </a:r>
                    </a:p>
                  </a:txBody>
                  <a:tcPr marL="6306" marR="6306" marT="6306" marB="0" anchor="ctr">
                    <a:lnL>
                      <a:noFill/>
                    </a:lnL>
                    <a:lnR>
                      <a:noFill/>
                    </a:lnR>
                    <a:lnT>
                      <a:noFill/>
                    </a:lnT>
                    <a:lnB>
                      <a:noFill/>
                    </a:lnB>
                  </a:tcPr>
                </a:tc>
                <a:extLst>
                  <a:ext uri="{0D108BD9-81ED-4DB2-BD59-A6C34878D82A}">
                    <a16:rowId xmlns:a16="http://schemas.microsoft.com/office/drawing/2014/main" val="10002"/>
                  </a:ext>
                </a:extLst>
              </a:tr>
              <a:tr h="253243">
                <a:tc>
                  <a:txBody>
                    <a:bodyPr/>
                    <a:lstStyle/>
                    <a:p>
                      <a:pPr algn="l" fontAlgn="ctr"/>
                      <a:r>
                        <a:rPr lang="en-US" sz="1800" b="0" i="0" u="none" strike="noStrike" dirty="0">
                          <a:solidFill>
                            <a:srgbClr val="000000"/>
                          </a:solidFill>
                          <a:effectLst/>
                          <a:latin typeface="+mn-lt"/>
                          <a:ea typeface="ＭＳ Ｐゴシック" panose="020B0600070205080204" pitchFamily="50" charset="-128"/>
                        </a:rPr>
                        <a:t>handle = </a:t>
                      </a:r>
                      <a:r>
                        <a:rPr lang="en-US" sz="1800" b="0" i="0" u="none" strike="noStrike" dirty="0" err="1">
                          <a:solidFill>
                            <a:srgbClr val="000000"/>
                          </a:solidFill>
                          <a:effectLst/>
                          <a:latin typeface="+mn-lt"/>
                          <a:ea typeface="ＭＳ Ｐゴシック" panose="020B0600070205080204" pitchFamily="50" charset="-128"/>
                        </a:rPr>
                        <a:t>Entrez.summary</a:t>
                      </a:r>
                      <a:endParaRPr lang="en-US" sz="1800" b="0" i="0" u="none" strike="noStrike" dirty="0">
                        <a:solidFill>
                          <a:srgbClr val="000000"/>
                        </a:solidFill>
                        <a:effectLst/>
                        <a:latin typeface="+mn-lt"/>
                        <a:ea typeface="ＭＳ Ｐゴシック" panose="020B0600070205080204" pitchFamily="50" charset="-128"/>
                      </a:endParaRPr>
                    </a:p>
                    <a:p>
                      <a:pPr algn="l" fontAlgn="ctr"/>
                      <a:r>
                        <a:rPr lang="en-US" sz="1800" b="0" i="0" u="none" strike="noStrike" dirty="0">
                          <a:solidFill>
                            <a:srgbClr val="000000"/>
                          </a:solidFill>
                          <a:effectLst/>
                          <a:latin typeface="+mn-lt"/>
                          <a:ea typeface="ＭＳ Ｐゴシック" panose="020B0600070205080204" pitchFamily="50" charset="-128"/>
                        </a:rPr>
                        <a:t>                (</a:t>
                      </a:r>
                      <a:r>
                        <a:rPr lang="en-US" sz="1800" b="0" i="0" u="none" strike="noStrike" dirty="0" err="1">
                          <a:solidFill>
                            <a:srgbClr val="000000"/>
                          </a:solidFill>
                          <a:effectLst/>
                          <a:latin typeface="+mn-lt"/>
                          <a:ea typeface="ＭＳ Ｐゴシック" panose="020B0600070205080204" pitchFamily="50" charset="-128"/>
                        </a:rPr>
                        <a:t>db</a:t>
                      </a:r>
                      <a:r>
                        <a:rPr lang="en-US" sz="1800" b="0" i="0" u="none" strike="noStrike" dirty="0">
                          <a:solidFill>
                            <a:srgbClr val="000000"/>
                          </a:solidFill>
                          <a:effectLst/>
                          <a:latin typeface="+mn-lt"/>
                          <a:ea typeface="ＭＳ Ｐゴシック" panose="020B0600070205080204" pitchFamily="50" charset="-128"/>
                        </a:rPr>
                        <a:t>="</a:t>
                      </a:r>
                      <a:r>
                        <a:rPr lang="en-US" sz="1800" b="0" i="0" u="none" strike="noStrike" dirty="0" err="1">
                          <a:solidFill>
                            <a:srgbClr val="000000"/>
                          </a:solidFill>
                          <a:effectLst/>
                          <a:latin typeface="+mn-lt"/>
                          <a:ea typeface="ＭＳ Ｐゴシック" panose="020B0600070205080204" pitchFamily="50" charset="-128"/>
                        </a:rPr>
                        <a:t>pubmed</a:t>
                      </a:r>
                      <a:r>
                        <a:rPr lang="en-US" sz="1800" b="0" i="0" u="none" strike="noStrike" dirty="0">
                          <a:solidFill>
                            <a:srgbClr val="000000"/>
                          </a:solidFill>
                          <a:effectLst/>
                          <a:latin typeface="+mn-lt"/>
                          <a:ea typeface="ＭＳ Ｐゴシック" panose="020B0600070205080204" pitchFamily="50" charset="-128"/>
                        </a:rPr>
                        <a:t>", id=</a:t>
                      </a:r>
                      <a:r>
                        <a:rPr lang="en-US" sz="1800" b="0" i="0" u="none" strike="noStrike" dirty="0" err="1">
                          <a:solidFill>
                            <a:srgbClr val="000000"/>
                          </a:solidFill>
                          <a:effectLst/>
                          <a:latin typeface="+mn-lt"/>
                          <a:ea typeface="ＭＳ Ｐゴシック" panose="020B0600070205080204" pitchFamily="50" charset="-128"/>
                        </a:rPr>
                        <a:t>gene_id</a:t>
                      </a:r>
                      <a:r>
                        <a:rPr lang="en-US" sz="1800" b="0" i="0" u="none" strike="noStrike" dirty="0">
                          <a:solidFill>
                            <a:srgbClr val="000000"/>
                          </a:solidFill>
                          <a:effectLst/>
                          <a:latin typeface="+mn-lt"/>
                          <a:ea typeface="ＭＳ Ｐゴシック" panose="020B0600070205080204" pitchFamily="50" charset="-128"/>
                        </a:rPr>
                        <a:t>)</a:t>
                      </a:r>
                    </a:p>
                  </a:txBody>
                  <a:tcPr marL="6306" marR="6306" marT="6306" marB="0" anchor="ctr">
                    <a:lnL>
                      <a:noFill/>
                    </a:lnL>
                    <a:lnR>
                      <a:noFill/>
                    </a:lnR>
                    <a:lnT>
                      <a:noFill/>
                    </a:lnT>
                    <a:lnB>
                      <a:noFill/>
                    </a:lnB>
                  </a:tcPr>
                </a:tc>
                <a:extLst>
                  <a:ext uri="{0D108BD9-81ED-4DB2-BD59-A6C34878D82A}">
                    <a16:rowId xmlns:a16="http://schemas.microsoft.com/office/drawing/2014/main" val="10003"/>
                  </a:ext>
                </a:extLst>
              </a:tr>
              <a:tr h="253243">
                <a:tc>
                  <a:txBody>
                    <a:bodyPr/>
                    <a:lstStyle/>
                    <a:p>
                      <a:pPr algn="l" fontAlgn="ctr"/>
                      <a:r>
                        <a:rPr lang="en-US" sz="1800" b="0" i="0" u="none" strike="noStrike" dirty="0">
                          <a:solidFill>
                            <a:srgbClr val="000000"/>
                          </a:solidFill>
                          <a:effectLst/>
                          <a:latin typeface="+mn-lt"/>
                          <a:ea typeface="ＭＳ Ｐゴシック" panose="020B0600070205080204" pitchFamily="50" charset="-128"/>
                        </a:rPr>
                        <a:t>record = </a:t>
                      </a:r>
                      <a:r>
                        <a:rPr lang="en-US" sz="1800" b="0" i="0" u="none" strike="noStrike" dirty="0" err="1">
                          <a:solidFill>
                            <a:srgbClr val="000000"/>
                          </a:solidFill>
                          <a:effectLst/>
                          <a:latin typeface="+mn-lt"/>
                          <a:ea typeface="ＭＳ Ｐゴシック" panose="020B0600070205080204" pitchFamily="50" charset="-128"/>
                        </a:rPr>
                        <a:t>Entrez.read</a:t>
                      </a:r>
                      <a:r>
                        <a:rPr lang="en-US" sz="1800" b="0" i="0" u="none" strike="noStrike" dirty="0">
                          <a:solidFill>
                            <a:srgbClr val="000000"/>
                          </a:solidFill>
                          <a:effectLst/>
                          <a:latin typeface="+mn-lt"/>
                          <a:ea typeface="ＭＳ Ｐゴシック" panose="020B0600070205080204" pitchFamily="50" charset="-128"/>
                        </a:rPr>
                        <a:t>(handle)</a:t>
                      </a:r>
                    </a:p>
                  </a:txBody>
                  <a:tcPr marL="6306" marR="6306" marT="6306" marB="0" anchor="ctr">
                    <a:lnL>
                      <a:noFill/>
                    </a:lnL>
                    <a:lnR>
                      <a:noFill/>
                    </a:lnR>
                    <a:lnT>
                      <a:noFill/>
                    </a:lnT>
                    <a:lnB>
                      <a:noFill/>
                    </a:lnB>
                  </a:tcPr>
                </a:tc>
                <a:extLst>
                  <a:ext uri="{0D108BD9-81ED-4DB2-BD59-A6C34878D82A}">
                    <a16:rowId xmlns:a16="http://schemas.microsoft.com/office/drawing/2014/main" val="10004"/>
                  </a:ext>
                </a:extLst>
              </a:tr>
              <a:tr h="253243">
                <a:tc>
                  <a:txBody>
                    <a:bodyPr/>
                    <a:lstStyle/>
                    <a:p>
                      <a:pPr algn="l" fontAlgn="ctr"/>
                      <a:r>
                        <a:rPr lang="en-US" sz="1800" b="0" i="0" u="none" strike="noStrike">
                          <a:solidFill>
                            <a:srgbClr val="000000"/>
                          </a:solidFill>
                          <a:effectLst/>
                          <a:latin typeface="+mn-lt"/>
                          <a:ea typeface="ＭＳ Ｐゴシック" panose="020B0600070205080204" pitchFamily="50" charset="-128"/>
                        </a:rPr>
                        <a:t>print(record[0]["Id"])</a:t>
                      </a:r>
                    </a:p>
                  </a:txBody>
                  <a:tcPr marL="6306" marR="6306" marT="6306" marB="0" anchor="ctr">
                    <a:lnL>
                      <a:noFill/>
                    </a:lnL>
                    <a:lnR>
                      <a:noFill/>
                    </a:lnR>
                    <a:lnT>
                      <a:noFill/>
                    </a:lnT>
                    <a:lnB>
                      <a:noFill/>
                    </a:lnB>
                  </a:tcPr>
                </a:tc>
                <a:extLst>
                  <a:ext uri="{0D108BD9-81ED-4DB2-BD59-A6C34878D82A}">
                    <a16:rowId xmlns:a16="http://schemas.microsoft.com/office/drawing/2014/main" val="10005"/>
                  </a:ext>
                </a:extLst>
              </a:tr>
              <a:tr h="253243">
                <a:tc>
                  <a:txBody>
                    <a:bodyPr/>
                    <a:lstStyle/>
                    <a:p>
                      <a:pPr algn="l" fontAlgn="ctr"/>
                      <a:r>
                        <a:rPr lang="en-US" sz="1800" b="0" i="0" u="none" strike="noStrike" dirty="0">
                          <a:solidFill>
                            <a:srgbClr val="000000"/>
                          </a:solidFill>
                          <a:effectLst/>
                          <a:latin typeface="+mn-lt"/>
                          <a:ea typeface="ＭＳ Ｐゴシック" panose="020B0600070205080204" pitchFamily="50" charset="-128"/>
                        </a:rPr>
                        <a:t>print(record[0]["Title"])</a:t>
                      </a:r>
                    </a:p>
                  </a:txBody>
                  <a:tcPr marL="6306" marR="6306" marT="6306" marB="0" anchor="ctr">
                    <a:lnL>
                      <a:noFill/>
                    </a:lnL>
                    <a:lnR>
                      <a:noFill/>
                    </a:lnR>
                    <a:lnT>
                      <a:noFill/>
                    </a:lnT>
                    <a:lnB>
                      <a:noFill/>
                    </a:lnB>
                  </a:tcPr>
                </a:tc>
                <a:extLst>
                  <a:ext uri="{0D108BD9-81ED-4DB2-BD59-A6C34878D82A}">
                    <a16:rowId xmlns:a16="http://schemas.microsoft.com/office/drawing/2014/main" val="10006"/>
                  </a:ext>
                </a:extLst>
              </a:tr>
            </a:tbl>
          </a:graphicData>
        </a:graphic>
      </p:graphicFrame>
      <p:sp>
        <p:nvSpPr>
          <p:cNvPr id="9" name="テキスト ボックス 8"/>
          <p:cNvSpPr txBox="1"/>
          <p:nvPr/>
        </p:nvSpPr>
        <p:spPr>
          <a:xfrm>
            <a:off x="7473459" y="1011376"/>
            <a:ext cx="1368615" cy="461665"/>
          </a:xfrm>
          <a:prstGeom prst="rect">
            <a:avLst/>
          </a:prstGeom>
          <a:noFill/>
        </p:spPr>
        <p:txBody>
          <a:bodyPr wrap="square" rtlCol="0">
            <a:spAutoFit/>
          </a:bodyPr>
          <a:lstStyle/>
          <a:p>
            <a:r>
              <a:rPr lang="en-US" altLang="ja-JP" sz="2400" dirty="0"/>
              <a:t>Python</a:t>
            </a:r>
            <a:endParaRPr lang="ja-JP" altLang="en-US" sz="2400" dirty="0"/>
          </a:p>
        </p:txBody>
      </p:sp>
      <p:sp>
        <p:nvSpPr>
          <p:cNvPr id="10" name="正方形/長方形 9"/>
          <p:cNvSpPr/>
          <p:nvPr/>
        </p:nvSpPr>
        <p:spPr>
          <a:xfrm>
            <a:off x="2546853" y="1900357"/>
            <a:ext cx="3056779" cy="2308324"/>
          </a:xfrm>
          <a:prstGeom prst="rect">
            <a:avLst/>
          </a:prstGeom>
        </p:spPr>
        <p:txBody>
          <a:bodyPr wrap="square">
            <a:spAutoFit/>
          </a:bodyPr>
          <a:lstStyle/>
          <a:p>
            <a:r>
              <a:rPr lang="ja-JP" altLang="en-US" dirty="0"/>
              <a:t>out_f = "hoge_rma.txt"  </a:t>
            </a:r>
            <a:endParaRPr lang="en-US" altLang="ja-JP" dirty="0"/>
          </a:p>
          <a:p>
            <a:r>
              <a:rPr lang="ja-JP" altLang="en-US" dirty="0"/>
              <a:t>library(affy) </a:t>
            </a:r>
            <a:endParaRPr lang="en-US" altLang="ja-JP" dirty="0"/>
          </a:p>
          <a:p>
            <a:r>
              <a:rPr lang="ja-JP" altLang="en-US" dirty="0"/>
              <a:t>library(hgu133plus2cdf)</a:t>
            </a:r>
          </a:p>
          <a:p>
            <a:r>
              <a:rPr lang="ja-JP" altLang="en-US" dirty="0"/>
              <a:t>hoge = ReadAffy()</a:t>
            </a:r>
          </a:p>
          <a:p>
            <a:r>
              <a:rPr lang="ja-JP" altLang="en-US" dirty="0"/>
              <a:t>eset = rma(hoge)</a:t>
            </a:r>
          </a:p>
          <a:p>
            <a:r>
              <a:rPr lang="ja-JP" altLang="en-US" dirty="0"/>
              <a:t>write.exprs(eset, file=out_f)</a:t>
            </a:r>
          </a:p>
          <a:p>
            <a:r>
              <a:rPr lang="ja-JP" altLang="en-US" dirty="0"/>
              <a:t>rm(list = ls(all.names = T))</a:t>
            </a:r>
          </a:p>
        </p:txBody>
      </p:sp>
      <p:sp>
        <p:nvSpPr>
          <p:cNvPr id="11" name="テキスト ボックス 10"/>
          <p:cNvSpPr txBox="1"/>
          <p:nvPr/>
        </p:nvSpPr>
        <p:spPr>
          <a:xfrm>
            <a:off x="3330851" y="1011377"/>
            <a:ext cx="1122472" cy="461665"/>
          </a:xfrm>
          <a:prstGeom prst="rect">
            <a:avLst/>
          </a:prstGeom>
          <a:noFill/>
        </p:spPr>
        <p:txBody>
          <a:bodyPr wrap="square" rtlCol="0">
            <a:spAutoFit/>
          </a:bodyPr>
          <a:lstStyle/>
          <a:p>
            <a:pPr algn="ctr"/>
            <a:r>
              <a:rPr lang="en-US" altLang="ja-JP" sz="2400" dirty="0"/>
              <a:t>R</a:t>
            </a:r>
            <a:endParaRPr lang="ja-JP" altLang="en-US" sz="2400" dirty="0"/>
          </a:p>
        </p:txBody>
      </p:sp>
      <p:sp>
        <p:nvSpPr>
          <p:cNvPr id="2" name="テキスト ボックス 1">
            <a:extLst>
              <a:ext uri="{FF2B5EF4-FFF2-40B4-BE49-F238E27FC236}">
                <a16:creationId xmlns:a16="http://schemas.microsoft.com/office/drawing/2014/main" id="{A835CEBD-1805-8A7B-E6CA-F5FA956710D6}"/>
              </a:ext>
            </a:extLst>
          </p:cNvPr>
          <p:cNvSpPr txBox="1"/>
          <p:nvPr/>
        </p:nvSpPr>
        <p:spPr>
          <a:xfrm>
            <a:off x="172528" y="232914"/>
            <a:ext cx="5431104" cy="523220"/>
          </a:xfrm>
          <a:prstGeom prst="rect">
            <a:avLst/>
          </a:prstGeom>
          <a:blipFill>
            <a:blip r:embed="rId2"/>
            <a:tile tx="0" ty="0" sx="100000" sy="100000" flip="none" algn="tl"/>
          </a:blipFill>
        </p:spPr>
        <p:txBody>
          <a:bodyPr wrap="square" rtlCol="0">
            <a:spAutoFit/>
          </a:bodyPr>
          <a:lstStyle/>
          <a:p>
            <a:r>
              <a:rPr lang="ja-JP" altLang="en-US" sz="2800" dirty="0"/>
              <a:t>ちなみに</a:t>
            </a:r>
            <a:r>
              <a:rPr lang="en-US" altLang="ja-JP" sz="2800" dirty="0"/>
              <a:t>R</a:t>
            </a:r>
            <a:r>
              <a:rPr lang="ja-JP" altLang="en-US" sz="2800" dirty="0"/>
              <a:t>のスクリプトの書き方</a:t>
            </a:r>
          </a:p>
        </p:txBody>
      </p:sp>
    </p:spTree>
    <p:extLst>
      <p:ext uri="{BB962C8B-B14F-4D97-AF65-F5344CB8AC3E}">
        <p14:creationId xmlns:p14="http://schemas.microsoft.com/office/powerpoint/2010/main" val="1726551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2174265597"/>
              </p:ext>
            </p:extLst>
          </p:nvPr>
        </p:nvGraphicFramePr>
        <p:xfrm>
          <a:off x="172528" y="941572"/>
          <a:ext cx="11257472" cy="4933014"/>
        </p:xfrm>
        <a:graphic>
          <a:graphicData uri="http://schemas.openxmlformats.org/drawingml/2006/table">
            <a:tbl>
              <a:tblPr firstRow="1" bandRow="1">
                <a:tableStyleId>{5C22544A-7EE6-4342-B048-85BDC9FD1C3A}</a:tableStyleId>
              </a:tblPr>
              <a:tblGrid>
                <a:gridCol w="2700240">
                  <a:extLst>
                    <a:ext uri="{9D8B030D-6E8A-4147-A177-3AD203B41FA5}">
                      <a16:colId xmlns:a16="http://schemas.microsoft.com/office/drawing/2014/main" val="20000"/>
                    </a:ext>
                  </a:extLst>
                </a:gridCol>
                <a:gridCol w="3725487">
                  <a:extLst>
                    <a:ext uri="{9D8B030D-6E8A-4147-A177-3AD203B41FA5}">
                      <a16:colId xmlns:a16="http://schemas.microsoft.com/office/drawing/2014/main" val="20001"/>
                    </a:ext>
                  </a:extLst>
                </a:gridCol>
                <a:gridCol w="4831745">
                  <a:extLst>
                    <a:ext uri="{9D8B030D-6E8A-4147-A177-3AD203B41FA5}">
                      <a16:colId xmlns:a16="http://schemas.microsoft.com/office/drawing/2014/main" val="20002"/>
                    </a:ext>
                  </a:extLst>
                </a:gridCol>
              </a:tblGrid>
              <a:tr h="497092">
                <a:tc>
                  <a:txBody>
                    <a:bodyPr/>
                    <a:lstStyle/>
                    <a:p>
                      <a:pPr algn="ctr"/>
                      <a:endParaRPr kumimoji="1" lang="ja-JP" altLang="en-US" sz="2400" dirty="0"/>
                    </a:p>
                  </a:txBody>
                  <a:tcPr anchor="ctr"/>
                </a:tc>
                <a:tc>
                  <a:txBody>
                    <a:bodyPr/>
                    <a:lstStyle/>
                    <a:p>
                      <a:pPr algn="ctr"/>
                      <a:r>
                        <a:rPr kumimoji="1" lang="ja-JP" altLang="en-US" sz="2400" dirty="0"/>
                        <a:t>マイクロアレイ</a:t>
                      </a:r>
                    </a:p>
                  </a:txBody>
                  <a:tcPr anchor="ctr"/>
                </a:tc>
                <a:tc>
                  <a:txBody>
                    <a:bodyPr/>
                    <a:lstStyle/>
                    <a:p>
                      <a:pPr algn="ctr"/>
                      <a:r>
                        <a:rPr kumimoji="1" lang="en-US" altLang="ja-JP" sz="2400" dirty="0"/>
                        <a:t>RNA-seq</a:t>
                      </a:r>
                      <a:endParaRPr kumimoji="1" lang="ja-JP" altLang="en-US" sz="2400" dirty="0"/>
                    </a:p>
                  </a:txBody>
                  <a:tcPr anchor="ctr"/>
                </a:tc>
                <a:extLst>
                  <a:ext uri="{0D108BD9-81ED-4DB2-BD59-A6C34878D82A}">
                    <a16:rowId xmlns:a16="http://schemas.microsoft.com/office/drawing/2014/main" val="10000"/>
                  </a:ext>
                </a:extLst>
              </a:tr>
              <a:tr h="497092">
                <a:tc>
                  <a:txBody>
                    <a:bodyPr/>
                    <a:lstStyle/>
                    <a:p>
                      <a:pPr algn="ctr"/>
                      <a:r>
                        <a:rPr kumimoji="1" lang="ja-JP" altLang="en-US" sz="2400" dirty="0"/>
                        <a:t>解析対象</a:t>
                      </a:r>
                    </a:p>
                  </a:txBody>
                  <a:tcPr anchor="ctr"/>
                </a:tc>
                <a:tc>
                  <a:txBody>
                    <a:bodyPr/>
                    <a:lstStyle/>
                    <a:p>
                      <a:r>
                        <a:rPr kumimoji="1" lang="ja-JP" altLang="en-US" sz="2400" dirty="0"/>
                        <a:t>配列既知の生物</a:t>
                      </a:r>
                    </a:p>
                  </a:txBody>
                  <a:tcPr anchor="ctr"/>
                </a:tc>
                <a:tc>
                  <a:txBody>
                    <a:bodyPr/>
                    <a:lstStyle/>
                    <a:p>
                      <a:r>
                        <a:rPr kumimoji="1" lang="ja-JP" altLang="en-US" sz="2400" dirty="0"/>
                        <a:t>配列未知でも</a:t>
                      </a:r>
                      <a:r>
                        <a:rPr kumimoji="1" lang="en-US" altLang="ja-JP" sz="2400" dirty="0"/>
                        <a:t>OK</a:t>
                      </a:r>
                    </a:p>
                  </a:txBody>
                  <a:tcPr anchor="ctr"/>
                </a:tc>
                <a:extLst>
                  <a:ext uri="{0D108BD9-81ED-4DB2-BD59-A6C34878D82A}">
                    <a16:rowId xmlns:a16="http://schemas.microsoft.com/office/drawing/2014/main" val="10001"/>
                  </a:ext>
                </a:extLst>
              </a:tr>
              <a:tr h="497092">
                <a:tc>
                  <a:txBody>
                    <a:bodyPr/>
                    <a:lstStyle/>
                    <a:p>
                      <a:pPr algn="ctr"/>
                      <a:r>
                        <a:rPr kumimoji="1" lang="ja-JP" altLang="en-US" sz="2400" dirty="0"/>
                        <a:t>データ</a:t>
                      </a:r>
                    </a:p>
                  </a:txBody>
                  <a:tcPr anchor="ctr"/>
                </a:tc>
                <a:tc>
                  <a:txBody>
                    <a:bodyPr/>
                    <a:lstStyle/>
                    <a:p>
                      <a:r>
                        <a:rPr kumimoji="1" lang="ja-JP" altLang="en-US" sz="2400" dirty="0"/>
                        <a:t>プローブの蛍光強度</a:t>
                      </a:r>
                    </a:p>
                  </a:txBody>
                  <a:tcPr anchor="ctr"/>
                </a:tc>
                <a:tc>
                  <a:txBody>
                    <a:bodyPr/>
                    <a:lstStyle/>
                    <a:p>
                      <a:r>
                        <a:rPr kumimoji="1" lang="ja-JP" altLang="en-US" sz="2400" dirty="0"/>
                        <a:t>塩基配列・</a:t>
                      </a:r>
                      <a:r>
                        <a:rPr kumimoji="1" lang="en-US" altLang="ja-JP" sz="2400" dirty="0"/>
                        <a:t>replication</a:t>
                      </a:r>
                      <a:r>
                        <a:rPr kumimoji="1" lang="ja-JP" altLang="en-US" sz="2400" dirty="0"/>
                        <a:t>必須</a:t>
                      </a:r>
                    </a:p>
                  </a:txBody>
                  <a:tcPr anchor="ctr"/>
                </a:tc>
                <a:extLst>
                  <a:ext uri="{0D108BD9-81ED-4DB2-BD59-A6C34878D82A}">
                    <a16:rowId xmlns:a16="http://schemas.microsoft.com/office/drawing/2014/main" val="10002"/>
                  </a:ext>
                </a:extLst>
              </a:tr>
              <a:tr h="497092">
                <a:tc>
                  <a:txBody>
                    <a:bodyPr/>
                    <a:lstStyle/>
                    <a:p>
                      <a:pPr algn="ctr"/>
                      <a:r>
                        <a:rPr kumimoji="1" lang="en-US" altLang="ja-JP" sz="2400" dirty="0"/>
                        <a:t>QC</a:t>
                      </a:r>
                      <a:endParaRPr kumimoji="1" lang="ja-JP" altLang="en-US" sz="2400" dirty="0"/>
                    </a:p>
                  </a:txBody>
                  <a:tcPr anchor="ctr"/>
                </a:tc>
                <a:tc>
                  <a:txBody>
                    <a:bodyPr/>
                    <a:lstStyle/>
                    <a:p>
                      <a:r>
                        <a:rPr kumimoji="1" lang="en-US" altLang="ja-JP" sz="2400" dirty="0"/>
                        <a:t>blank</a:t>
                      </a:r>
                      <a:r>
                        <a:rPr kumimoji="1" lang="ja-JP" altLang="en-US" sz="2400" dirty="0"/>
                        <a:t>の蛍光強度</a:t>
                      </a:r>
                    </a:p>
                  </a:txBody>
                  <a:tcPr anchor="ctr"/>
                </a:tc>
                <a:tc>
                  <a:txBody>
                    <a:bodyPr/>
                    <a:lstStyle/>
                    <a:p>
                      <a:r>
                        <a:rPr kumimoji="1" lang="ja-JP" altLang="en-US" sz="2400" dirty="0"/>
                        <a:t>配列データから自力で行う</a:t>
                      </a:r>
                    </a:p>
                  </a:txBody>
                  <a:tcPr anchor="ctr"/>
                </a:tc>
                <a:extLst>
                  <a:ext uri="{0D108BD9-81ED-4DB2-BD59-A6C34878D82A}">
                    <a16:rowId xmlns:a16="http://schemas.microsoft.com/office/drawing/2014/main" val="10003"/>
                  </a:ext>
                </a:extLst>
              </a:tr>
              <a:tr h="894766">
                <a:tc>
                  <a:txBody>
                    <a:bodyPr/>
                    <a:lstStyle/>
                    <a:p>
                      <a:pPr algn="ctr"/>
                      <a:r>
                        <a:rPr kumimoji="1" lang="ja-JP" altLang="en-US" sz="2400" dirty="0"/>
                        <a:t>前処理</a:t>
                      </a:r>
                    </a:p>
                  </a:txBody>
                  <a:tcPr anchor="ctr"/>
                </a:tc>
                <a:tc>
                  <a:txBody>
                    <a:bodyPr/>
                    <a:lstStyle/>
                    <a:p>
                      <a:r>
                        <a:rPr kumimoji="1" lang="ja-JP" altLang="en-US" sz="2400" dirty="0"/>
                        <a:t>不要</a:t>
                      </a:r>
                    </a:p>
                  </a:txBody>
                  <a:tcPr anchor="ctr"/>
                </a:tc>
                <a:tc>
                  <a:txBody>
                    <a:bodyPr/>
                    <a:lstStyle/>
                    <a:p>
                      <a:r>
                        <a:rPr kumimoji="1" lang="ja-JP" altLang="en-US" sz="2400" dirty="0"/>
                        <a:t>プライマー配列や低クオリティデータのトリミングなど</a:t>
                      </a:r>
                    </a:p>
                  </a:txBody>
                  <a:tcPr anchor="ctr"/>
                </a:tc>
                <a:extLst>
                  <a:ext uri="{0D108BD9-81ED-4DB2-BD59-A6C34878D82A}">
                    <a16:rowId xmlns:a16="http://schemas.microsoft.com/office/drawing/2014/main" val="10004"/>
                  </a:ext>
                </a:extLst>
              </a:tr>
              <a:tr h="527848">
                <a:tc>
                  <a:txBody>
                    <a:bodyPr/>
                    <a:lstStyle/>
                    <a:p>
                      <a:pPr algn="ctr"/>
                      <a:r>
                        <a:rPr kumimoji="1" lang="ja-JP" altLang="en-US" sz="2400" dirty="0"/>
                        <a:t>遺伝子情報</a:t>
                      </a:r>
                    </a:p>
                  </a:txBody>
                  <a:tcPr anchor="ctr"/>
                </a:tc>
                <a:tc>
                  <a:txBody>
                    <a:bodyPr/>
                    <a:lstStyle/>
                    <a:p>
                      <a:r>
                        <a:rPr kumimoji="1" lang="ja-JP" altLang="en-US" sz="2400" dirty="0"/>
                        <a:t>既知のため不要</a:t>
                      </a:r>
                    </a:p>
                  </a:txBody>
                  <a:tcPr anchor="ctr"/>
                </a:tc>
                <a:tc>
                  <a:txBody>
                    <a:bodyPr/>
                    <a:lstStyle/>
                    <a:p>
                      <a:r>
                        <a:rPr kumimoji="1" lang="ja-JP" altLang="en-US" sz="2400" dirty="0"/>
                        <a:t>配列を遺伝子にマッピングする</a:t>
                      </a:r>
                    </a:p>
                  </a:txBody>
                  <a:tcPr anchor="ctr"/>
                </a:tc>
                <a:extLst>
                  <a:ext uri="{0D108BD9-81ED-4DB2-BD59-A6C34878D82A}">
                    <a16:rowId xmlns:a16="http://schemas.microsoft.com/office/drawing/2014/main" val="10005"/>
                  </a:ext>
                </a:extLst>
              </a:tr>
              <a:tr h="497092">
                <a:tc>
                  <a:txBody>
                    <a:bodyPr/>
                    <a:lstStyle/>
                    <a:p>
                      <a:pPr algn="ctr"/>
                      <a:r>
                        <a:rPr kumimoji="1" lang="en-US" altLang="ja-JP" sz="2400" dirty="0"/>
                        <a:t>normalizing</a:t>
                      </a:r>
                      <a:endParaRPr kumimoji="1" lang="ja-JP" altLang="en-US" sz="2400" dirty="0"/>
                    </a:p>
                  </a:txBody>
                  <a:tcPr anchor="ctr"/>
                </a:tc>
                <a:tc>
                  <a:txBody>
                    <a:bodyPr/>
                    <a:lstStyle/>
                    <a:p>
                      <a:r>
                        <a:rPr kumimoji="1" lang="en-US" altLang="ja-JP" sz="2400"/>
                        <a:t>rma,</a:t>
                      </a:r>
                      <a:r>
                        <a:rPr kumimoji="1" lang="ja-JP" altLang="en-US" sz="2400"/>
                        <a:t> </a:t>
                      </a:r>
                      <a:r>
                        <a:rPr kumimoji="1" lang="en-US" altLang="ja-JP" sz="2400"/>
                        <a:t>MAS5</a:t>
                      </a:r>
                      <a:endParaRPr kumimoji="1" lang="ja-JP" altLang="en-US" sz="2400" dirty="0"/>
                    </a:p>
                  </a:txBody>
                  <a:tcPr anchor="ctr"/>
                </a:tc>
                <a:tc>
                  <a:txBody>
                    <a:bodyPr/>
                    <a:lstStyle/>
                    <a:p>
                      <a:r>
                        <a:rPr kumimoji="1" lang="en-US" altLang="ja-JP" sz="2400" dirty="0"/>
                        <a:t>FPKM,</a:t>
                      </a:r>
                      <a:r>
                        <a:rPr kumimoji="1" lang="ja-JP" altLang="en-US" sz="2400" dirty="0"/>
                        <a:t> </a:t>
                      </a:r>
                      <a:r>
                        <a:rPr kumimoji="1" lang="en-US" altLang="ja-JP" sz="2400" dirty="0"/>
                        <a:t>RPKM,</a:t>
                      </a:r>
                      <a:r>
                        <a:rPr kumimoji="1" lang="ja-JP" altLang="en-US" sz="2400" dirty="0"/>
                        <a:t> </a:t>
                      </a:r>
                      <a:r>
                        <a:rPr kumimoji="1" lang="en-US" altLang="ja-JP" sz="2400" dirty="0"/>
                        <a:t>TMM,</a:t>
                      </a:r>
                      <a:r>
                        <a:rPr kumimoji="1" lang="ja-JP" altLang="en-US" sz="2400" dirty="0"/>
                        <a:t> </a:t>
                      </a:r>
                      <a:r>
                        <a:rPr kumimoji="1" lang="en-US" altLang="ja-JP" sz="2400" dirty="0"/>
                        <a:t>etc.</a:t>
                      </a:r>
                      <a:endParaRPr kumimoji="1" lang="ja-JP" altLang="en-US" sz="2400" dirty="0"/>
                    </a:p>
                  </a:txBody>
                  <a:tcPr anchor="ctr"/>
                </a:tc>
                <a:extLst>
                  <a:ext uri="{0D108BD9-81ED-4DB2-BD59-A6C34878D82A}">
                    <a16:rowId xmlns:a16="http://schemas.microsoft.com/office/drawing/2014/main" val="10006"/>
                  </a:ext>
                </a:extLst>
              </a:tr>
              <a:tr h="497092">
                <a:tc>
                  <a:txBody>
                    <a:bodyPr/>
                    <a:lstStyle/>
                    <a:p>
                      <a:pPr algn="ctr"/>
                      <a:r>
                        <a:rPr kumimoji="1" lang="ja-JP" altLang="en-US" sz="2400" dirty="0"/>
                        <a:t>発現変動解析</a:t>
                      </a:r>
                    </a:p>
                  </a:txBody>
                  <a:tcPr anchor="ctr"/>
                </a:tc>
                <a:tc>
                  <a:txBody>
                    <a:bodyPr/>
                    <a:lstStyle/>
                    <a:p>
                      <a:r>
                        <a:rPr kumimoji="1" lang="en-US" altLang="ja-JP" sz="2400" dirty="0" err="1"/>
                        <a:t>limma</a:t>
                      </a:r>
                      <a:endParaRPr kumimoji="1" lang="ja-JP" altLang="en-US" sz="2400" dirty="0"/>
                    </a:p>
                  </a:txBody>
                  <a:tcPr anchor="ctr"/>
                </a:tc>
                <a:tc>
                  <a:txBody>
                    <a:bodyPr/>
                    <a:lstStyle/>
                    <a:p>
                      <a:r>
                        <a:rPr kumimoji="1" lang="en-US" altLang="ja-JP" sz="2400" dirty="0" err="1"/>
                        <a:t>edgeR</a:t>
                      </a:r>
                      <a:r>
                        <a:rPr kumimoji="1" lang="en-US" altLang="ja-JP" sz="2400" dirty="0"/>
                        <a:t>,</a:t>
                      </a:r>
                      <a:r>
                        <a:rPr kumimoji="1" lang="ja-JP" altLang="en-US" sz="2400" dirty="0"/>
                        <a:t> </a:t>
                      </a:r>
                      <a:r>
                        <a:rPr kumimoji="1" lang="en-US" altLang="ja-JP" sz="2400" dirty="0"/>
                        <a:t>DEseq2,</a:t>
                      </a:r>
                      <a:r>
                        <a:rPr kumimoji="1" lang="ja-JP" altLang="en-US" sz="2400" dirty="0"/>
                        <a:t> </a:t>
                      </a:r>
                      <a:r>
                        <a:rPr kumimoji="1" lang="en-US" altLang="ja-JP" sz="2400" dirty="0"/>
                        <a:t>cufflinks</a:t>
                      </a:r>
                      <a:endParaRPr kumimoji="1" lang="ja-JP" altLang="en-US" sz="2400" dirty="0"/>
                    </a:p>
                  </a:txBody>
                  <a:tcPr anchor="ctr"/>
                </a:tc>
                <a:extLst>
                  <a:ext uri="{0D108BD9-81ED-4DB2-BD59-A6C34878D82A}">
                    <a16:rowId xmlns:a16="http://schemas.microsoft.com/office/drawing/2014/main" val="10007"/>
                  </a:ext>
                </a:extLst>
              </a:tr>
              <a:tr h="527848">
                <a:tc>
                  <a:txBody>
                    <a:bodyPr/>
                    <a:lstStyle/>
                    <a:p>
                      <a:pPr algn="ctr"/>
                      <a:r>
                        <a:rPr kumimoji="1" lang="ja-JP" altLang="en-US" sz="2400" dirty="0"/>
                        <a:t>アノテーション</a:t>
                      </a:r>
                    </a:p>
                  </a:txBody>
                  <a:tcPr anchor="ctr"/>
                </a:tc>
                <a:tc>
                  <a:txBody>
                    <a:bodyPr/>
                    <a:lstStyle/>
                    <a:p>
                      <a:r>
                        <a:rPr kumimoji="1" lang="en-US" altLang="ja-JP" sz="2400" dirty="0"/>
                        <a:t>GO/</a:t>
                      </a:r>
                      <a:r>
                        <a:rPr kumimoji="1" lang="en-US" altLang="ja-JP" sz="2400" err="1"/>
                        <a:t>KEGG</a:t>
                      </a:r>
                      <a:r>
                        <a:rPr kumimoji="1" lang="en-US" altLang="ja-JP" sz="2400"/>
                        <a:t>,</a:t>
                      </a:r>
                      <a:r>
                        <a:rPr kumimoji="1" lang="ja-JP" altLang="en-US" sz="2400"/>
                        <a:t> </a:t>
                      </a:r>
                      <a:r>
                        <a:rPr kumimoji="1" lang="en-US" altLang="ja-JP" sz="2400"/>
                        <a:t>drug,</a:t>
                      </a:r>
                      <a:r>
                        <a:rPr kumimoji="1" lang="ja-JP" altLang="en-US" sz="2400"/>
                        <a:t> </a:t>
                      </a:r>
                      <a:r>
                        <a:rPr kumimoji="1" lang="en-US" altLang="ja-JP" sz="2400"/>
                        <a:t>PPI</a:t>
                      </a:r>
                      <a:r>
                        <a:rPr kumimoji="1" lang="en-US" altLang="ja-JP" sz="2400" dirty="0" err="1"/>
                        <a:t>,etc</a:t>
                      </a:r>
                      <a:endParaRPr kumimoji="1" lang="ja-JP" altLang="en-US" sz="2400" dirty="0"/>
                    </a:p>
                  </a:txBody>
                  <a:tcPr anchor="ctr"/>
                </a:tc>
                <a:tc>
                  <a:txBody>
                    <a:bodyPr/>
                    <a:lstStyle/>
                    <a:p>
                      <a:r>
                        <a:rPr kumimoji="1" lang="ja-JP" altLang="en-US" sz="2400" dirty="0"/>
                        <a:t>マイクロアレイ</a:t>
                      </a:r>
                      <a:r>
                        <a:rPr kumimoji="1" lang="en-US" altLang="ja-JP" sz="2400" dirty="0"/>
                        <a:t>+</a:t>
                      </a:r>
                      <a:r>
                        <a:rPr kumimoji="1" lang="ja-JP" altLang="en-US" sz="2400" dirty="0"/>
                        <a:t>多型情報</a:t>
                      </a:r>
                    </a:p>
                  </a:txBody>
                  <a:tcPr anchor="ctr"/>
                </a:tc>
                <a:extLst>
                  <a:ext uri="{0D108BD9-81ED-4DB2-BD59-A6C34878D82A}">
                    <a16:rowId xmlns:a16="http://schemas.microsoft.com/office/drawing/2014/main" val="10008"/>
                  </a:ext>
                </a:extLst>
              </a:tr>
            </a:tbl>
          </a:graphicData>
        </a:graphic>
      </p:graphicFrame>
      <p:sp>
        <p:nvSpPr>
          <p:cNvPr id="9" name="テキスト ボックス 8"/>
          <p:cNvSpPr txBox="1"/>
          <p:nvPr/>
        </p:nvSpPr>
        <p:spPr>
          <a:xfrm>
            <a:off x="2004207" y="6277555"/>
            <a:ext cx="8580662" cy="461665"/>
          </a:xfrm>
          <a:prstGeom prst="rect">
            <a:avLst/>
          </a:prstGeom>
          <a:noFill/>
        </p:spPr>
        <p:txBody>
          <a:bodyPr wrap="square" rtlCol="0">
            <a:spAutoFit/>
          </a:bodyPr>
          <a:lstStyle/>
          <a:p>
            <a:r>
              <a:rPr lang="ja-JP" altLang="en-US" sz="2400" dirty="0"/>
              <a:t>発現変動解析以降は基本、両者同じ</a:t>
            </a:r>
          </a:p>
        </p:txBody>
      </p:sp>
      <p:sp>
        <p:nvSpPr>
          <p:cNvPr id="3" name="テキスト ボックス 2">
            <a:extLst>
              <a:ext uri="{FF2B5EF4-FFF2-40B4-BE49-F238E27FC236}">
                <a16:creationId xmlns:a16="http://schemas.microsoft.com/office/drawing/2014/main" id="{5D762473-2E1C-1663-56F7-7259AC999DFD}"/>
              </a:ext>
            </a:extLst>
          </p:cNvPr>
          <p:cNvSpPr txBox="1"/>
          <p:nvPr/>
        </p:nvSpPr>
        <p:spPr>
          <a:xfrm>
            <a:off x="172528" y="232914"/>
            <a:ext cx="9178506" cy="523220"/>
          </a:xfrm>
          <a:prstGeom prst="rect">
            <a:avLst/>
          </a:prstGeom>
          <a:blipFill>
            <a:blip r:embed="rId2"/>
            <a:tile tx="0" ty="0" sx="100000" sy="100000" flip="none" algn="tl"/>
          </a:blipFill>
        </p:spPr>
        <p:txBody>
          <a:bodyPr wrap="square" rtlCol="0">
            <a:spAutoFit/>
          </a:bodyPr>
          <a:lstStyle/>
          <a:p>
            <a:r>
              <a:rPr lang="en-US" altLang="ja-JP" sz="2800" dirty="0"/>
              <a:t>RNA-seq</a:t>
            </a:r>
            <a:r>
              <a:rPr lang="ja-JP" altLang="en-US" sz="2800" dirty="0"/>
              <a:t>とマイクロアレイにおける発現変動解析の違い</a:t>
            </a:r>
          </a:p>
        </p:txBody>
      </p:sp>
    </p:spTree>
    <p:extLst>
      <p:ext uri="{BB962C8B-B14F-4D97-AF65-F5344CB8AC3E}">
        <p14:creationId xmlns:p14="http://schemas.microsoft.com/office/powerpoint/2010/main" val="3704349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pictogram2.com/p/p0052/i/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7619"/>
            <a:ext cx="2694606" cy="269460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3562846" y="1206622"/>
            <a:ext cx="6419354" cy="830997"/>
          </a:xfrm>
          <a:prstGeom prst="rect">
            <a:avLst/>
          </a:prstGeom>
          <a:noFill/>
        </p:spPr>
        <p:txBody>
          <a:bodyPr wrap="square" rtlCol="0">
            <a:spAutoFit/>
          </a:bodyPr>
          <a:lstStyle/>
          <a:p>
            <a:r>
              <a:rPr lang="en-US" altLang="ja-JP" sz="2400" dirty="0"/>
              <a:t>QC</a:t>
            </a:r>
            <a:r>
              <a:rPr lang="ja-JP" altLang="en-US" sz="2400" dirty="0"/>
              <a:t>・前処理・マッピングは最初はやりません</a:t>
            </a:r>
            <a:endParaRPr lang="en-US" altLang="ja-JP" sz="2400" dirty="0"/>
          </a:p>
          <a:p>
            <a:r>
              <a:rPr lang="ja-JP" altLang="en-US" sz="2400" dirty="0"/>
              <a:t>･･･というのも</a:t>
            </a:r>
            <a:r>
              <a:rPr lang="en-US" altLang="ja-JP" sz="2400" dirty="0"/>
              <a:t>Linux</a:t>
            </a:r>
            <a:r>
              <a:rPr lang="ja-JP" altLang="en-US" sz="2400" dirty="0"/>
              <a:t>が必要だからです。</a:t>
            </a:r>
          </a:p>
        </p:txBody>
      </p:sp>
      <p:sp>
        <p:nvSpPr>
          <p:cNvPr id="3" name="角丸四角形吹き出し 2"/>
          <p:cNvSpPr/>
          <p:nvPr/>
        </p:nvSpPr>
        <p:spPr>
          <a:xfrm>
            <a:off x="3158859" y="1052187"/>
            <a:ext cx="7170937" cy="1139869"/>
          </a:xfrm>
          <a:prstGeom prst="wedgeRoundRectCallout">
            <a:avLst>
              <a:gd name="adj1" fmla="val -59276"/>
              <a:gd name="adj2" fmla="val 4931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p:cNvSpPr txBox="1"/>
          <p:nvPr/>
        </p:nvSpPr>
        <p:spPr>
          <a:xfrm>
            <a:off x="2907102" y="2578689"/>
            <a:ext cx="8807570" cy="1569660"/>
          </a:xfrm>
          <a:prstGeom prst="rect">
            <a:avLst/>
          </a:prstGeom>
          <a:noFill/>
        </p:spPr>
        <p:txBody>
          <a:bodyPr wrap="square" rtlCol="0">
            <a:spAutoFit/>
          </a:bodyPr>
          <a:lstStyle/>
          <a:p>
            <a:r>
              <a:rPr lang="ja-JP" altLang="en-US" sz="2400" dirty="0"/>
              <a:t>やろうと思えば</a:t>
            </a:r>
            <a:r>
              <a:rPr lang="en-US" altLang="ja-JP" sz="2400" dirty="0"/>
              <a:t>R</a:t>
            </a:r>
            <a:r>
              <a:rPr lang="ja-JP" altLang="en-US" sz="2400" dirty="0"/>
              <a:t>でもできますが、</a:t>
            </a:r>
            <a:br>
              <a:rPr lang="en-US" altLang="ja-JP" sz="2400" dirty="0"/>
            </a:br>
            <a:r>
              <a:rPr lang="ja-JP" altLang="en-US" sz="2400" dirty="0"/>
              <a:t>各々の環境で動かせるようにするにはかなり大変です。</a:t>
            </a:r>
            <a:endParaRPr lang="en-US" altLang="ja-JP" sz="2400" dirty="0"/>
          </a:p>
          <a:p>
            <a:r>
              <a:rPr lang="ja-JP" altLang="en-US" sz="2400" dirty="0"/>
              <a:t>ちなみにフルデータでやろうとすると、</a:t>
            </a:r>
            <a:br>
              <a:rPr lang="en-US" altLang="ja-JP" sz="2400" dirty="0"/>
            </a:br>
            <a:r>
              <a:rPr lang="en-US" altLang="ja-JP" sz="2400" dirty="0"/>
              <a:t>3</a:t>
            </a:r>
            <a:r>
              <a:rPr lang="ja-JP" altLang="en-US" sz="2400" dirty="0"/>
              <a:t>サンプルあたり最低</a:t>
            </a:r>
            <a:r>
              <a:rPr lang="en-US" altLang="ja-JP" sz="2400" dirty="0"/>
              <a:t>4GB,</a:t>
            </a:r>
            <a:r>
              <a:rPr lang="ja-JP" altLang="en-US" sz="2400" dirty="0"/>
              <a:t> </a:t>
            </a:r>
            <a:r>
              <a:rPr lang="en-US" altLang="ja-JP" sz="2400" dirty="0"/>
              <a:t>3</a:t>
            </a:r>
            <a:r>
              <a:rPr lang="ja-JP" altLang="en-US" sz="2400" dirty="0"/>
              <a:t>時間くらい必要になります</a:t>
            </a:r>
          </a:p>
        </p:txBody>
      </p:sp>
      <p:sp>
        <p:nvSpPr>
          <p:cNvPr id="8" name="角丸四角形吹き出し 7"/>
          <p:cNvSpPr/>
          <p:nvPr/>
        </p:nvSpPr>
        <p:spPr>
          <a:xfrm>
            <a:off x="2694606" y="2471554"/>
            <a:ext cx="8250485" cy="1786246"/>
          </a:xfrm>
          <a:prstGeom prst="wedgeRoundRectCallout">
            <a:avLst>
              <a:gd name="adj1" fmla="val -57445"/>
              <a:gd name="adj2" fmla="val -4781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テキスト ボックス 9"/>
          <p:cNvSpPr txBox="1"/>
          <p:nvPr/>
        </p:nvSpPr>
        <p:spPr>
          <a:xfrm>
            <a:off x="2694606" y="5213228"/>
            <a:ext cx="7305700" cy="461665"/>
          </a:xfrm>
          <a:prstGeom prst="rect">
            <a:avLst/>
          </a:prstGeom>
          <a:noFill/>
        </p:spPr>
        <p:txBody>
          <a:bodyPr wrap="square" rtlCol="0">
            <a:spAutoFit/>
          </a:bodyPr>
          <a:lstStyle/>
          <a:p>
            <a:r>
              <a:rPr lang="ja-JP" altLang="en-US" sz="2400" dirty="0"/>
              <a:t>しかもその方法は精度が悪く、オススメできません</a:t>
            </a:r>
            <a:endParaRPr lang="en-US" altLang="ja-JP" sz="2400" dirty="0"/>
          </a:p>
        </p:txBody>
      </p:sp>
      <p:sp>
        <p:nvSpPr>
          <p:cNvPr id="11" name="角丸四角形吹き出し 10"/>
          <p:cNvSpPr/>
          <p:nvPr/>
        </p:nvSpPr>
        <p:spPr>
          <a:xfrm>
            <a:off x="2510531" y="5082309"/>
            <a:ext cx="8065454" cy="723504"/>
          </a:xfrm>
          <a:prstGeom prst="wedgeRoundRectCallout">
            <a:avLst>
              <a:gd name="adj1" fmla="val -59950"/>
              <a:gd name="adj2" fmla="val -1959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テキスト ボックス 1">
            <a:extLst>
              <a:ext uri="{FF2B5EF4-FFF2-40B4-BE49-F238E27FC236}">
                <a16:creationId xmlns:a16="http://schemas.microsoft.com/office/drawing/2014/main" id="{D4D57E62-D6FE-9671-34B3-399EC450523D}"/>
              </a:ext>
            </a:extLst>
          </p:cNvPr>
          <p:cNvSpPr txBox="1"/>
          <p:nvPr/>
        </p:nvSpPr>
        <p:spPr>
          <a:xfrm>
            <a:off x="172528" y="232914"/>
            <a:ext cx="9178506" cy="523220"/>
          </a:xfrm>
          <a:prstGeom prst="rect">
            <a:avLst/>
          </a:prstGeom>
          <a:blipFill>
            <a:blip r:embed="rId3"/>
            <a:tile tx="0" ty="0" sx="100000" sy="100000" flip="none" algn="tl"/>
          </a:blipFill>
        </p:spPr>
        <p:txBody>
          <a:bodyPr wrap="square" rtlCol="0">
            <a:spAutoFit/>
          </a:bodyPr>
          <a:lstStyle/>
          <a:p>
            <a:r>
              <a:rPr lang="en-US" altLang="ja-JP" sz="2800" dirty="0"/>
              <a:t>RNA-seq</a:t>
            </a:r>
            <a:r>
              <a:rPr lang="ja-JP" altLang="en-US" sz="2800" dirty="0"/>
              <a:t>とマイクロアレイにおける発現変動解析の違い</a:t>
            </a:r>
          </a:p>
        </p:txBody>
      </p:sp>
    </p:spTree>
    <p:extLst>
      <p:ext uri="{BB962C8B-B14F-4D97-AF65-F5344CB8AC3E}">
        <p14:creationId xmlns:p14="http://schemas.microsoft.com/office/powerpoint/2010/main" val="295336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1974937" y="2091848"/>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プライマー配列の除去</a:t>
            </a:r>
          </a:p>
        </p:txBody>
      </p:sp>
      <p:sp>
        <p:nvSpPr>
          <p:cNvPr id="6" name="下矢印 5"/>
          <p:cNvSpPr/>
          <p:nvPr/>
        </p:nvSpPr>
        <p:spPr>
          <a:xfrm>
            <a:off x="3468730" y="2780779"/>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 11"/>
          <p:cNvSpPr/>
          <p:nvPr/>
        </p:nvSpPr>
        <p:spPr>
          <a:xfrm>
            <a:off x="1974937" y="3281820"/>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異常な配列の除去</a:t>
            </a:r>
          </a:p>
        </p:txBody>
      </p:sp>
      <p:sp>
        <p:nvSpPr>
          <p:cNvPr id="13" name="下矢印 12"/>
          <p:cNvSpPr/>
          <p:nvPr/>
        </p:nvSpPr>
        <p:spPr>
          <a:xfrm>
            <a:off x="3468730" y="3970751"/>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 13"/>
          <p:cNvSpPr/>
          <p:nvPr/>
        </p:nvSpPr>
        <p:spPr>
          <a:xfrm>
            <a:off x="1974937" y="4471792"/>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リファレンスへ</a:t>
            </a:r>
            <a:br>
              <a:rPr lang="en-US" altLang="ja-JP" sz="2400" dirty="0"/>
            </a:br>
            <a:r>
              <a:rPr lang="ja-JP" altLang="en-US" sz="2400" dirty="0"/>
              <a:t>マッピング</a:t>
            </a:r>
          </a:p>
        </p:txBody>
      </p:sp>
      <p:sp>
        <p:nvSpPr>
          <p:cNvPr id="15" name="下矢印 14"/>
          <p:cNvSpPr/>
          <p:nvPr/>
        </p:nvSpPr>
        <p:spPr>
          <a:xfrm>
            <a:off x="3468730" y="5160723"/>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 15"/>
          <p:cNvSpPr/>
          <p:nvPr/>
        </p:nvSpPr>
        <p:spPr>
          <a:xfrm>
            <a:off x="1974937" y="5661764"/>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カウントデータの取得</a:t>
            </a:r>
          </a:p>
        </p:txBody>
      </p:sp>
      <p:sp>
        <p:nvSpPr>
          <p:cNvPr id="17" name="テキスト ボックス 16"/>
          <p:cNvSpPr txBox="1"/>
          <p:nvPr/>
        </p:nvSpPr>
        <p:spPr>
          <a:xfrm>
            <a:off x="4372564" y="3970751"/>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18" name="角丸四角形 17"/>
          <p:cNvSpPr/>
          <p:nvPr/>
        </p:nvSpPr>
        <p:spPr>
          <a:xfrm>
            <a:off x="1974937" y="901876"/>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配列の取得</a:t>
            </a:r>
          </a:p>
        </p:txBody>
      </p:sp>
      <p:sp>
        <p:nvSpPr>
          <p:cNvPr id="19" name="下矢印 18"/>
          <p:cNvSpPr/>
          <p:nvPr/>
        </p:nvSpPr>
        <p:spPr>
          <a:xfrm>
            <a:off x="3468730" y="1590807"/>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p:cNvSpPr txBox="1"/>
          <p:nvPr/>
        </p:nvSpPr>
        <p:spPr>
          <a:xfrm>
            <a:off x="4372564" y="157381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1" name="テキスト ボックス 20"/>
          <p:cNvSpPr txBox="1"/>
          <p:nvPr/>
        </p:nvSpPr>
        <p:spPr>
          <a:xfrm>
            <a:off x="4372564" y="280046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2" name="テキスト ボックス 21"/>
          <p:cNvSpPr txBox="1"/>
          <p:nvPr/>
        </p:nvSpPr>
        <p:spPr>
          <a:xfrm>
            <a:off x="4372564" y="5200099"/>
            <a:ext cx="663880" cy="461665"/>
          </a:xfrm>
          <a:prstGeom prst="rect">
            <a:avLst/>
          </a:prstGeom>
          <a:noFill/>
        </p:spPr>
        <p:txBody>
          <a:bodyPr wrap="square" rtlCol="0">
            <a:spAutoFit/>
          </a:bodyPr>
          <a:lstStyle/>
          <a:p>
            <a:r>
              <a:rPr lang="en-US" altLang="ja-JP" sz="2400" dirty="0"/>
              <a:t>QC</a:t>
            </a:r>
            <a:endParaRPr lang="ja-JP" altLang="en-US" sz="2400" dirty="0"/>
          </a:p>
        </p:txBody>
      </p:sp>
      <p:cxnSp>
        <p:nvCxnSpPr>
          <p:cNvPr id="24" name="直線コネクタ 23"/>
          <p:cNvCxnSpPr>
            <a:cxnSpLocks/>
            <a:stCxn id="20" idx="3"/>
            <a:endCxn id="25" idx="1"/>
          </p:cNvCxnSpPr>
          <p:nvPr/>
        </p:nvCxnSpPr>
        <p:spPr>
          <a:xfrm flipV="1">
            <a:off x="5036444" y="1306306"/>
            <a:ext cx="2011534" cy="498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7047978" y="1075473"/>
            <a:ext cx="2587728" cy="461665"/>
          </a:xfrm>
          <a:prstGeom prst="rect">
            <a:avLst/>
          </a:prstGeom>
          <a:noFill/>
        </p:spPr>
        <p:txBody>
          <a:bodyPr wrap="square" rtlCol="0">
            <a:spAutoFit/>
          </a:bodyPr>
          <a:lstStyle/>
          <a:p>
            <a:r>
              <a:rPr lang="en-US" altLang="ja-JP" sz="2400" dirty="0" err="1"/>
              <a:t>FastQC</a:t>
            </a:r>
            <a:r>
              <a:rPr lang="ja-JP" altLang="en-US" sz="2400" dirty="0"/>
              <a:t>・</a:t>
            </a:r>
            <a:r>
              <a:rPr lang="en-US" altLang="ja-JP" sz="2400" dirty="0" err="1"/>
              <a:t>QuasR</a:t>
            </a:r>
            <a:endParaRPr lang="ja-JP" altLang="en-US" sz="2400" dirty="0"/>
          </a:p>
        </p:txBody>
      </p:sp>
      <p:cxnSp>
        <p:nvCxnSpPr>
          <p:cNvPr id="26" name="直線コネクタ 25"/>
          <p:cNvCxnSpPr>
            <a:cxnSpLocks/>
            <a:stCxn id="2" idx="3"/>
            <a:endCxn id="27" idx="1"/>
          </p:cNvCxnSpPr>
          <p:nvPr/>
        </p:nvCxnSpPr>
        <p:spPr>
          <a:xfrm flipV="1">
            <a:off x="5544855" y="2436313"/>
            <a:ext cx="111481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659671" y="2020814"/>
            <a:ext cx="3830049" cy="830997"/>
          </a:xfrm>
          <a:prstGeom prst="rect">
            <a:avLst/>
          </a:prstGeom>
          <a:noFill/>
        </p:spPr>
        <p:txBody>
          <a:bodyPr wrap="square" rtlCol="0">
            <a:spAutoFit/>
          </a:bodyPr>
          <a:lstStyle/>
          <a:p>
            <a:r>
              <a:rPr lang="en-US" altLang="ja-JP" sz="2400" dirty="0" err="1"/>
              <a:t>cutadapt</a:t>
            </a:r>
            <a:r>
              <a:rPr lang="en-US" altLang="ja-JP" sz="2400" dirty="0"/>
              <a:t>, </a:t>
            </a:r>
            <a:r>
              <a:rPr lang="en-US" altLang="ja-JP" sz="2400" dirty="0" err="1"/>
              <a:t>FASTX_Toolkit</a:t>
            </a:r>
            <a:endParaRPr lang="en-US" altLang="ja-JP" sz="2400" dirty="0"/>
          </a:p>
          <a:p>
            <a:r>
              <a:rPr lang="en-US" altLang="ja-JP" sz="2400" dirty="0" err="1"/>
              <a:t>Trimmomatic</a:t>
            </a:r>
            <a:r>
              <a:rPr lang="en-US" altLang="ja-JP" sz="2400" dirty="0"/>
              <a:t>,</a:t>
            </a:r>
            <a:r>
              <a:rPr lang="ja-JP" altLang="en-US" sz="2400" dirty="0"/>
              <a:t> </a:t>
            </a:r>
            <a:r>
              <a:rPr lang="en-US" altLang="ja-JP" sz="2400" dirty="0" err="1"/>
              <a:t>fastp</a:t>
            </a:r>
            <a:endParaRPr lang="ja-JP" altLang="en-US" sz="2400" dirty="0"/>
          </a:p>
        </p:txBody>
      </p:sp>
      <p:cxnSp>
        <p:nvCxnSpPr>
          <p:cNvPr id="38" name="直線コネクタ 37"/>
          <p:cNvCxnSpPr>
            <a:cxnSpLocks/>
            <a:stCxn id="12" idx="3"/>
            <a:endCxn id="39" idx="1"/>
          </p:cNvCxnSpPr>
          <p:nvPr/>
        </p:nvCxnSpPr>
        <p:spPr>
          <a:xfrm>
            <a:off x="5544855" y="3626286"/>
            <a:ext cx="1114817" cy="2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6659672" y="3213529"/>
            <a:ext cx="3692026" cy="830997"/>
          </a:xfrm>
          <a:prstGeom prst="rect">
            <a:avLst/>
          </a:prstGeom>
          <a:noFill/>
        </p:spPr>
        <p:txBody>
          <a:bodyPr wrap="square" rtlCol="0">
            <a:spAutoFit/>
          </a:bodyPr>
          <a:lstStyle/>
          <a:p>
            <a:r>
              <a:rPr lang="en-US" altLang="ja-JP" sz="2400" dirty="0" err="1"/>
              <a:t>cutadapt</a:t>
            </a:r>
            <a:r>
              <a:rPr lang="en-US" altLang="ja-JP" sz="2400" dirty="0"/>
              <a:t> ,</a:t>
            </a:r>
            <a:r>
              <a:rPr lang="ja-JP" altLang="en-US" sz="2400" dirty="0"/>
              <a:t> </a:t>
            </a:r>
            <a:endParaRPr lang="en-US" altLang="ja-JP" sz="2400" dirty="0"/>
          </a:p>
          <a:p>
            <a:r>
              <a:rPr lang="en-US" altLang="ja-JP" sz="2400" dirty="0" err="1"/>
              <a:t>Trimmomatic</a:t>
            </a:r>
            <a:r>
              <a:rPr lang="en-US" altLang="ja-JP" sz="2400" dirty="0"/>
              <a:t>,</a:t>
            </a:r>
            <a:r>
              <a:rPr lang="ja-JP" altLang="en-US" sz="2400" dirty="0"/>
              <a:t> </a:t>
            </a:r>
            <a:r>
              <a:rPr lang="en-US" altLang="ja-JP" sz="2400" dirty="0" err="1"/>
              <a:t>fastp</a:t>
            </a:r>
            <a:endParaRPr lang="ja-JP" altLang="en-US" sz="2400" dirty="0"/>
          </a:p>
        </p:txBody>
      </p:sp>
      <p:cxnSp>
        <p:nvCxnSpPr>
          <p:cNvPr id="43" name="直線コネクタ 42"/>
          <p:cNvCxnSpPr>
            <a:cxnSpLocks/>
            <a:stCxn id="14" idx="3"/>
            <a:endCxn id="44" idx="1"/>
          </p:cNvCxnSpPr>
          <p:nvPr/>
        </p:nvCxnSpPr>
        <p:spPr>
          <a:xfrm flipV="1">
            <a:off x="5544855" y="4809001"/>
            <a:ext cx="1114817" cy="7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6659672" y="4578168"/>
            <a:ext cx="4261370" cy="461665"/>
          </a:xfrm>
          <a:prstGeom prst="rect">
            <a:avLst/>
          </a:prstGeom>
          <a:noFill/>
        </p:spPr>
        <p:txBody>
          <a:bodyPr wrap="square" rtlCol="0">
            <a:spAutoFit/>
          </a:bodyPr>
          <a:lstStyle/>
          <a:p>
            <a:r>
              <a:rPr lang="en-US" altLang="ja-JP" sz="2400" dirty="0"/>
              <a:t>BWA, HISAT2,</a:t>
            </a:r>
            <a:r>
              <a:rPr lang="ja-JP" altLang="en-US" sz="2400" dirty="0"/>
              <a:t> </a:t>
            </a:r>
            <a:r>
              <a:rPr lang="en-US" altLang="ja-JP" sz="2400" dirty="0"/>
              <a:t>STAR, </a:t>
            </a:r>
            <a:r>
              <a:rPr lang="en-US" altLang="ja-JP" sz="2400" dirty="0" err="1"/>
              <a:t>kallisto</a:t>
            </a:r>
            <a:endParaRPr lang="ja-JP" altLang="en-US" sz="2400" dirty="0"/>
          </a:p>
        </p:txBody>
      </p:sp>
      <p:cxnSp>
        <p:nvCxnSpPr>
          <p:cNvPr id="51" name="直線コネクタ 50"/>
          <p:cNvCxnSpPr>
            <a:cxnSpLocks/>
            <a:stCxn id="16" idx="3"/>
            <a:endCxn id="52" idx="1"/>
          </p:cNvCxnSpPr>
          <p:nvPr/>
        </p:nvCxnSpPr>
        <p:spPr>
          <a:xfrm flipV="1">
            <a:off x="5544855" y="5991717"/>
            <a:ext cx="1177446" cy="1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6722301" y="5760884"/>
            <a:ext cx="3853684" cy="461665"/>
          </a:xfrm>
          <a:prstGeom prst="rect">
            <a:avLst/>
          </a:prstGeom>
          <a:noFill/>
        </p:spPr>
        <p:txBody>
          <a:bodyPr wrap="square" rtlCol="0">
            <a:spAutoFit/>
          </a:bodyPr>
          <a:lstStyle/>
          <a:p>
            <a:r>
              <a:rPr lang="en-US" altLang="ja-JP" sz="2400" dirty="0"/>
              <a:t>Cufflinks, RSEM,</a:t>
            </a:r>
            <a:r>
              <a:rPr lang="ja-JP" altLang="en-US" sz="2400" dirty="0"/>
              <a:t> </a:t>
            </a:r>
            <a:r>
              <a:rPr lang="en-US" altLang="ja-JP" sz="2400" dirty="0" err="1"/>
              <a:t>kallisto</a:t>
            </a:r>
            <a:endParaRPr lang="en-US" altLang="ja-JP" sz="2400" dirty="0"/>
          </a:p>
        </p:txBody>
      </p:sp>
      <p:sp>
        <p:nvSpPr>
          <p:cNvPr id="3" name="テキスト ボックス 2">
            <a:extLst>
              <a:ext uri="{FF2B5EF4-FFF2-40B4-BE49-F238E27FC236}">
                <a16:creationId xmlns:a16="http://schemas.microsoft.com/office/drawing/2014/main" id="{9396B376-9ACD-5069-C5ED-EB3EF6084D2F}"/>
              </a:ext>
            </a:extLst>
          </p:cNvPr>
          <p:cNvSpPr txBox="1"/>
          <p:nvPr/>
        </p:nvSpPr>
        <p:spPr>
          <a:xfrm>
            <a:off x="172528" y="232914"/>
            <a:ext cx="5372327" cy="523220"/>
          </a:xfrm>
          <a:prstGeom prst="rect">
            <a:avLst/>
          </a:prstGeom>
          <a:blipFill>
            <a:blip r:embed="rId2"/>
            <a:tile tx="0" ty="0" sx="100000" sy="100000" flip="none" algn="tl"/>
          </a:blipFill>
        </p:spPr>
        <p:txBody>
          <a:bodyPr wrap="square" rtlCol="0">
            <a:spAutoFit/>
          </a:bodyPr>
          <a:lstStyle/>
          <a:p>
            <a:r>
              <a:rPr lang="en-US" altLang="ja-JP" sz="2800" dirty="0"/>
              <a:t>RNA-seq</a:t>
            </a:r>
            <a:r>
              <a:rPr lang="ja-JP" altLang="en-US" sz="2800" dirty="0"/>
              <a:t>におけるワークフロー</a:t>
            </a:r>
          </a:p>
        </p:txBody>
      </p:sp>
    </p:spTree>
    <p:extLst>
      <p:ext uri="{BB962C8B-B14F-4D97-AF65-F5344CB8AC3E}">
        <p14:creationId xmlns:p14="http://schemas.microsoft.com/office/powerpoint/2010/main" val="2540436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1974937" y="2091848"/>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プライマー配列の除去</a:t>
            </a:r>
          </a:p>
        </p:txBody>
      </p:sp>
      <p:sp>
        <p:nvSpPr>
          <p:cNvPr id="6" name="下矢印 5"/>
          <p:cNvSpPr/>
          <p:nvPr/>
        </p:nvSpPr>
        <p:spPr>
          <a:xfrm>
            <a:off x="3468730" y="2780779"/>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 11"/>
          <p:cNvSpPr/>
          <p:nvPr/>
        </p:nvSpPr>
        <p:spPr>
          <a:xfrm>
            <a:off x="1974937" y="3281820"/>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異常な配列の除去</a:t>
            </a:r>
          </a:p>
        </p:txBody>
      </p:sp>
      <p:sp>
        <p:nvSpPr>
          <p:cNvPr id="13" name="下矢印 12"/>
          <p:cNvSpPr/>
          <p:nvPr/>
        </p:nvSpPr>
        <p:spPr>
          <a:xfrm>
            <a:off x="3468730" y="3970751"/>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角丸四角形 13"/>
          <p:cNvSpPr/>
          <p:nvPr/>
        </p:nvSpPr>
        <p:spPr>
          <a:xfrm>
            <a:off x="1974937" y="4471792"/>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リファレンスへ</a:t>
            </a:r>
            <a:br>
              <a:rPr lang="en-US" altLang="ja-JP" sz="2400" dirty="0"/>
            </a:br>
            <a:r>
              <a:rPr lang="ja-JP" altLang="en-US" sz="2400" dirty="0"/>
              <a:t>マッピング</a:t>
            </a:r>
          </a:p>
        </p:txBody>
      </p:sp>
      <p:sp>
        <p:nvSpPr>
          <p:cNvPr id="15" name="下矢印 14"/>
          <p:cNvSpPr/>
          <p:nvPr/>
        </p:nvSpPr>
        <p:spPr>
          <a:xfrm>
            <a:off x="3468730" y="5160723"/>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 15"/>
          <p:cNvSpPr/>
          <p:nvPr/>
        </p:nvSpPr>
        <p:spPr>
          <a:xfrm>
            <a:off x="1974937" y="5661764"/>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カウントデータの取得</a:t>
            </a:r>
          </a:p>
        </p:txBody>
      </p:sp>
      <p:sp>
        <p:nvSpPr>
          <p:cNvPr id="17" name="テキスト ボックス 16"/>
          <p:cNvSpPr txBox="1"/>
          <p:nvPr/>
        </p:nvSpPr>
        <p:spPr>
          <a:xfrm>
            <a:off x="4372564" y="3970751"/>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18" name="角丸四角形 17"/>
          <p:cNvSpPr/>
          <p:nvPr/>
        </p:nvSpPr>
        <p:spPr>
          <a:xfrm>
            <a:off x="1974937" y="901876"/>
            <a:ext cx="3569918" cy="6889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t>配列の取得</a:t>
            </a:r>
          </a:p>
        </p:txBody>
      </p:sp>
      <p:sp>
        <p:nvSpPr>
          <p:cNvPr id="19" name="下矢印 18"/>
          <p:cNvSpPr/>
          <p:nvPr/>
        </p:nvSpPr>
        <p:spPr>
          <a:xfrm>
            <a:off x="3468730" y="1590807"/>
            <a:ext cx="582332" cy="501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p:cNvSpPr txBox="1"/>
          <p:nvPr/>
        </p:nvSpPr>
        <p:spPr>
          <a:xfrm>
            <a:off x="4372564" y="157381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1" name="テキスト ボックス 20"/>
          <p:cNvSpPr txBox="1"/>
          <p:nvPr/>
        </p:nvSpPr>
        <p:spPr>
          <a:xfrm>
            <a:off x="4372564" y="2800466"/>
            <a:ext cx="663880" cy="461665"/>
          </a:xfrm>
          <a:prstGeom prst="rect">
            <a:avLst/>
          </a:prstGeom>
          <a:noFill/>
        </p:spPr>
        <p:txBody>
          <a:bodyPr wrap="square" rtlCol="0">
            <a:spAutoFit/>
          </a:bodyPr>
          <a:lstStyle/>
          <a:p>
            <a:r>
              <a:rPr lang="en-US" altLang="ja-JP" sz="2400" dirty="0"/>
              <a:t>QC</a:t>
            </a:r>
            <a:endParaRPr lang="ja-JP" altLang="en-US" sz="2400" dirty="0"/>
          </a:p>
        </p:txBody>
      </p:sp>
      <p:sp>
        <p:nvSpPr>
          <p:cNvPr id="22" name="テキスト ボックス 21"/>
          <p:cNvSpPr txBox="1"/>
          <p:nvPr/>
        </p:nvSpPr>
        <p:spPr>
          <a:xfrm>
            <a:off x="4372564" y="5200099"/>
            <a:ext cx="663880" cy="461665"/>
          </a:xfrm>
          <a:prstGeom prst="rect">
            <a:avLst/>
          </a:prstGeom>
          <a:noFill/>
        </p:spPr>
        <p:txBody>
          <a:bodyPr wrap="square" rtlCol="0">
            <a:spAutoFit/>
          </a:bodyPr>
          <a:lstStyle/>
          <a:p>
            <a:r>
              <a:rPr lang="en-US" altLang="ja-JP" sz="2400" dirty="0"/>
              <a:t>QC</a:t>
            </a:r>
            <a:endParaRPr lang="ja-JP" altLang="en-US" sz="2400" dirty="0"/>
          </a:p>
        </p:txBody>
      </p:sp>
      <p:cxnSp>
        <p:nvCxnSpPr>
          <p:cNvPr id="24" name="直線コネクタ 23"/>
          <p:cNvCxnSpPr>
            <a:cxnSpLocks/>
            <a:stCxn id="20" idx="3"/>
            <a:endCxn id="25" idx="1"/>
          </p:cNvCxnSpPr>
          <p:nvPr/>
        </p:nvCxnSpPr>
        <p:spPr>
          <a:xfrm flipV="1">
            <a:off x="5036444" y="1306306"/>
            <a:ext cx="2011534" cy="498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7047978" y="1075473"/>
            <a:ext cx="2881026" cy="461665"/>
          </a:xfrm>
          <a:prstGeom prst="rect">
            <a:avLst/>
          </a:prstGeom>
          <a:noFill/>
        </p:spPr>
        <p:txBody>
          <a:bodyPr wrap="square" rtlCol="0">
            <a:spAutoFit/>
          </a:bodyPr>
          <a:lstStyle/>
          <a:p>
            <a:r>
              <a:rPr lang="en-US" altLang="ja-JP" sz="2400" dirty="0" err="1"/>
              <a:t>FastQC</a:t>
            </a:r>
            <a:r>
              <a:rPr lang="ja-JP" altLang="en-US" sz="2400" dirty="0"/>
              <a:t>・</a:t>
            </a:r>
            <a:r>
              <a:rPr lang="en-US" altLang="ja-JP" sz="2400" dirty="0" err="1"/>
              <a:t>QuasR</a:t>
            </a:r>
            <a:endParaRPr lang="ja-JP" altLang="en-US" sz="2400" dirty="0"/>
          </a:p>
        </p:txBody>
      </p:sp>
      <p:cxnSp>
        <p:nvCxnSpPr>
          <p:cNvPr id="26" name="直線コネクタ 25"/>
          <p:cNvCxnSpPr>
            <a:stCxn id="2" idx="3"/>
            <a:endCxn id="27" idx="1"/>
          </p:cNvCxnSpPr>
          <p:nvPr/>
        </p:nvCxnSpPr>
        <p:spPr>
          <a:xfrm flipV="1">
            <a:off x="5544856" y="2251647"/>
            <a:ext cx="1114817" cy="184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659672" y="2020814"/>
            <a:ext cx="3494762" cy="461665"/>
          </a:xfrm>
          <a:prstGeom prst="rect">
            <a:avLst/>
          </a:prstGeom>
          <a:noFill/>
        </p:spPr>
        <p:txBody>
          <a:bodyPr wrap="square" rtlCol="0">
            <a:spAutoFit/>
          </a:bodyPr>
          <a:lstStyle/>
          <a:p>
            <a:r>
              <a:rPr lang="en-US" altLang="ja-JP" sz="2400" err="1">
                <a:solidFill>
                  <a:srgbClr val="FF0000"/>
                </a:solidFill>
              </a:rPr>
              <a:t>Trimmomatic</a:t>
            </a:r>
            <a:r>
              <a:rPr lang="en-US" altLang="ja-JP" sz="2400">
                <a:solidFill>
                  <a:srgbClr val="FF0000"/>
                </a:solidFill>
              </a:rPr>
              <a:t>,</a:t>
            </a:r>
            <a:r>
              <a:rPr lang="ja-JP" altLang="en-US" sz="2400">
                <a:solidFill>
                  <a:srgbClr val="FF0000"/>
                </a:solidFill>
              </a:rPr>
              <a:t> </a:t>
            </a:r>
            <a:r>
              <a:rPr lang="en-US" altLang="ja-JP" sz="2400">
                <a:solidFill>
                  <a:srgbClr val="FF0000"/>
                </a:solidFill>
              </a:rPr>
              <a:t>fastp</a:t>
            </a:r>
            <a:endParaRPr lang="ja-JP" altLang="en-US" sz="2400" dirty="0">
              <a:solidFill>
                <a:srgbClr val="FF0000"/>
              </a:solidFill>
            </a:endParaRPr>
          </a:p>
        </p:txBody>
      </p:sp>
      <p:cxnSp>
        <p:nvCxnSpPr>
          <p:cNvPr id="38" name="直線コネクタ 37"/>
          <p:cNvCxnSpPr>
            <a:cxnSpLocks/>
            <a:stCxn id="12" idx="3"/>
            <a:endCxn id="39" idx="1"/>
          </p:cNvCxnSpPr>
          <p:nvPr/>
        </p:nvCxnSpPr>
        <p:spPr>
          <a:xfrm flipV="1">
            <a:off x="5544856" y="3444361"/>
            <a:ext cx="1114817" cy="181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6659672" y="3213529"/>
            <a:ext cx="3768842" cy="461665"/>
          </a:xfrm>
          <a:prstGeom prst="rect">
            <a:avLst/>
          </a:prstGeom>
          <a:noFill/>
        </p:spPr>
        <p:txBody>
          <a:bodyPr wrap="square" rtlCol="0">
            <a:spAutoFit/>
          </a:bodyPr>
          <a:lstStyle/>
          <a:p>
            <a:r>
              <a:rPr lang="en-US" altLang="ja-JP" sz="2400" err="1">
                <a:solidFill>
                  <a:srgbClr val="FF0000"/>
                </a:solidFill>
              </a:rPr>
              <a:t>Trimmomatic</a:t>
            </a:r>
            <a:r>
              <a:rPr lang="en-US" altLang="ja-JP" sz="2400">
                <a:solidFill>
                  <a:srgbClr val="FF0000"/>
                </a:solidFill>
              </a:rPr>
              <a:t>,</a:t>
            </a:r>
            <a:r>
              <a:rPr lang="ja-JP" altLang="en-US" sz="2400">
                <a:solidFill>
                  <a:srgbClr val="FF0000"/>
                </a:solidFill>
              </a:rPr>
              <a:t> </a:t>
            </a:r>
            <a:r>
              <a:rPr lang="en-US" altLang="ja-JP" sz="2400">
                <a:solidFill>
                  <a:srgbClr val="FF0000"/>
                </a:solidFill>
              </a:rPr>
              <a:t>fastp</a:t>
            </a:r>
            <a:endParaRPr lang="ja-JP" altLang="en-US" sz="2400" dirty="0">
              <a:solidFill>
                <a:srgbClr val="FF0000"/>
              </a:solidFill>
            </a:endParaRPr>
          </a:p>
        </p:txBody>
      </p:sp>
      <p:cxnSp>
        <p:nvCxnSpPr>
          <p:cNvPr id="43" name="直線コネクタ 42"/>
          <p:cNvCxnSpPr>
            <a:cxnSpLocks/>
            <a:stCxn id="14" idx="3"/>
            <a:endCxn id="44" idx="1"/>
          </p:cNvCxnSpPr>
          <p:nvPr/>
        </p:nvCxnSpPr>
        <p:spPr>
          <a:xfrm flipV="1">
            <a:off x="5544856" y="4809001"/>
            <a:ext cx="1114817" cy="7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6659672" y="4578168"/>
            <a:ext cx="3768842" cy="461665"/>
          </a:xfrm>
          <a:prstGeom prst="rect">
            <a:avLst/>
          </a:prstGeom>
          <a:noFill/>
        </p:spPr>
        <p:txBody>
          <a:bodyPr wrap="square" rtlCol="0">
            <a:spAutoFit/>
          </a:bodyPr>
          <a:lstStyle/>
          <a:p>
            <a:r>
              <a:rPr lang="en-US" altLang="ja-JP" sz="2400" dirty="0">
                <a:solidFill>
                  <a:srgbClr val="FF0000"/>
                </a:solidFill>
              </a:rPr>
              <a:t>STAR</a:t>
            </a:r>
            <a:endParaRPr lang="ja-JP" altLang="en-US" sz="2400" dirty="0"/>
          </a:p>
        </p:txBody>
      </p:sp>
      <p:cxnSp>
        <p:nvCxnSpPr>
          <p:cNvPr id="51" name="直線コネクタ 50"/>
          <p:cNvCxnSpPr>
            <a:cxnSpLocks/>
            <a:stCxn id="16" idx="3"/>
            <a:endCxn id="52" idx="1"/>
          </p:cNvCxnSpPr>
          <p:nvPr/>
        </p:nvCxnSpPr>
        <p:spPr>
          <a:xfrm flipV="1">
            <a:off x="5544855" y="5991717"/>
            <a:ext cx="1177446" cy="1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6722301" y="5760884"/>
            <a:ext cx="3494762" cy="461665"/>
          </a:xfrm>
          <a:prstGeom prst="rect">
            <a:avLst/>
          </a:prstGeom>
          <a:noFill/>
        </p:spPr>
        <p:txBody>
          <a:bodyPr wrap="square" rtlCol="0">
            <a:spAutoFit/>
          </a:bodyPr>
          <a:lstStyle/>
          <a:p>
            <a:r>
              <a:rPr lang="en-US" altLang="ja-JP" sz="2400" dirty="0">
                <a:solidFill>
                  <a:srgbClr val="FF0000"/>
                </a:solidFill>
              </a:rPr>
              <a:t>RSEM</a:t>
            </a:r>
            <a:endParaRPr lang="en-US" altLang="ja-JP" sz="2400" dirty="0"/>
          </a:p>
        </p:txBody>
      </p:sp>
      <p:sp>
        <p:nvSpPr>
          <p:cNvPr id="3" name="テキスト ボックス 2">
            <a:extLst>
              <a:ext uri="{FF2B5EF4-FFF2-40B4-BE49-F238E27FC236}">
                <a16:creationId xmlns:a16="http://schemas.microsoft.com/office/drawing/2014/main" id="{0BCD7A47-5D4F-8122-A1C7-E0687309A165}"/>
              </a:ext>
            </a:extLst>
          </p:cNvPr>
          <p:cNvSpPr txBox="1"/>
          <p:nvPr/>
        </p:nvSpPr>
        <p:spPr>
          <a:xfrm>
            <a:off x="172528" y="232914"/>
            <a:ext cx="10946921" cy="523220"/>
          </a:xfrm>
          <a:prstGeom prst="rect">
            <a:avLst/>
          </a:prstGeom>
          <a:blipFill>
            <a:blip r:embed="rId2"/>
            <a:tile tx="0" ty="0" sx="100000" sy="100000" flip="none" algn="tl"/>
          </a:blipFill>
        </p:spPr>
        <p:txBody>
          <a:bodyPr wrap="square" rtlCol="0">
            <a:spAutoFit/>
          </a:bodyPr>
          <a:lstStyle/>
          <a:p>
            <a:r>
              <a:rPr lang="ja-JP" altLang="en-US" sz="2800" dirty="0"/>
              <a:t>ハイスペックパソコンでより高精細に発現データを取得したい場合</a:t>
            </a:r>
          </a:p>
        </p:txBody>
      </p:sp>
    </p:spTree>
    <p:extLst>
      <p:ext uri="{BB962C8B-B14F-4D97-AF65-F5344CB8AC3E}">
        <p14:creationId xmlns:p14="http://schemas.microsoft.com/office/powerpoint/2010/main" val="1347117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kanbanmaker.com/pictsign/pict/image/jis1_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4396" y="1726675"/>
            <a:ext cx="1626556" cy="1626556"/>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6198756" y="1837791"/>
            <a:ext cx="3240807" cy="830997"/>
          </a:xfrm>
          <a:prstGeom prst="rect">
            <a:avLst/>
          </a:prstGeom>
          <a:noFill/>
        </p:spPr>
        <p:txBody>
          <a:bodyPr wrap="square" rtlCol="0">
            <a:spAutoFit/>
          </a:bodyPr>
          <a:lstStyle/>
          <a:p>
            <a:r>
              <a:rPr lang="ja-JP" altLang="en-US" sz="2400" dirty="0"/>
              <a:t>あれ、この流れ</a:t>
            </a:r>
            <a:endParaRPr lang="en-US" altLang="ja-JP" sz="2400" dirty="0"/>
          </a:p>
          <a:p>
            <a:r>
              <a:rPr lang="ja-JP" altLang="en-US" sz="2400" dirty="0"/>
              <a:t>どこかで見たことある</a:t>
            </a:r>
            <a:endParaRPr lang="en-US" altLang="ja-JP" sz="2400" dirty="0"/>
          </a:p>
        </p:txBody>
      </p:sp>
      <p:sp>
        <p:nvSpPr>
          <p:cNvPr id="5" name="テキスト ボックス 4"/>
          <p:cNvSpPr txBox="1"/>
          <p:nvPr/>
        </p:nvSpPr>
        <p:spPr>
          <a:xfrm>
            <a:off x="1875295" y="1201125"/>
            <a:ext cx="3897321" cy="2677656"/>
          </a:xfrm>
          <a:prstGeom prst="rect">
            <a:avLst/>
          </a:prstGeom>
          <a:noFill/>
        </p:spPr>
        <p:txBody>
          <a:bodyPr wrap="square" rtlCol="0">
            <a:spAutoFit/>
          </a:bodyPr>
          <a:lstStyle/>
          <a:p>
            <a:r>
              <a:rPr lang="ja-JP" altLang="en-US" sz="2400" dirty="0"/>
              <a:t>カウントデータ</a:t>
            </a:r>
            <a:endParaRPr lang="en-US" altLang="ja-JP" sz="2400" dirty="0"/>
          </a:p>
          <a:p>
            <a:r>
              <a:rPr lang="ja-JP" altLang="en-US" sz="2400" dirty="0"/>
              <a:t>↓</a:t>
            </a:r>
            <a:endParaRPr lang="en-US" altLang="ja-JP" sz="2400" dirty="0"/>
          </a:p>
          <a:p>
            <a:r>
              <a:rPr lang="ja-JP" altLang="en-US" sz="2400" dirty="0"/>
              <a:t>発現行列作成（正規化）</a:t>
            </a:r>
            <a:endParaRPr lang="en-US" altLang="ja-JP" sz="2400" dirty="0"/>
          </a:p>
          <a:p>
            <a:r>
              <a:rPr lang="ja-JP" altLang="en-US" sz="2400" dirty="0"/>
              <a:t>↓</a:t>
            </a:r>
            <a:endParaRPr lang="en-US" altLang="ja-JP" sz="2400" dirty="0"/>
          </a:p>
          <a:p>
            <a:r>
              <a:rPr lang="ja-JP" altLang="en-US" sz="2400" dirty="0"/>
              <a:t>発現変動遺伝子解析</a:t>
            </a:r>
            <a:endParaRPr lang="en-US" altLang="ja-JP" sz="2400" dirty="0"/>
          </a:p>
          <a:p>
            <a:r>
              <a:rPr lang="ja-JP" altLang="en-US" sz="2400" dirty="0"/>
              <a:t>↓</a:t>
            </a:r>
            <a:endParaRPr lang="en-US" altLang="ja-JP" sz="2400" dirty="0"/>
          </a:p>
          <a:p>
            <a:r>
              <a:rPr lang="ja-JP" altLang="en-US" sz="2400" dirty="0"/>
              <a:t>機能アノテーション</a:t>
            </a:r>
            <a:endParaRPr lang="en-US" altLang="ja-JP" sz="2400" dirty="0"/>
          </a:p>
        </p:txBody>
      </p:sp>
      <p:sp>
        <p:nvSpPr>
          <p:cNvPr id="2" name="右中かっこ 1"/>
          <p:cNvSpPr/>
          <p:nvPr/>
        </p:nvSpPr>
        <p:spPr>
          <a:xfrm>
            <a:off x="5294334" y="1201125"/>
            <a:ext cx="651354" cy="255668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8" name="テキスト ボックス 7"/>
          <p:cNvSpPr txBox="1"/>
          <p:nvPr/>
        </p:nvSpPr>
        <p:spPr>
          <a:xfrm>
            <a:off x="834528" y="4445092"/>
            <a:ext cx="10522944" cy="461665"/>
          </a:xfrm>
          <a:prstGeom prst="rect">
            <a:avLst/>
          </a:prstGeom>
          <a:noFill/>
        </p:spPr>
        <p:txBody>
          <a:bodyPr wrap="square" rtlCol="0">
            <a:spAutoFit/>
          </a:bodyPr>
          <a:lstStyle/>
          <a:p>
            <a:r>
              <a:rPr lang="ja-JP" altLang="en-US" sz="2400" dirty="0"/>
              <a:t>カウントデータさえできてしまえば、やることはマイクロアレイと同じ！</a:t>
            </a:r>
          </a:p>
        </p:txBody>
      </p:sp>
      <p:sp>
        <p:nvSpPr>
          <p:cNvPr id="3" name="テキスト ボックス 2">
            <a:extLst>
              <a:ext uri="{FF2B5EF4-FFF2-40B4-BE49-F238E27FC236}">
                <a16:creationId xmlns:a16="http://schemas.microsoft.com/office/drawing/2014/main" id="{A4E261A3-6E35-461F-FBD0-7C280201D9DF}"/>
              </a:ext>
            </a:extLst>
          </p:cNvPr>
          <p:cNvSpPr txBox="1"/>
          <p:nvPr/>
        </p:nvSpPr>
        <p:spPr>
          <a:xfrm>
            <a:off x="172528" y="232914"/>
            <a:ext cx="4868737" cy="523220"/>
          </a:xfrm>
          <a:prstGeom prst="rect">
            <a:avLst/>
          </a:prstGeom>
          <a:blipFill>
            <a:blip r:embed="rId3"/>
            <a:tile tx="0" ty="0" sx="100000" sy="100000" flip="none" algn="tl"/>
          </a:blipFill>
        </p:spPr>
        <p:txBody>
          <a:bodyPr wrap="square" rtlCol="0">
            <a:spAutoFit/>
          </a:bodyPr>
          <a:lstStyle/>
          <a:p>
            <a:r>
              <a:rPr lang="ja-JP" altLang="en-US" sz="2800" dirty="0"/>
              <a:t>ここから</a:t>
            </a:r>
            <a:r>
              <a:rPr lang="en-US" altLang="ja-JP" sz="2800" dirty="0"/>
              <a:t>RNA-seq</a:t>
            </a:r>
            <a:r>
              <a:rPr lang="ja-JP" altLang="en-US" sz="2800" dirty="0"/>
              <a:t>でやること</a:t>
            </a:r>
          </a:p>
        </p:txBody>
      </p:sp>
    </p:spTree>
    <p:extLst>
      <p:ext uri="{BB962C8B-B14F-4D97-AF65-F5344CB8AC3E}">
        <p14:creationId xmlns:p14="http://schemas.microsoft.com/office/powerpoint/2010/main" val="2711631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484967" y="4976029"/>
            <a:ext cx="10020195" cy="1200329"/>
          </a:xfrm>
          <a:prstGeom prst="rect">
            <a:avLst/>
          </a:prstGeom>
          <a:noFill/>
        </p:spPr>
        <p:txBody>
          <a:bodyPr wrap="square" rtlCol="0">
            <a:spAutoFit/>
          </a:bodyPr>
          <a:lstStyle/>
          <a:p>
            <a:r>
              <a:rPr lang="en-US" altLang="ja-JP" sz="2400" dirty="0"/>
              <a:t>Cufflinks</a:t>
            </a:r>
            <a:r>
              <a:rPr lang="ja-JP" altLang="en-US" sz="2400" dirty="0"/>
              <a:t>が</a:t>
            </a:r>
            <a:r>
              <a:rPr lang="en-US" altLang="ja-JP" sz="2400" dirty="0"/>
              <a:t>FPKM</a:t>
            </a:r>
            <a:r>
              <a:rPr lang="ja-JP" altLang="en-US" sz="2400" dirty="0"/>
              <a:t>でやっていますが、詳細な発現を反映しないと</a:t>
            </a:r>
            <a:endParaRPr lang="en-US" altLang="ja-JP" sz="2400" dirty="0"/>
          </a:p>
          <a:p>
            <a:r>
              <a:rPr lang="ja-JP" altLang="en-US" sz="2400" dirty="0"/>
              <a:t>批判を浴びていますので、ソフトの説明書きをよく読んで、</a:t>
            </a:r>
            <a:endParaRPr lang="en-US" altLang="ja-JP" sz="2400" dirty="0"/>
          </a:p>
          <a:p>
            <a:r>
              <a:rPr lang="ja-JP" altLang="en-US" sz="2400" dirty="0"/>
              <a:t>実験にあったものを使いましょう</a:t>
            </a:r>
          </a:p>
        </p:txBody>
      </p:sp>
      <p:sp>
        <p:nvSpPr>
          <p:cNvPr id="9" name="テキスト ボックス 8"/>
          <p:cNvSpPr txBox="1"/>
          <p:nvPr/>
        </p:nvSpPr>
        <p:spPr>
          <a:xfrm>
            <a:off x="484967" y="1106496"/>
            <a:ext cx="10134149" cy="3416320"/>
          </a:xfrm>
          <a:prstGeom prst="rect">
            <a:avLst/>
          </a:prstGeom>
          <a:noFill/>
        </p:spPr>
        <p:txBody>
          <a:bodyPr wrap="square" rtlCol="0">
            <a:spAutoFit/>
          </a:bodyPr>
          <a:lstStyle/>
          <a:p>
            <a:r>
              <a:rPr lang="ja-JP" altLang="en-US" sz="2400" dirty="0">
                <a:latin typeface="游ゴシック" panose="020B0400000000000000" pitchFamily="50" charset="-128"/>
                <a:ea typeface="游ゴシック" panose="020B0400000000000000" pitchFamily="50" charset="-128"/>
              </a:rPr>
              <a:t>大きく分けてこれも</a:t>
            </a:r>
            <a:r>
              <a:rPr lang="en-US" altLang="ja-JP" sz="2400" dirty="0">
                <a:latin typeface="游ゴシック" panose="020B0400000000000000" pitchFamily="50" charset="-128"/>
                <a:ea typeface="游ゴシック" panose="020B0400000000000000" pitchFamily="50" charset="-128"/>
              </a:rPr>
              <a:t>2</a:t>
            </a:r>
            <a:r>
              <a:rPr lang="ja-JP" altLang="en-US" sz="2400" dirty="0" err="1">
                <a:latin typeface="游ゴシック" panose="020B0400000000000000" pitchFamily="50" charset="-128"/>
                <a:ea typeface="游ゴシック" panose="020B0400000000000000" pitchFamily="50" charset="-128"/>
              </a:rPr>
              <a:t>つの</a:t>
            </a:r>
            <a:r>
              <a:rPr lang="ja-JP" altLang="en-US" sz="2400" dirty="0">
                <a:latin typeface="游ゴシック" panose="020B0400000000000000" pitchFamily="50" charset="-128"/>
                <a:ea typeface="游ゴシック" panose="020B0400000000000000" pitchFamily="50" charset="-128"/>
              </a:rPr>
              <a:t>方向性が存在</a:t>
            </a:r>
            <a:endParaRPr lang="en-US" altLang="ja-JP" sz="2400" dirty="0">
              <a:latin typeface="游ゴシック" panose="020B0400000000000000" pitchFamily="50" charset="-128"/>
              <a:ea typeface="游ゴシック" panose="020B0400000000000000" pitchFamily="50" charset="-128"/>
            </a:endParaRPr>
          </a:p>
          <a:p>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RPKM</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(Reads Per Kilobase of exon per Million mapped reads)</a:t>
            </a:r>
            <a:br>
              <a:rPr lang="en-US" altLang="ja-JP" dirty="0">
                <a:latin typeface="游ゴシック" panose="020B0400000000000000" pitchFamily="50" charset="-128"/>
                <a:ea typeface="游ゴシック" panose="020B0400000000000000" pitchFamily="50" charset="-128"/>
              </a:rPr>
            </a:br>
            <a:r>
              <a:rPr lang="ja-JP" altLang="en-US" sz="2400" dirty="0">
                <a:latin typeface="游ゴシック" panose="020B0400000000000000" pitchFamily="50" charset="-128"/>
                <a:ea typeface="游ゴシック" panose="020B0400000000000000" pitchFamily="50" charset="-128"/>
              </a:rPr>
              <a:t>特徴：読まれたリードを</a:t>
            </a:r>
            <a:r>
              <a:rPr lang="ja-JP" altLang="en-US" sz="2400" dirty="0">
                <a:solidFill>
                  <a:srgbClr val="FF0000"/>
                </a:solidFill>
                <a:latin typeface="游ゴシック" panose="020B0400000000000000" pitchFamily="50" charset="-128"/>
                <a:ea typeface="游ゴシック" panose="020B0400000000000000" pitchFamily="50" charset="-128"/>
              </a:rPr>
              <a:t>遺伝子量</a:t>
            </a:r>
            <a:r>
              <a:rPr lang="ja-JP" altLang="en-US" sz="2400" dirty="0">
                <a:latin typeface="游ゴシック" panose="020B0400000000000000" pitchFamily="50" charset="-128"/>
                <a:ea typeface="游ゴシック" panose="020B0400000000000000" pitchFamily="50" charset="-128"/>
              </a:rPr>
              <a:t>と</a:t>
            </a:r>
            <a:r>
              <a:rPr lang="ja-JP" altLang="en-US" sz="2400" dirty="0">
                <a:solidFill>
                  <a:srgbClr val="FF0000"/>
                </a:solidFill>
                <a:latin typeface="游ゴシック" panose="020B0400000000000000" pitchFamily="50" charset="-128"/>
                <a:ea typeface="游ゴシック" panose="020B0400000000000000" pitchFamily="50" charset="-128"/>
              </a:rPr>
              <a:t>遺伝子長</a:t>
            </a:r>
            <a:r>
              <a:rPr lang="ja-JP" altLang="en-US" sz="2400" dirty="0">
                <a:latin typeface="游ゴシック" panose="020B0400000000000000" pitchFamily="50" charset="-128"/>
                <a:ea typeface="游ゴシック" panose="020B0400000000000000" pitchFamily="50" charset="-128"/>
              </a:rPr>
              <a:t>で補正</a:t>
            </a:r>
            <a:br>
              <a:rPr lang="en-US" altLang="ja-JP" sz="2400" dirty="0">
                <a:latin typeface="游ゴシック" panose="020B0400000000000000" pitchFamily="50" charset="-128"/>
                <a:ea typeface="游ゴシック" panose="020B0400000000000000" pitchFamily="50" charset="-128"/>
              </a:rPr>
            </a:br>
            <a:r>
              <a:rPr lang="ja-JP" altLang="en-US" sz="2400" dirty="0">
                <a:latin typeface="游ゴシック" panose="020B0400000000000000" pitchFamily="50" charset="-128"/>
                <a:ea typeface="游ゴシック" panose="020B0400000000000000" pitchFamily="50" charset="-128"/>
              </a:rPr>
              <a:t>　　　　考え方としてはグローバル正規化と同じ</a:t>
            </a:r>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endParaRPr lang="ja-JP" altLang="en-US"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FPKM</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(Fragments Per Kilobase of exon per Million mapped reads)</a:t>
            </a:r>
            <a:br>
              <a:rPr lang="en-US" altLang="ja-JP" sz="2400" dirty="0">
                <a:latin typeface="游ゴシック" panose="020B0400000000000000" pitchFamily="50" charset="-128"/>
                <a:ea typeface="游ゴシック" panose="020B0400000000000000" pitchFamily="50" charset="-128"/>
              </a:rPr>
            </a:br>
            <a:r>
              <a:rPr lang="ja-JP" altLang="en-US" sz="2400" dirty="0">
                <a:latin typeface="游ゴシック" panose="020B0400000000000000" pitchFamily="50" charset="-128"/>
                <a:ea typeface="游ゴシック" panose="020B0400000000000000" pitchFamily="50" charset="-128"/>
              </a:rPr>
              <a:t>特徴：読まれたリードを</a:t>
            </a:r>
            <a:r>
              <a:rPr lang="ja-JP" altLang="en-US" sz="2400" dirty="0">
                <a:solidFill>
                  <a:srgbClr val="FF0000"/>
                </a:solidFill>
                <a:latin typeface="游ゴシック" panose="020B0400000000000000" pitchFamily="50" charset="-128"/>
                <a:ea typeface="游ゴシック" panose="020B0400000000000000" pitchFamily="50" charset="-128"/>
              </a:rPr>
              <a:t>遺伝子量</a:t>
            </a:r>
            <a:r>
              <a:rPr lang="ja-JP" altLang="en-US" sz="2400" dirty="0">
                <a:latin typeface="游ゴシック" panose="020B0400000000000000" pitchFamily="50" charset="-128"/>
                <a:ea typeface="游ゴシック" panose="020B0400000000000000" pitchFamily="50" charset="-128"/>
              </a:rPr>
              <a:t>と</a:t>
            </a:r>
            <a:r>
              <a:rPr lang="ja-JP" altLang="en-US" sz="2400" dirty="0">
                <a:solidFill>
                  <a:srgbClr val="FF0000"/>
                </a:solidFill>
                <a:latin typeface="游ゴシック" panose="020B0400000000000000" pitchFamily="50" charset="-128"/>
                <a:ea typeface="游ゴシック" panose="020B0400000000000000" pitchFamily="50" charset="-128"/>
              </a:rPr>
              <a:t>リード長</a:t>
            </a:r>
            <a:r>
              <a:rPr lang="ja-JP" altLang="en-US" sz="2400" dirty="0">
                <a:latin typeface="游ゴシック" panose="020B0400000000000000" pitchFamily="50" charset="-128"/>
                <a:ea typeface="游ゴシック" panose="020B0400000000000000" pitchFamily="50" charset="-128"/>
              </a:rPr>
              <a:t>で補正</a:t>
            </a:r>
            <a:br>
              <a:rPr lang="en-US" altLang="ja-JP" sz="2400" dirty="0">
                <a:latin typeface="游ゴシック" panose="020B0400000000000000" pitchFamily="50" charset="-128"/>
                <a:ea typeface="游ゴシック" panose="020B0400000000000000" pitchFamily="50" charset="-128"/>
              </a:rPr>
            </a:br>
            <a:r>
              <a:rPr lang="ja-JP" altLang="en-US" sz="2400" dirty="0">
                <a:latin typeface="游ゴシック" panose="020B0400000000000000" pitchFamily="50" charset="-128"/>
                <a:ea typeface="游ゴシック" panose="020B0400000000000000" pitchFamily="50" charset="-128"/>
              </a:rPr>
              <a:t>　　　　リード長が変われば補正が一貫化できなくなる</a:t>
            </a:r>
          </a:p>
        </p:txBody>
      </p:sp>
      <p:sp>
        <p:nvSpPr>
          <p:cNvPr id="2" name="テキスト ボックス 1">
            <a:extLst>
              <a:ext uri="{FF2B5EF4-FFF2-40B4-BE49-F238E27FC236}">
                <a16:creationId xmlns:a16="http://schemas.microsoft.com/office/drawing/2014/main" id="{95FC3D4A-4CC7-F5A4-EE40-C7EBD2699B55}"/>
              </a:ext>
            </a:extLst>
          </p:cNvPr>
          <p:cNvSpPr txBox="1"/>
          <p:nvPr/>
        </p:nvSpPr>
        <p:spPr>
          <a:xfrm>
            <a:off x="172528" y="232914"/>
            <a:ext cx="4868737" cy="523220"/>
          </a:xfrm>
          <a:prstGeom prst="rect">
            <a:avLst/>
          </a:prstGeom>
          <a:blipFill>
            <a:blip r:embed="rId2"/>
            <a:tile tx="0" ty="0" sx="100000" sy="100000" flip="none" algn="tl"/>
          </a:blipFill>
        </p:spPr>
        <p:txBody>
          <a:bodyPr wrap="square" rtlCol="0">
            <a:spAutoFit/>
          </a:bodyPr>
          <a:lstStyle/>
          <a:p>
            <a:r>
              <a:rPr lang="ja-JP" altLang="en-US" sz="2800" dirty="0"/>
              <a:t>ということで正規化戦略から</a:t>
            </a:r>
          </a:p>
        </p:txBody>
      </p:sp>
    </p:spTree>
    <p:extLst>
      <p:ext uri="{BB962C8B-B14F-4D97-AF65-F5344CB8AC3E}">
        <p14:creationId xmlns:p14="http://schemas.microsoft.com/office/powerpoint/2010/main" val="1460949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t="19607"/>
          <a:stretch/>
        </p:blipFill>
        <p:spPr>
          <a:xfrm>
            <a:off x="1524000" y="964505"/>
            <a:ext cx="9144000" cy="5392393"/>
          </a:xfrm>
          <a:prstGeom prst="rect">
            <a:avLst/>
          </a:prstGeom>
        </p:spPr>
      </p:pic>
      <p:sp>
        <p:nvSpPr>
          <p:cNvPr id="3" name="テキスト ボックス 2">
            <a:extLst>
              <a:ext uri="{FF2B5EF4-FFF2-40B4-BE49-F238E27FC236}">
                <a16:creationId xmlns:a16="http://schemas.microsoft.com/office/drawing/2014/main" id="{BEEDBB66-20CC-6DEE-EF73-E98E20226E95}"/>
              </a:ext>
            </a:extLst>
          </p:cNvPr>
          <p:cNvSpPr txBox="1"/>
          <p:nvPr/>
        </p:nvSpPr>
        <p:spPr>
          <a:xfrm>
            <a:off x="172529" y="232914"/>
            <a:ext cx="1351472" cy="523220"/>
          </a:xfrm>
          <a:prstGeom prst="rect">
            <a:avLst/>
          </a:prstGeom>
          <a:blipFill>
            <a:blip r:embed="rId3"/>
            <a:tile tx="0" ty="0" sx="100000" sy="100000" flip="none" algn="tl"/>
          </a:blipFill>
        </p:spPr>
        <p:txBody>
          <a:bodyPr wrap="square" rtlCol="0">
            <a:spAutoFit/>
          </a:bodyPr>
          <a:lstStyle/>
          <a:p>
            <a:r>
              <a:rPr lang="en-US" altLang="ja-JP" sz="2800" dirty="0"/>
              <a:t>RPKM</a:t>
            </a:r>
          </a:p>
        </p:txBody>
      </p:sp>
    </p:spTree>
    <p:extLst>
      <p:ext uri="{BB962C8B-B14F-4D97-AF65-F5344CB8AC3E}">
        <p14:creationId xmlns:p14="http://schemas.microsoft.com/office/powerpoint/2010/main" val="129210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524000" y="974208"/>
            <a:ext cx="9144000" cy="5285362"/>
          </a:xfrm>
          <a:prstGeom prst="rect">
            <a:avLst/>
          </a:prstGeom>
        </p:spPr>
      </p:pic>
      <p:sp>
        <p:nvSpPr>
          <p:cNvPr id="2" name="テキスト ボックス 1">
            <a:extLst>
              <a:ext uri="{FF2B5EF4-FFF2-40B4-BE49-F238E27FC236}">
                <a16:creationId xmlns:a16="http://schemas.microsoft.com/office/drawing/2014/main" id="{A3DAD873-11C9-579B-2E57-F6D98D864A0E}"/>
              </a:ext>
            </a:extLst>
          </p:cNvPr>
          <p:cNvSpPr txBox="1"/>
          <p:nvPr/>
        </p:nvSpPr>
        <p:spPr>
          <a:xfrm>
            <a:off x="172529" y="232914"/>
            <a:ext cx="1351472" cy="523220"/>
          </a:xfrm>
          <a:prstGeom prst="rect">
            <a:avLst/>
          </a:prstGeom>
          <a:blipFill>
            <a:blip r:embed="rId3"/>
            <a:tile tx="0" ty="0" sx="100000" sy="100000" flip="none" algn="tl"/>
          </a:blipFill>
        </p:spPr>
        <p:txBody>
          <a:bodyPr wrap="square" rtlCol="0">
            <a:spAutoFit/>
          </a:bodyPr>
          <a:lstStyle/>
          <a:p>
            <a:r>
              <a:rPr lang="en-US" altLang="ja-JP" sz="2800" dirty="0"/>
              <a:t>FPKM</a:t>
            </a:r>
          </a:p>
        </p:txBody>
      </p:sp>
    </p:spTree>
    <p:extLst>
      <p:ext uri="{BB962C8B-B14F-4D97-AF65-F5344CB8AC3E}">
        <p14:creationId xmlns:p14="http://schemas.microsoft.com/office/powerpoint/2010/main" val="724272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3DF286E-8043-4C2E-8DE3-AA001662585F}"/>
              </a:ext>
            </a:extLst>
          </p:cNvPr>
          <p:cNvSpPr txBox="1"/>
          <p:nvPr/>
        </p:nvSpPr>
        <p:spPr>
          <a:xfrm>
            <a:off x="672860" y="1115122"/>
            <a:ext cx="10170544" cy="2185214"/>
          </a:xfrm>
          <a:prstGeom prst="rect">
            <a:avLst/>
          </a:prstGeom>
          <a:noFill/>
        </p:spPr>
        <p:txBody>
          <a:bodyPr wrap="square" rtlCol="0">
            <a:spAutoFit/>
          </a:bodyPr>
          <a:lstStyle/>
          <a:p>
            <a:r>
              <a:rPr lang="en-US" altLang="ja-JP" sz="2400" dirty="0">
                <a:latin typeface="游ゴシック" panose="020B0400000000000000" pitchFamily="50" charset="-128"/>
                <a:ea typeface="游ゴシック" panose="020B0400000000000000" pitchFamily="50" charset="-128"/>
              </a:rPr>
              <a:t>RPKM</a:t>
            </a:r>
            <a:r>
              <a:rPr lang="ja-JP" altLang="en-US" sz="2400" dirty="0">
                <a:latin typeface="游ゴシック" panose="020B0400000000000000" pitchFamily="50" charset="-128"/>
                <a:ea typeface="游ゴシック" panose="020B0400000000000000" pitchFamily="50" charset="-128"/>
              </a:rPr>
              <a:t>・</a:t>
            </a:r>
            <a:r>
              <a:rPr lang="en-US" altLang="ja-JP" sz="2400" dirty="0">
                <a:latin typeface="游ゴシック" panose="020B0400000000000000" pitchFamily="50" charset="-128"/>
                <a:ea typeface="游ゴシック" panose="020B0400000000000000" pitchFamily="50" charset="-128"/>
              </a:rPr>
              <a:t>FPKM</a:t>
            </a:r>
            <a:r>
              <a:rPr lang="ja-JP" altLang="en-US" sz="2400" dirty="0">
                <a:latin typeface="游ゴシック" panose="020B0400000000000000" pitchFamily="50" charset="-128"/>
                <a:ea typeface="游ゴシック" panose="020B0400000000000000" pitchFamily="50" charset="-128"/>
              </a:rPr>
              <a:t>ともに正確な発現量を示していないという批判</a:t>
            </a:r>
            <a:endParaRPr lang="en-US" altLang="ja-JP" sz="2400" dirty="0">
              <a:latin typeface="游ゴシック" panose="020B0400000000000000" pitchFamily="50" charset="-128"/>
              <a:ea typeface="游ゴシック" panose="020B0400000000000000" pitchFamily="50" charset="-128"/>
            </a:endParaRPr>
          </a:p>
          <a:p>
            <a:endParaRPr lang="en-US" altLang="ja-JP" sz="2400" dirty="0">
              <a:latin typeface="游ゴシック" panose="020B0400000000000000" pitchFamily="50" charset="-128"/>
              <a:ea typeface="游ゴシック" panose="020B0400000000000000" pitchFamily="50" charset="-128"/>
            </a:endParaRPr>
          </a:p>
          <a:p>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TPM</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(transcripts per million)</a:t>
            </a:r>
            <a:br>
              <a:rPr lang="en-US" altLang="ja-JP" dirty="0">
                <a:latin typeface="游ゴシック" panose="020B0400000000000000" pitchFamily="50" charset="-128"/>
                <a:ea typeface="游ゴシック" panose="020B0400000000000000" pitchFamily="50" charset="-128"/>
              </a:rPr>
            </a:br>
            <a:r>
              <a:rPr lang="ja-JP" altLang="en-US" sz="2000" dirty="0">
                <a:latin typeface="游ゴシック" panose="020B0400000000000000" pitchFamily="50" charset="-128"/>
                <a:ea typeface="游ゴシック" panose="020B0400000000000000" pitchFamily="50" charset="-128"/>
              </a:rPr>
              <a:t>サンプル中の全転写産物が </a:t>
            </a:r>
            <a:r>
              <a:rPr lang="en-US" altLang="ja-JP" sz="2000" dirty="0">
                <a:latin typeface="游ゴシック" panose="020B0400000000000000" pitchFamily="50" charset="-128"/>
                <a:ea typeface="游ゴシック" panose="020B0400000000000000" pitchFamily="50" charset="-128"/>
              </a:rPr>
              <a:t>100 </a:t>
            </a:r>
            <a:r>
              <a:rPr lang="ja-JP" altLang="en-US" sz="2000" dirty="0">
                <a:latin typeface="游ゴシック" panose="020B0400000000000000" pitchFamily="50" charset="-128"/>
                <a:ea typeface="游ゴシック" panose="020B0400000000000000" pitchFamily="50" charset="-128"/>
              </a:rPr>
              <a:t>万個存在するときに、</a:t>
            </a:r>
            <a:br>
              <a:rPr lang="en-US" altLang="ja-JP" sz="2000" dirty="0">
                <a:latin typeface="游ゴシック" panose="020B0400000000000000" pitchFamily="50" charset="-128"/>
                <a:ea typeface="游ゴシック" panose="020B0400000000000000" pitchFamily="50" charset="-128"/>
              </a:rPr>
            </a:br>
            <a:r>
              <a:rPr lang="ja-JP" altLang="en-US" sz="2000" dirty="0">
                <a:latin typeface="游ゴシック" panose="020B0400000000000000" pitchFamily="50" charset="-128"/>
                <a:ea typeface="游ゴシック" panose="020B0400000000000000" pitchFamily="50" charset="-128"/>
              </a:rPr>
              <a:t>各転写産物に何個あたりの転写産物が存在するのかを表す値</a:t>
            </a:r>
            <a:endParaRPr lang="en-US" altLang="ja-JP" sz="24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31FB5399-4CBC-404C-B2D0-16C65A315819}"/>
              </a:ext>
            </a:extLst>
          </p:cNvPr>
          <p:cNvSpPr txBox="1"/>
          <p:nvPr/>
        </p:nvSpPr>
        <p:spPr>
          <a:xfrm>
            <a:off x="4572000" y="1513114"/>
            <a:ext cx="5986732" cy="338554"/>
          </a:xfrm>
          <a:prstGeom prst="rect">
            <a:avLst/>
          </a:prstGeom>
          <a:noFill/>
        </p:spPr>
        <p:txBody>
          <a:bodyPr wrap="square">
            <a:spAutoFit/>
          </a:bodyPr>
          <a:lstStyle/>
          <a:p>
            <a:r>
              <a:rPr lang="ja-JP" altLang="en-US" sz="1600" dirty="0"/>
              <a:t>https://link.springer.com/article/10.1007/s12064-012-0162-3</a:t>
            </a:r>
          </a:p>
        </p:txBody>
      </p:sp>
      <p:sp>
        <p:nvSpPr>
          <p:cNvPr id="7" name="テキスト ボックス 6">
            <a:extLst>
              <a:ext uri="{FF2B5EF4-FFF2-40B4-BE49-F238E27FC236}">
                <a16:creationId xmlns:a16="http://schemas.microsoft.com/office/drawing/2014/main" id="{70883AF7-0CA4-4EF0-87E7-F3442FEC0BAE}"/>
              </a:ext>
            </a:extLst>
          </p:cNvPr>
          <p:cNvSpPr txBox="1"/>
          <p:nvPr/>
        </p:nvSpPr>
        <p:spPr>
          <a:xfrm>
            <a:off x="672860" y="4071669"/>
            <a:ext cx="10714008" cy="1200329"/>
          </a:xfrm>
          <a:prstGeom prst="rect">
            <a:avLst/>
          </a:prstGeom>
          <a:noFill/>
        </p:spPr>
        <p:txBody>
          <a:bodyPr wrap="square" rtlCol="0">
            <a:spAutoFit/>
          </a:bodyPr>
          <a:lstStyle/>
          <a:p>
            <a:r>
              <a:rPr lang="ja-JP" altLang="en-US" sz="2400" dirty="0">
                <a:solidFill>
                  <a:srgbClr val="383838"/>
                </a:solidFill>
                <a:latin typeface="Helvetica Neue"/>
              </a:rPr>
              <a:t>各転写産物にマッピングされたリードの</a:t>
            </a:r>
            <a:r>
              <a:rPr lang="ja-JP" altLang="en-US" sz="2400" dirty="0"/>
              <a:t>変換工程</a:t>
            </a:r>
            <a:endParaRPr lang="en-US" altLang="ja-JP" sz="2400" dirty="0"/>
          </a:p>
          <a:p>
            <a:r>
              <a:rPr lang="ja-JP" altLang="en-US" sz="2400" dirty="0">
                <a:solidFill>
                  <a:srgbClr val="383838"/>
                </a:solidFill>
                <a:latin typeface="Helvetica Neue"/>
              </a:rPr>
              <a:t>１．転写産物長</a:t>
            </a:r>
            <a:r>
              <a:rPr lang="en-US" altLang="ja-JP" sz="2400" dirty="0">
                <a:solidFill>
                  <a:srgbClr val="383838"/>
                </a:solidFill>
                <a:latin typeface="Helvetica Neue"/>
              </a:rPr>
              <a:t>1,000 bp </a:t>
            </a:r>
            <a:r>
              <a:rPr lang="ja-JP" altLang="en-US" sz="2400" dirty="0">
                <a:solidFill>
                  <a:srgbClr val="383838"/>
                </a:solidFill>
                <a:latin typeface="Helvetica Neue"/>
              </a:rPr>
              <a:t>あたりのリード数を計算</a:t>
            </a:r>
            <a:endParaRPr lang="en-US" altLang="ja-JP" sz="2400" dirty="0">
              <a:solidFill>
                <a:srgbClr val="383838"/>
              </a:solidFill>
              <a:latin typeface="Helvetica Neue"/>
            </a:endParaRPr>
          </a:p>
          <a:p>
            <a:r>
              <a:rPr lang="ja-JP" altLang="en-US" sz="2400" dirty="0">
                <a:solidFill>
                  <a:srgbClr val="383838"/>
                </a:solidFill>
                <a:latin typeface="Helvetica Neue"/>
              </a:rPr>
              <a:t>２．転写産物長による補正後の総リードカウントが </a:t>
            </a:r>
            <a:r>
              <a:rPr lang="en-US" altLang="ja-JP" sz="2400" dirty="0">
                <a:solidFill>
                  <a:srgbClr val="383838"/>
                </a:solidFill>
                <a:latin typeface="Helvetica Neue"/>
              </a:rPr>
              <a:t>100 </a:t>
            </a:r>
            <a:r>
              <a:rPr lang="ja-JP" altLang="en-US" sz="2400" dirty="0">
                <a:solidFill>
                  <a:srgbClr val="383838"/>
                </a:solidFill>
                <a:latin typeface="Helvetica Neue"/>
              </a:rPr>
              <a:t>万となるように補正</a:t>
            </a:r>
            <a:endParaRPr lang="ja-JP" altLang="en-US" sz="2400" dirty="0"/>
          </a:p>
        </p:txBody>
      </p:sp>
      <p:sp>
        <p:nvSpPr>
          <p:cNvPr id="2" name="テキスト ボックス 1">
            <a:extLst>
              <a:ext uri="{FF2B5EF4-FFF2-40B4-BE49-F238E27FC236}">
                <a16:creationId xmlns:a16="http://schemas.microsoft.com/office/drawing/2014/main" id="{E1928696-93E2-E61C-9882-D4BC8983701E}"/>
              </a:ext>
            </a:extLst>
          </p:cNvPr>
          <p:cNvSpPr txBox="1"/>
          <p:nvPr/>
        </p:nvSpPr>
        <p:spPr>
          <a:xfrm>
            <a:off x="172529" y="232914"/>
            <a:ext cx="974784" cy="523220"/>
          </a:xfrm>
          <a:prstGeom prst="rect">
            <a:avLst/>
          </a:prstGeom>
          <a:blipFill>
            <a:blip r:embed="rId2"/>
            <a:tile tx="0" ty="0" sx="100000" sy="100000" flip="none" algn="tl"/>
          </a:blipFill>
        </p:spPr>
        <p:txBody>
          <a:bodyPr wrap="square" rtlCol="0">
            <a:spAutoFit/>
          </a:bodyPr>
          <a:lstStyle/>
          <a:p>
            <a:r>
              <a:rPr lang="en-US" altLang="ja-JP" sz="2800" dirty="0"/>
              <a:t>TPM</a:t>
            </a:r>
          </a:p>
        </p:txBody>
      </p:sp>
    </p:spTree>
    <p:extLst>
      <p:ext uri="{BB962C8B-B14F-4D97-AF65-F5344CB8AC3E}">
        <p14:creationId xmlns:p14="http://schemas.microsoft.com/office/powerpoint/2010/main" val="1769179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621102" y="983042"/>
            <a:ext cx="9361099" cy="2308324"/>
          </a:xfrm>
          <a:prstGeom prst="rect">
            <a:avLst/>
          </a:prstGeom>
          <a:noFill/>
        </p:spPr>
        <p:txBody>
          <a:bodyPr wrap="square" rtlCol="0">
            <a:spAutoFit/>
          </a:bodyPr>
          <a:lstStyle/>
          <a:p>
            <a:r>
              <a:rPr lang="ja-JP" altLang="en-US" sz="2400" dirty="0"/>
              <a:t>正規化を行う＝正規分布する＝単なる</a:t>
            </a:r>
            <a:r>
              <a:rPr lang="en-US" altLang="ja-JP" sz="2400" dirty="0"/>
              <a:t>t</a:t>
            </a:r>
            <a:r>
              <a:rPr lang="ja-JP" altLang="en-US" sz="2400" dirty="0"/>
              <a:t>検定で</a:t>
            </a:r>
            <a:r>
              <a:rPr lang="en-US" altLang="ja-JP" sz="2400" dirty="0"/>
              <a:t>P</a:t>
            </a:r>
            <a:r>
              <a:rPr lang="ja-JP" altLang="en-US" sz="2400" dirty="0"/>
              <a:t>を求められる</a:t>
            </a:r>
            <a:endParaRPr lang="en-US" altLang="ja-JP" sz="2400" dirty="0"/>
          </a:p>
          <a:p>
            <a:r>
              <a:rPr lang="ja-JP" altLang="en-US" sz="2400" dirty="0"/>
              <a:t>しかし、多重検定の罠にはまる</a:t>
            </a:r>
            <a:br>
              <a:rPr lang="en-US" altLang="ja-JP" sz="2400" dirty="0"/>
            </a:br>
            <a:r>
              <a:rPr lang="ja-JP" altLang="en-US" sz="2400" dirty="0"/>
              <a:t>　⇒有意水準は（</a:t>
            </a:r>
            <a:r>
              <a:rPr lang="en-US" altLang="ja-JP" sz="2400" dirty="0"/>
              <a:t>0.05/</a:t>
            </a:r>
            <a:r>
              <a:rPr lang="ja-JP" altLang="en-US" sz="2400" dirty="0"/>
              <a:t>転写産物数）未満</a:t>
            </a:r>
            <a:endParaRPr lang="en-US" altLang="ja-JP" sz="2400" dirty="0"/>
          </a:p>
          <a:p>
            <a:endParaRPr lang="en-US" altLang="ja-JP" sz="2400" dirty="0"/>
          </a:p>
          <a:p>
            <a:r>
              <a:rPr lang="ja-JP" altLang="en-US" sz="2400" dirty="0"/>
              <a:t>雑に正規化→ノイズが多くて重要なデータが見えない</a:t>
            </a:r>
            <a:endParaRPr lang="en-US" altLang="ja-JP" sz="2400" dirty="0"/>
          </a:p>
          <a:p>
            <a:r>
              <a:rPr lang="ja-JP" altLang="en-US" sz="2400" dirty="0"/>
              <a:t>丁寧に正規化→重要なデータが消失</a:t>
            </a:r>
            <a:endParaRPr lang="en-US" altLang="ja-JP" sz="2400" dirty="0"/>
          </a:p>
        </p:txBody>
      </p:sp>
      <p:sp>
        <p:nvSpPr>
          <p:cNvPr id="2" name="右矢印 1"/>
          <p:cNvSpPr/>
          <p:nvPr/>
        </p:nvSpPr>
        <p:spPr>
          <a:xfrm>
            <a:off x="906793" y="4367354"/>
            <a:ext cx="475989" cy="4384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p:cNvSpPr txBox="1"/>
          <p:nvPr/>
        </p:nvSpPr>
        <p:spPr>
          <a:xfrm>
            <a:off x="1524000" y="4171060"/>
            <a:ext cx="4757546" cy="830997"/>
          </a:xfrm>
          <a:prstGeom prst="rect">
            <a:avLst/>
          </a:prstGeom>
          <a:noFill/>
        </p:spPr>
        <p:txBody>
          <a:bodyPr wrap="square" rtlCol="0">
            <a:spAutoFit/>
          </a:bodyPr>
          <a:lstStyle/>
          <a:p>
            <a:r>
              <a:rPr lang="ja-JP" altLang="en-US" sz="2400" dirty="0"/>
              <a:t>発現変動遺伝子には影響を少なく、雑多な遺伝子を抑える方法が必要</a:t>
            </a:r>
            <a:endParaRPr lang="en-US" altLang="ja-JP" sz="2400" dirty="0"/>
          </a:p>
        </p:txBody>
      </p:sp>
      <p:pic>
        <p:nvPicPr>
          <p:cNvPr id="13" name="Picture 4" descr="http://array.cell-innovator.com/wp-content/uploads/2015/02/boxplot_all1.png">
            <a:extLst>
              <a:ext uri="{FF2B5EF4-FFF2-40B4-BE49-F238E27FC236}">
                <a16:creationId xmlns:a16="http://schemas.microsoft.com/office/drawing/2014/main" id="{A25133E8-6C5E-421E-AD07-DFD12A0493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4" t="10058" r="5034" b="21702"/>
          <a:stretch/>
        </p:blipFill>
        <p:spPr bwMode="auto">
          <a:xfrm>
            <a:off x="6704522" y="3215235"/>
            <a:ext cx="3681682" cy="318105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713DC14-6EC4-39CA-28A4-AA54E8B6C650}"/>
              </a:ext>
            </a:extLst>
          </p:cNvPr>
          <p:cNvSpPr txBox="1"/>
          <p:nvPr/>
        </p:nvSpPr>
        <p:spPr>
          <a:xfrm>
            <a:off x="172528" y="232914"/>
            <a:ext cx="4390845" cy="523220"/>
          </a:xfrm>
          <a:prstGeom prst="rect">
            <a:avLst/>
          </a:prstGeom>
          <a:blipFill>
            <a:blip r:embed="rId4"/>
            <a:tile tx="0" ty="0" sx="100000" sy="100000" flip="none" algn="tl"/>
          </a:blipFill>
        </p:spPr>
        <p:txBody>
          <a:bodyPr wrap="square" rtlCol="0">
            <a:spAutoFit/>
          </a:bodyPr>
          <a:lstStyle/>
          <a:p>
            <a:r>
              <a:rPr lang="ja-JP" altLang="en-US" sz="2800" dirty="0"/>
              <a:t>正規化をしてみたけど･･･</a:t>
            </a:r>
          </a:p>
        </p:txBody>
      </p:sp>
    </p:spTree>
    <p:extLst>
      <p:ext uri="{BB962C8B-B14F-4D97-AF65-F5344CB8AC3E}">
        <p14:creationId xmlns:p14="http://schemas.microsoft.com/office/powerpoint/2010/main" val="388322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019570" y="3006146"/>
            <a:ext cx="8458170" cy="830997"/>
          </a:xfrm>
          <a:prstGeom prst="rect">
            <a:avLst/>
          </a:prstGeom>
          <a:noFill/>
        </p:spPr>
        <p:txBody>
          <a:bodyPr wrap="square" rtlCol="0">
            <a:spAutoFit/>
          </a:bodyPr>
          <a:lstStyle/>
          <a:p>
            <a:r>
              <a:rPr lang="ja-JP" altLang="en-US" sz="2400" dirty="0"/>
              <a:t>既知の遺伝子と結合するように設計された、</a:t>
            </a:r>
            <a:endParaRPr lang="en-US" altLang="ja-JP" sz="2400" dirty="0"/>
          </a:p>
          <a:p>
            <a:r>
              <a:rPr lang="en-US" altLang="ja-JP" sz="2400" dirty="0"/>
              <a:t>2-3</a:t>
            </a:r>
            <a:r>
              <a:rPr lang="ja-JP" altLang="en-US" sz="2400" dirty="0"/>
              <a:t>万種類の相補鎖がガラス面上に結合している</a:t>
            </a:r>
          </a:p>
        </p:txBody>
      </p:sp>
      <p:pic>
        <p:nvPicPr>
          <p:cNvPr id="2050" name="Picture 2" descr="http://blogs.discovermagazine.com/80beats/files/2010/07/genechi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526300" y="436916"/>
            <a:ext cx="1479499" cy="2492957"/>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p:cNvPicPr>
            <a:picLocks noChangeAspect="1"/>
          </p:cNvPicPr>
          <p:nvPr/>
        </p:nvPicPr>
        <p:blipFill rotWithShape="1">
          <a:blip r:embed="rId3"/>
          <a:srcRect t="6374"/>
          <a:stretch/>
        </p:blipFill>
        <p:spPr>
          <a:xfrm>
            <a:off x="5174858" y="960946"/>
            <a:ext cx="1839951" cy="1648248"/>
          </a:xfrm>
          <a:prstGeom prst="rect">
            <a:avLst/>
          </a:prstGeom>
        </p:spPr>
      </p:pic>
      <p:graphicFrame>
        <p:nvGraphicFramePr>
          <p:cNvPr id="3" name="表 2"/>
          <p:cNvGraphicFramePr>
            <a:graphicFrameLocks noGrp="1"/>
          </p:cNvGraphicFramePr>
          <p:nvPr/>
        </p:nvGraphicFramePr>
        <p:xfrm>
          <a:off x="7764276" y="950586"/>
          <a:ext cx="2713464" cy="1500836"/>
        </p:xfrm>
        <a:graphic>
          <a:graphicData uri="http://schemas.openxmlformats.org/drawingml/2006/table">
            <a:tbl>
              <a:tblPr firstRow="1">
                <a:tableStyleId>{69012ECD-51FC-41F1-AA8D-1B2483CD663E}</a:tableStyleId>
              </a:tblPr>
              <a:tblGrid>
                <a:gridCol w="1356732">
                  <a:extLst>
                    <a:ext uri="{9D8B030D-6E8A-4147-A177-3AD203B41FA5}">
                      <a16:colId xmlns:a16="http://schemas.microsoft.com/office/drawing/2014/main" val="20000"/>
                    </a:ext>
                  </a:extLst>
                </a:gridCol>
                <a:gridCol w="1356732">
                  <a:extLst>
                    <a:ext uri="{9D8B030D-6E8A-4147-A177-3AD203B41FA5}">
                      <a16:colId xmlns:a16="http://schemas.microsoft.com/office/drawing/2014/main" val="20001"/>
                    </a:ext>
                  </a:extLst>
                </a:gridCol>
              </a:tblGrid>
              <a:tr h="375209">
                <a:tc>
                  <a:txBody>
                    <a:bodyPr/>
                    <a:lstStyle/>
                    <a:p>
                      <a:pPr algn="ctr"/>
                      <a:r>
                        <a:rPr kumimoji="1" lang="ja-JP" altLang="en-US" dirty="0"/>
                        <a:t>遺伝子名</a:t>
                      </a:r>
                    </a:p>
                  </a:txBody>
                  <a:tcPr/>
                </a:tc>
                <a:tc>
                  <a:txBody>
                    <a:bodyPr/>
                    <a:lstStyle/>
                    <a:p>
                      <a:pPr algn="ctr"/>
                      <a:r>
                        <a:rPr kumimoji="1" lang="ja-JP" altLang="en-US" dirty="0"/>
                        <a:t>蛍光強度</a:t>
                      </a:r>
                    </a:p>
                  </a:txBody>
                  <a:tcPr/>
                </a:tc>
                <a:extLst>
                  <a:ext uri="{0D108BD9-81ED-4DB2-BD59-A6C34878D82A}">
                    <a16:rowId xmlns:a16="http://schemas.microsoft.com/office/drawing/2014/main" val="10000"/>
                  </a:ext>
                </a:extLst>
              </a:tr>
              <a:tr h="375209">
                <a:tc>
                  <a:txBody>
                    <a:bodyPr/>
                    <a:lstStyle/>
                    <a:p>
                      <a:pPr algn="ctr"/>
                      <a:r>
                        <a:rPr kumimoji="1" lang="ja-JP" altLang="en-US" dirty="0"/>
                        <a:t>遺伝子</a:t>
                      </a:r>
                      <a:r>
                        <a:rPr kumimoji="1" lang="en-US" altLang="ja-JP" dirty="0"/>
                        <a:t>A</a:t>
                      </a:r>
                      <a:endParaRPr kumimoji="1" lang="ja-JP" altLang="en-US" dirty="0"/>
                    </a:p>
                  </a:txBody>
                  <a:tcPr/>
                </a:tc>
                <a:tc>
                  <a:txBody>
                    <a:bodyPr/>
                    <a:lstStyle/>
                    <a:p>
                      <a:pPr algn="ctr"/>
                      <a:r>
                        <a:rPr kumimoji="1" lang="en-US" altLang="ja-JP" dirty="0"/>
                        <a:t>10</a:t>
                      </a:r>
                      <a:endParaRPr kumimoji="1" lang="ja-JP" altLang="en-US" dirty="0"/>
                    </a:p>
                  </a:txBody>
                  <a:tcPr/>
                </a:tc>
                <a:extLst>
                  <a:ext uri="{0D108BD9-81ED-4DB2-BD59-A6C34878D82A}">
                    <a16:rowId xmlns:a16="http://schemas.microsoft.com/office/drawing/2014/main" val="10001"/>
                  </a:ext>
                </a:extLst>
              </a:tr>
              <a:tr h="3752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遺伝子</a:t>
                      </a:r>
                      <a:r>
                        <a:rPr kumimoji="1" lang="en-US" altLang="ja-JP" dirty="0"/>
                        <a:t>B</a:t>
                      </a:r>
                      <a:endParaRPr kumimoji="1" lang="ja-JP" altLang="en-US" dirty="0"/>
                    </a:p>
                  </a:txBody>
                  <a:tcPr/>
                </a:tc>
                <a:tc>
                  <a:txBody>
                    <a:bodyPr/>
                    <a:lstStyle/>
                    <a:p>
                      <a:pPr algn="ctr"/>
                      <a:r>
                        <a:rPr kumimoji="1" lang="en-US" altLang="ja-JP" dirty="0"/>
                        <a:t>30</a:t>
                      </a:r>
                      <a:endParaRPr kumimoji="1" lang="ja-JP" altLang="en-US" dirty="0"/>
                    </a:p>
                  </a:txBody>
                  <a:tcPr/>
                </a:tc>
                <a:extLst>
                  <a:ext uri="{0D108BD9-81ED-4DB2-BD59-A6C34878D82A}">
                    <a16:rowId xmlns:a16="http://schemas.microsoft.com/office/drawing/2014/main" val="10002"/>
                  </a:ext>
                </a:extLst>
              </a:tr>
              <a:tr h="3752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遺伝子</a:t>
                      </a:r>
                      <a:r>
                        <a:rPr kumimoji="1" lang="en-US" altLang="ja-JP" dirty="0"/>
                        <a:t>C</a:t>
                      </a:r>
                      <a:endParaRPr kumimoji="1" lang="ja-JP" altLang="en-US" dirty="0"/>
                    </a:p>
                  </a:txBody>
                  <a:tcPr/>
                </a:tc>
                <a:tc>
                  <a:txBody>
                    <a:bodyPr/>
                    <a:lstStyle/>
                    <a:p>
                      <a:pPr algn="ctr"/>
                      <a:r>
                        <a:rPr kumimoji="1" lang="en-US" altLang="ja-JP" dirty="0"/>
                        <a:t>200</a:t>
                      </a:r>
                      <a:endParaRPr kumimoji="1" lang="ja-JP" altLang="en-US" dirty="0"/>
                    </a:p>
                  </a:txBody>
                  <a:tcPr/>
                </a:tc>
                <a:extLst>
                  <a:ext uri="{0D108BD9-81ED-4DB2-BD59-A6C34878D82A}">
                    <a16:rowId xmlns:a16="http://schemas.microsoft.com/office/drawing/2014/main" val="10003"/>
                  </a:ext>
                </a:extLst>
              </a:tr>
            </a:tbl>
          </a:graphicData>
        </a:graphic>
      </p:graphicFrame>
      <p:sp>
        <p:nvSpPr>
          <p:cNvPr id="6" name="右矢印 5"/>
          <p:cNvSpPr/>
          <p:nvPr/>
        </p:nvSpPr>
        <p:spPr>
          <a:xfrm>
            <a:off x="7177669" y="1628296"/>
            <a:ext cx="423746" cy="379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右矢印 7"/>
          <p:cNvSpPr/>
          <p:nvPr/>
        </p:nvSpPr>
        <p:spPr>
          <a:xfrm>
            <a:off x="4646341" y="1628954"/>
            <a:ext cx="423746" cy="379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テキスト ボックス 6"/>
          <p:cNvSpPr txBox="1"/>
          <p:nvPr/>
        </p:nvSpPr>
        <p:spPr>
          <a:xfrm>
            <a:off x="2542988" y="4276307"/>
            <a:ext cx="7924290" cy="461665"/>
          </a:xfrm>
          <a:prstGeom prst="rect">
            <a:avLst/>
          </a:prstGeom>
          <a:noFill/>
        </p:spPr>
        <p:txBody>
          <a:bodyPr wrap="square" rtlCol="0">
            <a:spAutoFit/>
          </a:bodyPr>
          <a:lstStyle/>
          <a:p>
            <a:r>
              <a:rPr lang="ja-JP" altLang="en-US" sz="2400" dirty="0"/>
              <a:t>データ量も取り扱いやすく、</a:t>
            </a:r>
            <a:r>
              <a:rPr lang="en-US" altLang="ja-JP" sz="2400" dirty="0"/>
              <a:t>R</a:t>
            </a:r>
            <a:r>
              <a:rPr lang="ja-JP" altLang="en-US" sz="2400" dirty="0"/>
              <a:t>のみで解析可能</a:t>
            </a:r>
          </a:p>
        </p:txBody>
      </p:sp>
      <p:sp>
        <p:nvSpPr>
          <p:cNvPr id="10" name="テキスト ボックス 9"/>
          <p:cNvSpPr txBox="1"/>
          <p:nvPr/>
        </p:nvSpPr>
        <p:spPr>
          <a:xfrm>
            <a:off x="1682545" y="5914355"/>
            <a:ext cx="8718936" cy="461665"/>
          </a:xfrm>
          <a:prstGeom prst="rect">
            <a:avLst/>
          </a:prstGeom>
          <a:noFill/>
        </p:spPr>
        <p:txBody>
          <a:bodyPr wrap="square" rtlCol="0">
            <a:spAutoFit/>
          </a:bodyPr>
          <a:lstStyle/>
          <a:p>
            <a:r>
              <a:rPr lang="ja-JP" altLang="en-US" sz="2400" dirty="0"/>
              <a:t>未知の遺伝子やスプライシングバリアントが多いものは苦手</a:t>
            </a:r>
          </a:p>
        </p:txBody>
      </p:sp>
      <p:sp>
        <p:nvSpPr>
          <p:cNvPr id="9" name="上下矢印 8"/>
          <p:cNvSpPr/>
          <p:nvPr/>
        </p:nvSpPr>
        <p:spPr>
          <a:xfrm>
            <a:off x="5573662" y="4737972"/>
            <a:ext cx="936703" cy="1074065"/>
          </a:xfrm>
          <a:prstGeom prst="upDownArrow">
            <a:avLst>
              <a:gd name="adj1" fmla="val 29412"/>
              <a:gd name="adj2" fmla="val 362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a:extLst>
              <a:ext uri="{FF2B5EF4-FFF2-40B4-BE49-F238E27FC236}">
                <a16:creationId xmlns:a16="http://schemas.microsoft.com/office/drawing/2014/main" id="{6E29FAF9-888D-BBCB-A56E-76B08898F5C0}"/>
              </a:ext>
            </a:extLst>
          </p:cNvPr>
          <p:cNvSpPr txBox="1"/>
          <p:nvPr/>
        </p:nvSpPr>
        <p:spPr>
          <a:xfrm>
            <a:off x="172528" y="232914"/>
            <a:ext cx="3976778" cy="523220"/>
          </a:xfrm>
          <a:prstGeom prst="rect">
            <a:avLst/>
          </a:prstGeom>
          <a:blipFill>
            <a:blip r:embed="rId4"/>
            <a:tile tx="0" ty="0" sx="100000" sy="100000" flip="none" algn="tl"/>
          </a:blipFill>
        </p:spPr>
        <p:txBody>
          <a:bodyPr wrap="square" rtlCol="0">
            <a:spAutoFit/>
          </a:bodyPr>
          <a:lstStyle/>
          <a:p>
            <a:r>
              <a:rPr lang="ja-JP" altLang="en-US" sz="2800" dirty="0"/>
              <a:t>マイクロアレイって？</a:t>
            </a:r>
          </a:p>
        </p:txBody>
      </p:sp>
    </p:spTree>
    <p:extLst>
      <p:ext uri="{BB962C8B-B14F-4D97-AF65-F5344CB8AC3E}">
        <p14:creationId xmlns:p14="http://schemas.microsoft.com/office/powerpoint/2010/main" val="2835153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698740" y="918545"/>
            <a:ext cx="9594619" cy="1200329"/>
          </a:xfrm>
          <a:prstGeom prst="rect">
            <a:avLst/>
          </a:prstGeom>
          <a:noFill/>
        </p:spPr>
        <p:txBody>
          <a:bodyPr wrap="square" rtlCol="0">
            <a:spAutoFit/>
          </a:bodyPr>
          <a:lstStyle/>
          <a:p>
            <a:r>
              <a:rPr lang="ja-JP" altLang="en-US" sz="2400" dirty="0"/>
              <a:t>そもそものデータが正規化していないのに、</a:t>
            </a:r>
            <a:br>
              <a:rPr lang="en-US" altLang="ja-JP" sz="2400" dirty="0"/>
            </a:br>
            <a:r>
              <a:rPr lang="ja-JP" altLang="en-US" sz="2400" dirty="0"/>
              <a:t>無理やり正規分布にすることが間違えている</a:t>
            </a:r>
            <a:endParaRPr lang="en-US" altLang="ja-JP" sz="2400" dirty="0"/>
          </a:p>
          <a:p>
            <a:r>
              <a:rPr lang="ja-JP" altLang="en-US" sz="2400" dirty="0"/>
              <a:t>⇒元々のデータは負の二項分布</a:t>
            </a:r>
            <a:endParaRPr lang="en-US" altLang="ja-JP" sz="2400" dirty="0"/>
          </a:p>
        </p:txBody>
      </p:sp>
      <p:sp>
        <p:nvSpPr>
          <p:cNvPr id="8" name="右矢印 7"/>
          <p:cNvSpPr/>
          <p:nvPr/>
        </p:nvSpPr>
        <p:spPr>
          <a:xfrm>
            <a:off x="949736" y="3175904"/>
            <a:ext cx="475989" cy="4384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p:cNvSpPr/>
          <p:nvPr/>
        </p:nvSpPr>
        <p:spPr>
          <a:xfrm>
            <a:off x="1526875" y="3014151"/>
            <a:ext cx="5454988" cy="830997"/>
          </a:xfrm>
          <a:prstGeom prst="rect">
            <a:avLst/>
          </a:prstGeom>
        </p:spPr>
        <p:txBody>
          <a:bodyPr wrap="square">
            <a:spAutoFit/>
          </a:bodyPr>
          <a:lstStyle/>
          <a:p>
            <a:r>
              <a:rPr lang="en-US" altLang="ja-JP" sz="2400" dirty="0"/>
              <a:t>TMM</a:t>
            </a:r>
            <a:r>
              <a:rPr lang="ja-JP" altLang="en-US" sz="2400" dirty="0"/>
              <a:t>正規化 </a:t>
            </a:r>
            <a:r>
              <a:rPr lang="en-US" altLang="ja-JP" sz="2400" dirty="0"/>
              <a:t>=</a:t>
            </a:r>
            <a:r>
              <a:rPr lang="ja-JP" altLang="en-US" sz="2400" dirty="0"/>
              <a:t> </a:t>
            </a:r>
            <a:r>
              <a:rPr lang="en-US" altLang="ja-JP" sz="2400" dirty="0" err="1"/>
              <a:t>edgeR</a:t>
            </a:r>
            <a:endParaRPr lang="en-US" altLang="ja-JP" sz="2400" dirty="0"/>
          </a:p>
          <a:p>
            <a:r>
              <a:rPr lang="ja-JP" altLang="en-US" sz="2400" dirty="0"/>
              <a:t> </a:t>
            </a:r>
            <a:r>
              <a:rPr lang="en-US" altLang="ja-JP" sz="2400" dirty="0"/>
              <a:t>(Robinson, </a:t>
            </a:r>
            <a:r>
              <a:rPr lang="en-US" altLang="ja-JP" sz="2400" i="1" dirty="0"/>
              <a:t>Genome Biol</a:t>
            </a:r>
            <a:r>
              <a:rPr lang="en-US" altLang="ja-JP" sz="2400" dirty="0"/>
              <a:t>, 2010)</a:t>
            </a:r>
            <a:endParaRPr lang="ja-JP" altLang="en-US" sz="2400" dirty="0"/>
          </a:p>
        </p:txBody>
      </p:sp>
      <p:sp>
        <p:nvSpPr>
          <p:cNvPr id="10" name="右矢印 9"/>
          <p:cNvSpPr/>
          <p:nvPr/>
        </p:nvSpPr>
        <p:spPr>
          <a:xfrm>
            <a:off x="1606880" y="4302014"/>
            <a:ext cx="475989" cy="4384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2156604" y="4167257"/>
            <a:ext cx="5331124" cy="830997"/>
          </a:xfrm>
          <a:prstGeom prst="rect">
            <a:avLst/>
          </a:prstGeom>
        </p:spPr>
        <p:txBody>
          <a:bodyPr wrap="square">
            <a:spAutoFit/>
          </a:bodyPr>
          <a:lstStyle/>
          <a:p>
            <a:r>
              <a:rPr lang="en-US" altLang="ja-JP" sz="2400" dirty="0" err="1"/>
              <a:t>iDEGES</a:t>
            </a:r>
            <a:r>
              <a:rPr lang="ja-JP" altLang="en-US" sz="2400" dirty="0"/>
              <a:t>正規化 </a:t>
            </a:r>
            <a:r>
              <a:rPr lang="en-US" altLang="ja-JP" sz="2400" dirty="0"/>
              <a:t>=</a:t>
            </a:r>
            <a:r>
              <a:rPr lang="ja-JP" altLang="en-US" sz="2400" dirty="0"/>
              <a:t> </a:t>
            </a:r>
            <a:r>
              <a:rPr lang="en-US" altLang="ja-JP" sz="2400" dirty="0"/>
              <a:t>TCC</a:t>
            </a:r>
          </a:p>
          <a:p>
            <a:r>
              <a:rPr lang="ja-JP" altLang="en-US" sz="2400" dirty="0"/>
              <a:t>（</a:t>
            </a:r>
            <a:r>
              <a:rPr lang="en-US" altLang="ja-JP" sz="2400" dirty="0"/>
              <a:t>Sun, </a:t>
            </a:r>
            <a:r>
              <a:rPr lang="en-US" altLang="ja-JP" sz="2400" i="1" dirty="0"/>
              <a:t>BMC Bioinformatics</a:t>
            </a:r>
            <a:r>
              <a:rPr lang="en-US" altLang="ja-JP" sz="2400" dirty="0"/>
              <a:t>, 2013</a:t>
            </a:r>
            <a:r>
              <a:rPr lang="ja-JP" altLang="en-US" sz="2400" dirty="0"/>
              <a:t>）</a:t>
            </a:r>
          </a:p>
        </p:txBody>
      </p:sp>
      <p:sp>
        <p:nvSpPr>
          <p:cNvPr id="12" name="正方形/長方形 11"/>
          <p:cNvSpPr/>
          <p:nvPr/>
        </p:nvSpPr>
        <p:spPr>
          <a:xfrm>
            <a:off x="2082869" y="5185645"/>
            <a:ext cx="6193993" cy="707886"/>
          </a:xfrm>
          <a:prstGeom prst="rect">
            <a:avLst/>
          </a:prstGeom>
        </p:spPr>
        <p:txBody>
          <a:bodyPr wrap="square">
            <a:spAutoFit/>
          </a:bodyPr>
          <a:lstStyle/>
          <a:p>
            <a:r>
              <a:rPr lang="ja-JP" altLang="en-US" sz="2000" dirty="0"/>
              <a:t>複製ありデータ正規化用</a:t>
            </a:r>
            <a:r>
              <a:rPr lang="en-US" altLang="ja-JP" sz="2000" dirty="0"/>
              <a:t>:TMM-(</a:t>
            </a:r>
            <a:r>
              <a:rPr lang="en-US" altLang="ja-JP" sz="2000" dirty="0" err="1"/>
              <a:t>edgeR</a:t>
            </a:r>
            <a:r>
              <a:rPr lang="en-US" altLang="ja-JP" sz="2000" dirty="0"/>
              <a:t>-TMM)n</a:t>
            </a:r>
          </a:p>
          <a:p>
            <a:r>
              <a:rPr lang="ja-JP" altLang="en-US" sz="2000" dirty="0"/>
              <a:t>複製なしデータ正規化用</a:t>
            </a:r>
            <a:r>
              <a:rPr lang="en-US" altLang="ja-JP" sz="2000" dirty="0"/>
              <a:t>:</a:t>
            </a:r>
            <a:r>
              <a:rPr lang="en-US" altLang="ja-JP" sz="2000" dirty="0" err="1"/>
              <a:t>DESeq</a:t>
            </a:r>
            <a:r>
              <a:rPr lang="en-US" altLang="ja-JP" sz="2000" dirty="0"/>
              <a:t>-(</a:t>
            </a:r>
            <a:r>
              <a:rPr lang="en-US" altLang="ja-JP" sz="2000" dirty="0" err="1"/>
              <a:t>DESeq-DESeq</a:t>
            </a:r>
            <a:r>
              <a:rPr lang="en-US" altLang="ja-JP" sz="2000" dirty="0"/>
              <a:t>)n</a:t>
            </a:r>
            <a:endParaRPr lang="ja-JP" altLang="en-US" sz="2000" dirty="0"/>
          </a:p>
        </p:txBody>
      </p:sp>
      <p:pic>
        <p:nvPicPr>
          <p:cNvPr id="14" name="図 13">
            <a:extLst>
              <a:ext uri="{FF2B5EF4-FFF2-40B4-BE49-F238E27FC236}">
                <a16:creationId xmlns:a16="http://schemas.microsoft.com/office/drawing/2014/main" id="{6BE77572-BFDA-487A-BA9D-622E6694CEFF}"/>
              </a:ext>
            </a:extLst>
          </p:cNvPr>
          <p:cNvPicPr>
            <a:picLocks noChangeAspect="1"/>
          </p:cNvPicPr>
          <p:nvPr/>
        </p:nvPicPr>
        <p:blipFill rotWithShape="1">
          <a:blip r:embed="rId3">
            <a:extLst>
              <a:ext uri="{28A0092B-C50C-407E-A947-70E740481C1C}">
                <a14:useLocalDpi xmlns:a14="http://schemas.microsoft.com/office/drawing/2010/main" val="0"/>
              </a:ext>
            </a:extLst>
          </a:blip>
          <a:srcRect t="18132" b="16817"/>
          <a:stretch/>
        </p:blipFill>
        <p:spPr>
          <a:xfrm>
            <a:off x="7045108" y="918544"/>
            <a:ext cx="4295775" cy="1896018"/>
          </a:xfrm>
          <a:prstGeom prst="rect">
            <a:avLst/>
          </a:prstGeom>
        </p:spPr>
      </p:pic>
      <p:sp>
        <p:nvSpPr>
          <p:cNvPr id="2" name="テキスト ボックス 1">
            <a:extLst>
              <a:ext uri="{FF2B5EF4-FFF2-40B4-BE49-F238E27FC236}">
                <a16:creationId xmlns:a16="http://schemas.microsoft.com/office/drawing/2014/main" id="{1D214539-155C-99D1-A026-31D7A70DECDF}"/>
              </a:ext>
            </a:extLst>
          </p:cNvPr>
          <p:cNvSpPr txBox="1"/>
          <p:nvPr/>
        </p:nvSpPr>
        <p:spPr>
          <a:xfrm>
            <a:off x="172528" y="232914"/>
            <a:ext cx="4390845" cy="523220"/>
          </a:xfrm>
          <a:prstGeom prst="rect">
            <a:avLst/>
          </a:prstGeom>
          <a:blipFill>
            <a:blip r:embed="rId4"/>
            <a:tile tx="0" ty="0" sx="100000" sy="100000" flip="none" algn="tl"/>
          </a:blipFill>
        </p:spPr>
        <p:txBody>
          <a:bodyPr wrap="square" rtlCol="0">
            <a:spAutoFit/>
          </a:bodyPr>
          <a:lstStyle/>
          <a:p>
            <a:r>
              <a:rPr lang="ja-JP" altLang="en-US" sz="2800" dirty="0"/>
              <a:t>正規化をしてみたけど･･･</a:t>
            </a:r>
          </a:p>
        </p:txBody>
      </p:sp>
    </p:spTree>
    <p:extLst>
      <p:ext uri="{BB962C8B-B14F-4D97-AF65-F5344CB8AC3E}">
        <p14:creationId xmlns:p14="http://schemas.microsoft.com/office/powerpoint/2010/main" val="2426662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715993" y="1041985"/>
            <a:ext cx="9051155" cy="830997"/>
          </a:xfrm>
          <a:prstGeom prst="rect">
            <a:avLst/>
          </a:prstGeom>
          <a:noFill/>
        </p:spPr>
        <p:txBody>
          <a:bodyPr wrap="square" rtlCol="0">
            <a:spAutoFit/>
          </a:bodyPr>
          <a:lstStyle/>
          <a:p>
            <a:r>
              <a:rPr lang="ja-JP" altLang="en-US" sz="2400" dirty="0"/>
              <a:t>二群比較：理論上、非発現変動遺伝子の発現量差は０</a:t>
            </a:r>
            <a:br>
              <a:rPr lang="en-US" altLang="ja-JP" sz="2400" dirty="0"/>
            </a:br>
            <a:r>
              <a:rPr lang="ja-JP" altLang="en-US" sz="2400" dirty="0"/>
              <a:t>⇒二群の発現量対数比を０に持っていくような係数を算出する</a:t>
            </a:r>
            <a:endParaRPr lang="en-US" altLang="ja-JP" sz="2400" dirty="0"/>
          </a:p>
        </p:txBody>
      </p:sp>
      <p:pic>
        <p:nvPicPr>
          <p:cNvPr id="2050" name="Picture 2" descr="正規化前のmarioniのデータのMAplot">
            <a:extLst>
              <a:ext uri="{FF2B5EF4-FFF2-40B4-BE49-F238E27FC236}">
                <a16:creationId xmlns:a16="http://schemas.microsoft.com/office/drawing/2014/main" id="{3FE9AAEA-1DDC-4F96-A6FC-7D4BD926E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373" y="2390193"/>
            <a:ext cx="3804072" cy="40418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MM正規化後のmarioniのデータのMAplot">
            <a:extLst>
              <a:ext uri="{FF2B5EF4-FFF2-40B4-BE49-F238E27FC236}">
                <a16:creationId xmlns:a16="http://schemas.microsoft.com/office/drawing/2014/main" id="{A31933F3-E345-4B98-A7F4-7657B848B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819" y="2390194"/>
            <a:ext cx="3804071" cy="40418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6A3A57F-EFA4-989B-6C47-92EC09B2634A}"/>
              </a:ext>
            </a:extLst>
          </p:cNvPr>
          <p:cNvSpPr txBox="1"/>
          <p:nvPr/>
        </p:nvSpPr>
        <p:spPr>
          <a:xfrm>
            <a:off x="172528" y="232914"/>
            <a:ext cx="7142672" cy="523220"/>
          </a:xfrm>
          <a:prstGeom prst="rect">
            <a:avLst/>
          </a:prstGeom>
          <a:blipFill>
            <a:blip r:embed="rId5"/>
            <a:tile tx="0" ty="0" sx="100000" sy="100000" flip="none" algn="tl"/>
          </a:blipFill>
        </p:spPr>
        <p:txBody>
          <a:bodyPr wrap="square" rtlCol="0">
            <a:spAutoFit/>
          </a:bodyPr>
          <a:lstStyle/>
          <a:p>
            <a:r>
              <a:rPr lang="en-US" altLang="ja-JP" sz="2800" dirty="0"/>
              <a:t>Trimmed mean of M values (TMM) </a:t>
            </a:r>
            <a:r>
              <a:rPr lang="ja-JP" altLang="en-US" sz="2800" dirty="0"/>
              <a:t>正規化</a:t>
            </a:r>
          </a:p>
        </p:txBody>
      </p:sp>
    </p:spTree>
    <p:extLst>
      <p:ext uri="{BB962C8B-B14F-4D97-AF65-F5344CB8AC3E}">
        <p14:creationId xmlns:p14="http://schemas.microsoft.com/office/powerpoint/2010/main" val="744415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526212" y="972973"/>
            <a:ext cx="9767148" cy="1569660"/>
          </a:xfrm>
          <a:prstGeom prst="rect">
            <a:avLst/>
          </a:prstGeom>
          <a:noFill/>
        </p:spPr>
        <p:txBody>
          <a:bodyPr wrap="square" rtlCol="0">
            <a:spAutoFit/>
          </a:bodyPr>
          <a:lstStyle/>
          <a:p>
            <a:pPr marL="457200" indent="-457200">
              <a:buFont typeface="+mj-lt"/>
              <a:buAutoNum type="arabicPeriod"/>
            </a:pPr>
            <a:r>
              <a:rPr lang="ja-JP" altLang="en-US" sz="2400" dirty="0">
                <a:solidFill>
                  <a:srgbClr val="383838"/>
                </a:solidFill>
                <a:latin typeface="Helvetica Neue"/>
              </a:rPr>
              <a:t>全ての遺伝子に対する発現比（</a:t>
            </a:r>
            <a:r>
              <a:rPr lang="en-US" altLang="ja-JP" sz="2400" dirty="0">
                <a:solidFill>
                  <a:srgbClr val="383838"/>
                </a:solidFill>
                <a:latin typeface="Helvetica Neue"/>
              </a:rPr>
              <a:t>M</a:t>
            </a:r>
            <a:r>
              <a:rPr lang="ja-JP" altLang="en-US" sz="2400" dirty="0">
                <a:solidFill>
                  <a:srgbClr val="383838"/>
                </a:solidFill>
                <a:latin typeface="Helvetica Neue"/>
              </a:rPr>
              <a:t>値）と 平均（</a:t>
            </a:r>
            <a:r>
              <a:rPr lang="en-US" altLang="ja-JP" sz="2400" dirty="0">
                <a:solidFill>
                  <a:srgbClr val="383838"/>
                </a:solidFill>
                <a:latin typeface="Helvetica Neue"/>
              </a:rPr>
              <a:t>A</a:t>
            </a:r>
            <a:r>
              <a:rPr lang="ja-JP" altLang="en-US" sz="2400" dirty="0">
                <a:solidFill>
                  <a:srgbClr val="383838"/>
                </a:solidFill>
                <a:latin typeface="Helvetica Neue"/>
              </a:rPr>
              <a:t>値）を計算</a:t>
            </a:r>
          </a:p>
          <a:p>
            <a:pPr marL="457200" indent="-457200">
              <a:buFont typeface="+mj-lt"/>
              <a:buAutoNum type="arabicPeriod"/>
            </a:pPr>
            <a:r>
              <a:rPr lang="ja-JP" altLang="en-US" sz="2400" dirty="0">
                <a:solidFill>
                  <a:srgbClr val="383838"/>
                </a:solidFill>
                <a:latin typeface="Helvetica Neue"/>
              </a:rPr>
              <a:t>全ての</a:t>
            </a:r>
            <a:r>
              <a:rPr lang="en-US" altLang="ja-JP" sz="2400" dirty="0">
                <a:solidFill>
                  <a:srgbClr val="383838"/>
                </a:solidFill>
                <a:latin typeface="Helvetica Neue"/>
              </a:rPr>
              <a:t>M</a:t>
            </a:r>
            <a:r>
              <a:rPr lang="ja-JP" altLang="en-US" sz="2400" dirty="0">
                <a:solidFill>
                  <a:srgbClr val="383838"/>
                </a:solidFill>
                <a:latin typeface="Helvetica Neue"/>
              </a:rPr>
              <a:t>値について、上位 </a:t>
            </a:r>
            <a:r>
              <a:rPr lang="en-US" altLang="ja-JP" sz="2400" dirty="0">
                <a:solidFill>
                  <a:srgbClr val="383838"/>
                </a:solidFill>
                <a:latin typeface="Helvetica Neue"/>
              </a:rPr>
              <a:t>30%</a:t>
            </a:r>
            <a:r>
              <a:rPr lang="ja-JP" altLang="en-US" sz="2400" dirty="0">
                <a:solidFill>
                  <a:srgbClr val="383838"/>
                </a:solidFill>
                <a:latin typeface="Helvetica Neue"/>
              </a:rPr>
              <a:t>と下位 </a:t>
            </a:r>
            <a:r>
              <a:rPr lang="en-US" altLang="ja-JP" sz="2400" dirty="0">
                <a:solidFill>
                  <a:srgbClr val="383838"/>
                </a:solidFill>
                <a:latin typeface="Helvetica Neue"/>
              </a:rPr>
              <a:t>30%</a:t>
            </a:r>
            <a:r>
              <a:rPr lang="ja-JP" altLang="en-US" sz="2400" dirty="0">
                <a:solidFill>
                  <a:srgbClr val="383838"/>
                </a:solidFill>
                <a:latin typeface="Helvetica Neue"/>
              </a:rPr>
              <a:t>を除去</a:t>
            </a:r>
          </a:p>
          <a:p>
            <a:pPr marL="457200" indent="-457200">
              <a:buFont typeface="+mj-lt"/>
              <a:buAutoNum type="arabicPeriod"/>
            </a:pPr>
            <a:r>
              <a:rPr lang="ja-JP" altLang="en-US" sz="2400" dirty="0">
                <a:solidFill>
                  <a:srgbClr val="383838"/>
                </a:solidFill>
                <a:latin typeface="Helvetica Neue"/>
              </a:rPr>
              <a:t>全ての</a:t>
            </a:r>
            <a:r>
              <a:rPr lang="en-US" altLang="ja-JP" sz="2400" dirty="0">
                <a:solidFill>
                  <a:srgbClr val="383838"/>
                </a:solidFill>
                <a:latin typeface="Helvetica Neue"/>
              </a:rPr>
              <a:t>A</a:t>
            </a:r>
            <a:r>
              <a:rPr lang="ja-JP" altLang="en-US" sz="2400" dirty="0">
                <a:solidFill>
                  <a:srgbClr val="383838"/>
                </a:solidFill>
                <a:latin typeface="Helvetica Neue"/>
              </a:rPr>
              <a:t>値について、上位 </a:t>
            </a:r>
            <a:r>
              <a:rPr lang="en-US" altLang="ja-JP" sz="2400" dirty="0">
                <a:solidFill>
                  <a:srgbClr val="383838"/>
                </a:solidFill>
                <a:latin typeface="Helvetica Neue"/>
              </a:rPr>
              <a:t>5%</a:t>
            </a:r>
            <a:r>
              <a:rPr lang="ja-JP" altLang="en-US" sz="2400" dirty="0">
                <a:solidFill>
                  <a:srgbClr val="383838"/>
                </a:solidFill>
                <a:latin typeface="Helvetica Neue"/>
              </a:rPr>
              <a:t>と下位 </a:t>
            </a:r>
            <a:r>
              <a:rPr lang="en-US" altLang="ja-JP" sz="2400" dirty="0">
                <a:solidFill>
                  <a:srgbClr val="383838"/>
                </a:solidFill>
                <a:latin typeface="Helvetica Neue"/>
              </a:rPr>
              <a:t>5%</a:t>
            </a:r>
            <a:r>
              <a:rPr lang="ja-JP" altLang="en-US" sz="2400" dirty="0">
                <a:solidFill>
                  <a:srgbClr val="383838"/>
                </a:solidFill>
                <a:latin typeface="Helvetica Neue"/>
              </a:rPr>
              <a:t>を除去する</a:t>
            </a:r>
          </a:p>
          <a:p>
            <a:pPr marL="457200" indent="-457200">
              <a:buFont typeface="+mj-lt"/>
              <a:buAutoNum type="arabicPeriod"/>
            </a:pPr>
            <a:r>
              <a:rPr lang="ja-JP" altLang="en-US" sz="2400" dirty="0">
                <a:solidFill>
                  <a:srgbClr val="383838"/>
                </a:solidFill>
                <a:latin typeface="Helvetica Neue"/>
              </a:rPr>
              <a:t>残ったデータを利用して正規化係数を計算する</a:t>
            </a:r>
          </a:p>
        </p:txBody>
      </p:sp>
      <p:pic>
        <p:nvPicPr>
          <p:cNvPr id="3074" name="Picture 2" descr="TMM正規化法のトリーム領域">
            <a:extLst>
              <a:ext uri="{FF2B5EF4-FFF2-40B4-BE49-F238E27FC236}">
                <a16:creationId xmlns:a16="http://schemas.microsoft.com/office/drawing/2014/main" id="{0FD5081D-4568-410D-80F2-E91172F41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312" y="3212003"/>
            <a:ext cx="3048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0732646C-AA03-4EE1-BAEE-ABBF3EE60B99}"/>
              </a:ext>
            </a:extLst>
          </p:cNvPr>
          <p:cNvSpPr txBox="1"/>
          <p:nvPr/>
        </p:nvSpPr>
        <p:spPr>
          <a:xfrm>
            <a:off x="4468483" y="3654744"/>
            <a:ext cx="6676845" cy="1938992"/>
          </a:xfrm>
          <a:prstGeom prst="rect">
            <a:avLst/>
          </a:prstGeom>
          <a:noFill/>
        </p:spPr>
        <p:txBody>
          <a:bodyPr wrap="square">
            <a:spAutoFit/>
          </a:bodyPr>
          <a:lstStyle/>
          <a:p>
            <a:r>
              <a:rPr lang="ja-JP" altLang="en-US" sz="2000" dirty="0">
                <a:solidFill>
                  <a:srgbClr val="383838"/>
                </a:solidFill>
                <a:latin typeface="Helvetica Neue"/>
              </a:rPr>
              <a:t>残ったデータが</a:t>
            </a:r>
            <a:r>
              <a:rPr lang="ja-JP" altLang="en-US" sz="2000" dirty="0">
                <a:solidFill>
                  <a:srgbClr val="FF00FF"/>
                </a:solidFill>
                <a:latin typeface="Helvetica Neue"/>
              </a:rPr>
              <a:t>マゼンダ色の点</a:t>
            </a:r>
            <a:endParaRPr lang="en-US" altLang="ja-JP" sz="2000" dirty="0">
              <a:solidFill>
                <a:srgbClr val="FF00FF"/>
              </a:solidFill>
              <a:latin typeface="Helvetica Neue"/>
            </a:endParaRPr>
          </a:p>
          <a:p>
            <a:r>
              <a:rPr lang="ja-JP" altLang="en-US" sz="2000" dirty="0">
                <a:solidFill>
                  <a:srgbClr val="383838"/>
                </a:solidFill>
                <a:latin typeface="Helvetica Neue"/>
              </a:rPr>
              <a:t>正規化係数はこの点から計算される</a:t>
            </a:r>
            <a:endParaRPr lang="en-US" altLang="ja-JP" sz="2000" dirty="0">
              <a:solidFill>
                <a:srgbClr val="383838"/>
              </a:solidFill>
              <a:latin typeface="Helvetica Neue"/>
            </a:endParaRPr>
          </a:p>
          <a:p>
            <a:r>
              <a:rPr lang="ja-JP" altLang="en-US" sz="2000" dirty="0">
                <a:solidFill>
                  <a:srgbClr val="383838"/>
                </a:solidFill>
                <a:latin typeface="Helvetica Neue"/>
              </a:rPr>
              <a:t>マゼンタ色の遺伝子の</a:t>
            </a:r>
            <a:r>
              <a:rPr lang="en-US" altLang="ja-JP" sz="2000" dirty="0">
                <a:solidFill>
                  <a:srgbClr val="383838"/>
                </a:solidFill>
                <a:latin typeface="Helvetica Neue"/>
              </a:rPr>
              <a:t>mean</a:t>
            </a:r>
            <a:r>
              <a:rPr lang="ja-JP" altLang="en-US" sz="2000" dirty="0">
                <a:solidFill>
                  <a:srgbClr val="383838"/>
                </a:solidFill>
                <a:latin typeface="Helvetica Neue"/>
              </a:rPr>
              <a:t>が</a:t>
            </a:r>
            <a:r>
              <a:rPr lang="en-US" altLang="ja-JP" sz="2000" dirty="0">
                <a:solidFill>
                  <a:srgbClr val="383838"/>
                </a:solidFill>
                <a:latin typeface="Helvetica Neue"/>
              </a:rPr>
              <a:t>-0.621</a:t>
            </a:r>
          </a:p>
          <a:p>
            <a:endParaRPr lang="en-US" altLang="ja-JP" sz="2000" dirty="0">
              <a:solidFill>
                <a:srgbClr val="383838"/>
              </a:solidFill>
              <a:latin typeface="Helvetica Neue"/>
            </a:endParaRPr>
          </a:p>
          <a:p>
            <a:r>
              <a:rPr lang="ja-JP" altLang="en-US" sz="2000" dirty="0">
                <a:solidFill>
                  <a:srgbClr val="383838"/>
                </a:solidFill>
                <a:latin typeface="Helvetica Neue"/>
              </a:rPr>
              <a:t>⇒これを０となるように、</a:t>
            </a:r>
            <a:br>
              <a:rPr lang="en-US" altLang="ja-JP" sz="2000" dirty="0">
                <a:solidFill>
                  <a:srgbClr val="383838"/>
                </a:solidFill>
                <a:latin typeface="Helvetica Neue"/>
              </a:rPr>
            </a:br>
            <a:r>
              <a:rPr lang="en-US" altLang="ja-JP" sz="2000" dirty="0">
                <a:solidFill>
                  <a:srgbClr val="383838"/>
                </a:solidFill>
                <a:latin typeface="Helvetica Neue"/>
              </a:rPr>
              <a:t>y</a:t>
            </a:r>
            <a:r>
              <a:rPr lang="ja-JP" altLang="en-US" sz="2000" dirty="0">
                <a:solidFill>
                  <a:srgbClr val="383838"/>
                </a:solidFill>
                <a:latin typeface="Helvetica Neue"/>
              </a:rPr>
              <a:t>軸方向</a:t>
            </a:r>
            <a:r>
              <a:rPr lang="en-US" altLang="ja-JP" sz="2000" dirty="0">
                <a:solidFill>
                  <a:srgbClr val="383838"/>
                </a:solidFill>
                <a:latin typeface="Helvetica Neue"/>
              </a:rPr>
              <a:t>+0.621</a:t>
            </a:r>
            <a:r>
              <a:rPr lang="ja-JP" altLang="en-US" sz="2000" dirty="0">
                <a:solidFill>
                  <a:srgbClr val="383838"/>
                </a:solidFill>
                <a:latin typeface="Helvetica Neue"/>
              </a:rPr>
              <a:t>だけシフトさせるような係数を計算する</a:t>
            </a:r>
            <a:endParaRPr lang="ja-JP" altLang="en-US" sz="2000" dirty="0"/>
          </a:p>
        </p:txBody>
      </p:sp>
      <p:sp>
        <p:nvSpPr>
          <p:cNvPr id="3" name="矢印: 右 2">
            <a:extLst>
              <a:ext uri="{FF2B5EF4-FFF2-40B4-BE49-F238E27FC236}">
                <a16:creationId xmlns:a16="http://schemas.microsoft.com/office/drawing/2014/main" id="{50B9898D-AABA-4843-9583-AF69C96E0F72}"/>
              </a:ext>
            </a:extLst>
          </p:cNvPr>
          <p:cNvSpPr/>
          <p:nvPr/>
        </p:nvSpPr>
        <p:spPr>
          <a:xfrm>
            <a:off x="1049761" y="2680037"/>
            <a:ext cx="507102" cy="531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a:extLst>
              <a:ext uri="{FF2B5EF4-FFF2-40B4-BE49-F238E27FC236}">
                <a16:creationId xmlns:a16="http://schemas.microsoft.com/office/drawing/2014/main" id="{B8D556CC-91C5-4D4C-ADA7-9C3B763C59D1}"/>
              </a:ext>
            </a:extLst>
          </p:cNvPr>
          <p:cNvSpPr txBox="1"/>
          <p:nvPr/>
        </p:nvSpPr>
        <p:spPr>
          <a:xfrm>
            <a:off x="1824486" y="2680037"/>
            <a:ext cx="5497286" cy="523220"/>
          </a:xfrm>
          <a:prstGeom prst="rect">
            <a:avLst/>
          </a:prstGeom>
          <a:noFill/>
        </p:spPr>
        <p:txBody>
          <a:bodyPr wrap="square" rtlCol="0">
            <a:spAutoFit/>
          </a:bodyPr>
          <a:lstStyle/>
          <a:p>
            <a:r>
              <a:rPr lang="ja-JP" altLang="en-US" sz="2800" dirty="0"/>
              <a:t>生のカウントデータが必要</a:t>
            </a:r>
            <a:r>
              <a:rPr lang="en-US" altLang="ja-JP" sz="2800" dirty="0"/>
              <a:t>!!!!</a:t>
            </a:r>
            <a:endParaRPr lang="ja-JP" altLang="en-US" sz="2800" dirty="0"/>
          </a:p>
        </p:txBody>
      </p:sp>
      <p:sp>
        <p:nvSpPr>
          <p:cNvPr id="2" name="テキスト ボックス 1">
            <a:extLst>
              <a:ext uri="{FF2B5EF4-FFF2-40B4-BE49-F238E27FC236}">
                <a16:creationId xmlns:a16="http://schemas.microsoft.com/office/drawing/2014/main" id="{2A2BA34B-86C6-68BC-822D-58A395A0603D}"/>
              </a:ext>
            </a:extLst>
          </p:cNvPr>
          <p:cNvSpPr txBox="1"/>
          <p:nvPr/>
        </p:nvSpPr>
        <p:spPr>
          <a:xfrm>
            <a:off x="172528" y="232914"/>
            <a:ext cx="3303917" cy="523220"/>
          </a:xfrm>
          <a:prstGeom prst="rect">
            <a:avLst/>
          </a:prstGeom>
          <a:blipFill>
            <a:blip r:embed="rId4"/>
            <a:tile tx="0" ty="0" sx="100000" sy="100000" flip="none" algn="tl"/>
          </a:blipFill>
        </p:spPr>
        <p:txBody>
          <a:bodyPr wrap="square" rtlCol="0">
            <a:spAutoFit/>
          </a:bodyPr>
          <a:lstStyle/>
          <a:p>
            <a:r>
              <a:rPr lang="en-US" altLang="ja-JP" sz="2800" dirty="0"/>
              <a:t>TMM</a:t>
            </a:r>
            <a:r>
              <a:rPr lang="ja-JP" altLang="en-US" sz="2800" dirty="0"/>
              <a:t>正規化の手順</a:t>
            </a:r>
          </a:p>
        </p:txBody>
      </p:sp>
    </p:spTree>
    <p:extLst>
      <p:ext uri="{BB962C8B-B14F-4D97-AF65-F5344CB8AC3E}">
        <p14:creationId xmlns:p14="http://schemas.microsoft.com/office/powerpoint/2010/main" val="3743430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561146" y="882505"/>
            <a:ext cx="8884779" cy="590803"/>
          </a:xfrm>
          <a:prstGeom prst="rect">
            <a:avLst/>
          </a:prstGeom>
          <a:noFill/>
        </p:spPr>
        <p:txBody>
          <a:bodyPr wrap="square" rtlCol="0">
            <a:spAutoFit/>
          </a:bodyPr>
          <a:lstStyle/>
          <a:p>
            <a:pPr algn="l">
              <a:lnSpc>
                <a:spcPct val="150000"/>
              </a:lnSpc>
            </a:pPr>
            <a:r>
              <a:rPr lang="en-US" altLang="ja-JP" sz="2400" dirty="0">
                <a:solidFill>
                  <a:srgbClr val="383838"/>
                </a:solidFill>
                <a:latin typeface="Helvetica Neue"/>
              </a:rPr>
              <a:t>TMM</a:t>
            </a:r>
            <a:r>
              <a:rPr lang="ja-JP" altLang="en-US" sz="2400" dirty="0">
                <a:solidFill>
                  <a:srgbClr val="383838"/>
                </a:solidFill>
                <a:latin typeface="Helvetica Neue"/>
              </a:rPr>
              <a:t>正規化繰り返したら、ばらつき小さくなりそうじゃね？</a:t>
            </a:r>
          </a:p>
        </p:txBody>
      </p:sp>
      <p:pic>
        <p:nvPicPr>
          <p:cNvPr id="3" name="図 2">
            <a:extLst>
              <a:ext uri="{FF2B5EF4-FFF2-40B4-BE49-F238E27FC236}">
                <a16:creationId xmlns:a16="http://schemas.microsoft.com/office/drawing/2014/main" id="{84EFAEFE-E54C-4159-9A7E-02124660133D}"/>
              </a:ext>
            </a:extLst>
          </p:cNvPr>
          <p:cNvPicPr>
            <a:picLocks noChangeAspect="1"/>
          </p:cNvPicPr>
          <p:nvPr/>
        </p:nvPicPr>
        <p:blipFill>
          <a:blip r:embed="rId3"/>
          <a:stretch>
            <a:fillRect/>
          </a:stretch>
        </p:blipFill>
        <p:spPr>
          <a:xfrm>
            <a:off x="1036000" y="1368642"/>
            <a:ext cx="6477272" cy="4719348"/>
          </a:xfrm>
          <a:prstGeom prst="rect">
            <a:avLst/>
          </a:prstGeom>
        </p:spPr>
      </p:pic>
      <p:sp>
        <p:nvSpPr>
          <p:cNvPr id="9" name="テキスト ボックス 8">
            <a:extLst>
              <a:ext uri="{FF2B5EF4-FFF2-40B4-BE49-F238E27FC236}">
                <a16:creationId xmlns:a16="http://schemas.microsoft.com/office/drawing/2014/main" id="{BDE09C70-7EB6-44F9-B45B-467DAC59AEC5}"/>
              </a:ext>
            </a:extLst>
          </p:cNvPr>
          <p:cNvSpPr txBox="1"/>
          <p:nvPr/>
        </p:nvSpPr>
        <p:spPr>
          <a:xfrm>
            <a:off x="6826783" y="6235573"/>
            <a:ext cx="4413436" cy="338554"/>
          </a:xfrm>
          <a:prstGeom prst="rect">
            <a:avLst/>
          </a:prstGeom>
          <a:noFill/>
        </p:spPr>
        <p:txBody>
          <a:bodyPr wrap="square">
            <a:spAutoFit/>
          </a:bodyPr>
          <a:lstStyle/>
          <a:p>
            <a:r>
              <a:rPr lang="ja-JP" altLang="en-US" sz="1600" dirty="0"/>
              <a:t>https://pubmed.ncbi.nlm.nih.gov/26538400/</a:t>
            </a:r>
          </a:p>
        </p:txBody>
      </p:sp>
      <p:sp>
        <p:nvSpPr>
          <p:cNvPr id="2" name="テキスト ボックス 1">
            <a:extLst>
              <a:ext uri="{FF2B5EF4-FFF2-40B4-BE49-F238E27FC236}">
                <a16:creationId xmlns:a16="http://schemas.microsoft.com/office/drawing/2014/main" id="{5209F14F-33B2-94FB-514C-4A153E9D99BB}"/>
              </a:ext>
            </a:extLst>
          </p:cNvPr>
          <p:cNvSpPr txBox="1"/>
          <p:nvPr/>
        </p:nvSpPr>
        <p:spPr>
          <a:xfrm>
            <a:off x="172528" y="232914"/>
            <a:ext cx="6576617" cy="523220"/>
          </a:xfrm>
          <a:prstGeom prst="rect">
            <a:avLst/>
          </a:prstGeom>
          <a:blipFill>
            <a:blip r:embed="rId4"/>
            <a:tile tx="0" ty="0" sx="100000" sy="100000" flip="none" algn="tl"/>
          </a:blipFill>
        </p:spPr>
        <p:txBody>
          <a:bodyPr wrap="square" rtlCol="0">
            <a:spAutoFit/>
          </a:bodyPr>
          <a:lstStyle/>
          <a:p>
            <a:r>
              <a:rPr lang="en-US" altLang="ja-JP" sz="2800" dirty="0" err="1"/>
              <a:t>iDEGES</a:t>
            </a:r>
            <a:r>
              <a:rPr lang="ja-JP" altLang="en-US" sz="2800" dirty="0"/>
              <a:t>正規化 </a:t>
            </a:r>
            <a:r>
              <a:rPr lang="en-US" altLang="ja-JP" sz="2800" dirty="0"/>
              <a:t>= TCC</a:t>
            </a:r>
            <a:r>
              <a:rPr lang="ja-JP" altLang="en-US" sz="2800" dirty="0"/>
              <a:t>パッケージの中身</a:t>
            </a:r>
          </a:p>
        </p:txBody>
      </p:sp>
    </p:spTree>
    <p:extLst>
      <p:ext uri="{BB962C8B-B14F-4D97-AF65-F5344CB8AC3E}">
        <p14:creationId xmlns:p14="http://schemas.microsoft.com/office/powerpoint/2010/main" val="14532328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75199" y="1000786"/>
            <a:ext cx="7302417" cy="461665"/>
          </a:xfrm>
          <a:prstGeom prst="rect">
            <a:avLst/>
          </a:prstGeom>
          <a:noFill/>
        </p:spPr>
        <p:txBody>
          <a:bodyPr wrap="square" rtlCol="0">
            <a:spAutoFit/>
          </a:bodyPr>
          <a:lstStyle/>
          <a:p>
            <a:r>
              <a:rPr lang="en-US" altLang="ja-JP" sz="2400" dirty="0"/>
              <a:t>###</a:t>
            </a:r>
            <a:r>
              <a:rPr lang="en-US" altLang="ja-JP" sz="2400" dirty="0" err="1"/>
              <a:t>clustering__TCC</a:t>
            </a:r>
            <a:r>
              <a:rPr lang="en-US" altLang="ja-JP" sz="2400" dirty="0"/>
              <a:t>###</a:t>
            </a:r>
            <a:r>
              <a:rPr lang="ja-JP" altLang="en-US" sz="2400" dirty="0"/>
              <a:t>を実行</a:t>
            </a:r>
            <a:endParaRPr lang="en-US" altLang="ja-JP" sz="2400" dirty="0"/>
          </a:p>
        </p:txBody>
      </p:sp>
      <p:sp>
        <p:nvSpPr>
          <p:cNvPr id="13" name="テキスト ボックス 12"/>
          <p:cNvSpPr txBox="1"/>
          <p:nvPr/>
        </p:nvSpPr>
        <p:spPr>
          <a:xfrm>
            <a:off x="275198" y="1624389"/>
            <a:ext cx="7302417" cy="830997"/>
          </a:xfrm>
          <a:prstGeom prst="rect">
            <a:avLst/>
          </a:prstGeom>
          <a:noFill/>
        </p:spPr>
        <p:txBody>
          <a:bodyPr wrap="square" rtlCol="0">
            <a:spAutoFit/>
          </a:bodyPr>
          <a:lstStyle/>
          <a:p>
            <a:r>
              <a:rPr lang="ja-JP" altLang="en-US" sz="2400" dirty="0"/>
              <a:t>使用しているカウントデータ</a:t>
            </a:r>
            <a:endParaRPr lang="en-US" altLang="ja-JP" sz="2400" dirty="0"/>
          </a:p>
          <a:p>
            <a:r>
              <a:rPr lang="en-US" altLang="ja-JP" sz="2400" dirty="0" err="1"/>
              <a:t>Blekhman</a:t>
            </a:r>
            <a:r>
              <a:rPr lang="en-US" altLang="ja-JP" sz="2400" dirty="0"/>
              <a:t>, </a:t>
            </a:r>
            <a:r>
              <a:rPr lang="en-US" altLang="ja-JP" sz="2400" i="1" dirty="0"/>
              <a:t>Genome Res</a:t>
            </a:r>
            <a:r>
              <a:rPr lang="en-US" altLang="ja-JP" sz="2400" dirty="0"/>
              <a:t>, 2010.</a:t>
            </a:r>
          </a:p>
        </p:txBody>
      </p:sp>
      <p:pic>
        <p:nvPicPr>
          <p:cNvPr id="14" name="図 13"/>
          <p:cNvPicPr>
            <a:picLocks noChangeAspect="1"/>
          </p:cNvPicPr>
          <p:nvPr/>
        </p:nvPicPr>
        <p:blipFill>
          <a:blip r:embed="rId3"/>
          <a:stretch>
            <a:fillRect/>
          </a:stretch>
        </p:blipFill>
        <p:spPr>
          <a:xfrm>
            <a:off x="693173" y="2800334"/>
            <a:ext cx="3233233" cy="3339417"/>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037" y="2885499"/>
            <a:ext cx="5545898" cy="3169085"/>
          </a:xfrm>
          <a:prstGeom prst="rect">
            <a:avLst/>
          </a:prstGeom>
        </p:spPr>
      </p:pic>
      <p:sp>
        <p:nvSpPr>
          <p:cNvPr id="2" name="テキスト ボックス 1">
            <a:extLst>
              <a:ext uri="{FF2B5EF4-FFF2-40B4-BE49-F238E27FC236}">
                <a16:creationId xmlns:a16="http://schemas.microsoft.com/office/drawing/2014/main" id="{47955CCB-A369-B072-BA8D-97592E4A4DFB}"/>
              </a:ext>
            </a:extLst>
          </p:cNvPr>
          <p:cNvSpPr txBox="1"/>
          <p:nvPr/>
        </p:nvSpPr>
        <p:spPr>
          <a:xfrm>
            <a:off x="172528" y="232914"/>
            <a:ext cx="10869283" cy="523220"/>
          </a:xfrm>
          <a:prstGeom prst="rect">
            <a:avLst/>
          </a:prstGeom>
          <a:blipFill>
            <a:blip r:embed="rId5"/>
            <a:tile tx="0" ty="0" sx="100000" sy="100000" flip="none" algn="tl"/>
          </a:blipFill>
        </p:spPr>
        <p:txBody>
          <a:bodyPr wrap="square" rtlCol="0">
            <a:spAutoFit/>
          </a:bodyPr>
          <a:lstStyle/>
          <a:p>
            <a:r>
              <a:rPr lang="ja-JP" altLang="en-US" sz="2800" dirty="0"/>
              <a:t>ということで正規化→発現変動遺伝子→クラスタリングまで一気に</a:t>
            </a:r>
          </a:p>
        </p:txBody>
      </p:sp>
    </p:spTree>
    <p:extLst>
      <p:ext uri="{BB962C8B-B14F-4D97-AF65-F5344CB8AC3E}">
        <p14:creationId xmlns:p14="http://schemas.microsoft.com/office/powerpoint/2010/main" val="95811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066584" y="881991"/>
            <a:ext cx="7302417" cy="461665"/>
          </a:xfrm>
          <a:prstGeom prst="rect">
            <a:avLst/>
          </a:prstGeom>
          <a:noFill/>
        </p:spPr>
        <p:txBody>
          <a:bodyPr wrap="square" rtlCol="0">
            <a:spAutoFit/>
          </a:bodyPr>
          <a:lstStyle/>
          <a:p>
            <a:r>
              <a:rPr lang="en-US" altLang="ja-JP" sz="2400" dirty="0"/>
              <a:t>###</a:t>
            </a:r>
            <a:r>
              <a:rPr lang="en-US" altLang="ja-JP" sz="2400" dirty="0" err="1"/>
              <a:t>clustering_merge_rep_TCC</a:t>
            </a:r>
            <a:r>
              <a:rPr lang="en-US" altLang="ja-JP" sz="2400" dirty="0"/>
              <a:t>###</a:t>
            </a:r>
            <a:r>
              <a:rPr lang="ja-JP" altLang="en-US" sz="2400" dirty="0"/>
              <a:t>を実行</a:t>
            </a:r>
            <a:endParaRPr lang="en-US" altLang="ja-JP" sz="2400"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01" y="1871262"/>
            <a:ext cx="7597884" cy="4341649"/>
          </a:xfrm>
          <a:prstGeom prst="rect">
            <a:avLst/>
          </a:prstGeom>
        </p:spPr>
      </p:pic>
      <p:sp>
        <p:nvSpPr>
          <p:cNvPr id="11" name="テキスト ボックス 10"/>
          <p:cNvSpPr txBox="1"/>
          <p:nvPr/>
        </p:nvSpPr>
        <p:spPr>
          <a:xfrm>
            <a:off x="1066584" y="1434209"/>
            <a:ext cx="1202244" cy="461665"/>
          </a:xfrm>
          <a:prstGeom prst="rect">
            <a:avLst/>
          </a:prstGeom>
          <a:noFill/>
        </p:spPr>
        <p:txBody>
          <a:bodyPr wrap="square" rtlCol="0">
            <a:spAutoFit/>
          </a:bodyPr>
          <a:lstStyle/>
          <a:p>
            <a:r>
              <a:rPr lang="en-US" altLang="ja-JP" sz="2400" dirty="0"/>
              <a:t>hoge2</a:t>
            </a:r>
          </a:p>
        </p:txBody>
      </p:sp>
      <p:sp>
        <p:nvSpPr>
          <p:cNvPr id="8" name="円/楕円 7"/>
          <p:cNvSpPr/>
          <p:nvPr/>
        </p:nvSpPr>
        <p:spPr>
          <a:xfrm>
            <a:off x="6151825" y="3533333"/>
            <a:ext cx="789140" cy="9645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右矢印 8"/>
          <p:cNvSpPr/>
          <p:nvPr/>
        </p:nvSpPr>
        <p:spPr>
          <a:xfrm rot="18819773">
            <a:off x="6603663" y="2681312"/>
            <a:ext cx="1874791" cy="499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テキスト ボックス 9"/>
          <p:cNvSpPr txBox="1"/>
          <p:nvPr/>
        </p:nvSpPr>
        <p:spPr>
          <a:xfrm>
            <a:off x="8141643" y="1895874"/>
            <a:ext cx="2494726" cy="461665"/>
          </a:xfrm>
          <a:prstGeom prst="rect">
            <a:avLst/>
          </a:prstGeom>
          <a:noFill/>
        </p:spPr>
        <p:txBody>
          <a:bodyPr wrap="square" rtlCol="0">
            <a:spAutoFit/>
          </a:bodyPr>
          <a:lstStyle/>
          <a:p>
            <a:r>
              <a:rPr lang="ja-JP" altLang="en-US" sz="2400" dirty="0"/>
              <a:t>これどうする？</a:t>
            </a:r>
          </a:p>
        </p:txBody>
      </p:sp>
      <p:sp>
        <p:nvSpPr>
          <p:cNvPr id="2" name="テキスト ボックス 1">
            <a:extLst>
              <a:ext uri="{FF2B5EF4-FFF2-40B4-BE49-F238E27FC236}">
                <a16:creationId xmlns:a16="http://schemas.microsoft.com/office/drawing/2014/main" id="{DA4512D2-688A-4176-A750-F8146BC6A7D3}"/>
              </a:ext>
            </a:extLst>
          </p:cNvPr>
          <p:cNvSpPr txBox="1"/>
          <p:nvPr/>
        </p:nvSpPr>
        <p:spPr>
          <a:xfrm>
            <a:off x="172528" y="232914"/>
            <a:ext cx="3847381" cy="523220"/>
          </a:xfrm>
          <a:prstGeom prst="rect">
            <a:avLst/>
          </a:prstGeom>
          <a:blipFill>
            <a:blip r:embed="rId4"/>
            <a:tile tx="0" ty="0" sx="100000" sy="100000" flip="none" algn="tl"/>
          </a:blipFill>
        </p:spPr>
        <p:txBody>
          <a:bodyPr wrap="square" rtlCol="0">
            <a:spAutoFit/>
          </a:bodyPr>
          <a:lstStyle/>
          <a:p>
            <a:r>
              <a:rPr lang="ja-JP" altLang="en-US" sz="2800" dirty="0"/>
              <a:t>クラスタリングを比較</a:t>
            </a:r>
          </a:p>
        </p:txBody>
      </p:sp>
    </p:spTree>
    <p:extLst>
      <p:ext uri="{BB962C8B-B14F-4D97-AF65-F5344CB8AC3E}">
        <p14:creationId xmlns:p14="http://schemas.microsoft.com/office/powerpoint/2010/main" val="2359599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472324" y="966426"/>
            <a:ext cx="1202244" cy="461665"/>
          </a:xfrm>
          <a:prstGeom prst="rect">
            <a:avLst/>
          </a:prstGeom>
          <a:noFill/>
        </p:spPr>
        <p:txBody>
          <a:bodyPr wrap="square" rtlCol="0">
            <a:spAutoFit/>
          </a:bodyPr>
          <a:lstStyle/>
          <a:p>
            <a:r>
              <a:rPr lang="en-US" altLang="ja-JP" sz="2400" dirty="0"/>
              <a:t>hoge1</a:t>
            </a: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26" y="1428091"/>
            <a:ext cx="8421415" cy="4812237"/>
          </a:xfrm>
          <a:prstGeom prst="rect">
            <a:avLst/>
          </a:prstGeom>
        </p:spPr>
      </p:pic>
      <p:sp>
        <p:nvSpPr>
          <p:cNvPr id="8" name="円/楕円 7"/>
          <p:cNvSpPr/>
          <p:nvPr/>
        </p:nvSpPr>
        <p:spPr>
          <a:xfrm>
            <a:off x="6186518" y="4373968"/>
            <a:ext cx="789140" cy="16283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右矢印 8"/>
          <p:cNvSpPr/>
          <p:nvPr/>
        </p:nvSpPr>
        <p:spPr>
          <a:xfrm rot="16880246">
            <a:off x="5762287" y="2711214"/>
            <a:ext cx="2648164" cy="499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テキスト ボックス 9"/>
          <p:cNvSpPr txBox="1"/>
          <p:nvPr/>
        </p:nvSpPr>
        <p:spPr>
          <a:xfrm>
            <a:off x="6784932" y="1086515"/>
            <a:ext cx="4133590" cy="461665"/>
          </a:xfrm>
          <a:prstGeom prst="rect">
            <a:avLst/>
          </a:prstGeom>
          <a:noFill/>
        </p:spPr>
        <p:txBody>
          <a:bodyPr wrap="square" rtlCol="0">
            <a:spAutoFit/>
          </a:bodyPr>
          <a:lstStyle/>
          <a:p>
            <a:r>
              <a:rPr lang="ja-JP" altLang="en-US" sz="2400" dirty="0"/>
              <a:t>テクニカルエラーではない</a:t>
            </a:r>
            <a:r>
              <a:rPr lang="en-US" altLang="ja-JP" sz="2400" dirty="0"/>
              <a:t>!!</a:t>
            </a:r>
            <a:endParaRPr lang="ja-JP" altLang="en-US" sz="2400" dirty="0"/>
          </a:p>
        </p:txBody>
      </p:sp>
      <p:sp>
        <p:nvSpPr>
          <p:cNvPr id="12" name="テキスト ボックス 11"/>
          <p:cNvSpPr txBox="1"/>
          <p:nvPr/>
        </p:nvSpPr>
        <p:spPr>
          <a:xfrm>
            <a:off x="1925092" y="6240328"/>
            <a:ext cx="4859840" cy="461665"/>
          </a:xfrm>
          <a:prstGeom prst="rect">
            <a:avLst/>
          </a:prstGeom>
          <a:noFill/>
        </p:spPr>
        <p:txBody>
          <a:bodyPr wrap="square" rtlCol="0">
            <a:spAutoFit/>
          </a:bodyPr>
          <a:lstStyle/>
          <a:p>
            <a:r>
              <a:rPr lang="en-US" altLang="ja-JP" sz="2400" dirty="0"/>
              <a:t>technical</a:t>
            </a:r>
            <a:r>
              <a:rPr lang="ja-JP" altLang="en-US" sz="2400" dirty="0"/>
              <a:t> </a:t>
            </a:r>
            <a:r>
              <a:rPr lang="en-US" altLang="ja-JP" sz="2400" dirty="0"/>
              <a:t>replicate</a:t>
            </a:r>
            <a:r>
              <a:rPr lang="ja-JP" altLang="en-US" sz="2400" dirty="0" err="1"/>
              <a:t>は超</a:t>
            </a:r>
            <a:r>
              <a:rPr lang="ja-JP" altLang="en-US" sz="2400" dirty="0"/>
              <a:t>大切！！</a:t>
            </a:r>
          </a:p>
        </p:txBody>
      </p:sp>
      <p:sp>
        <p:nvSpPr>
          <p:cNvPr id="3" name="テキスト ボックス 2">
            <a:extLst>
              <a:ext uri="{FF2B5EF4-FFF2-40B4-BE49-F238E27FC236}">
                <a16:creationId xmlns:a16="http://schemas.microsoft.com/office/drawing/2014/main" id="{031A4A51-D942-C345-0BC7-29BC53B96D29}"/>
              </a:ext>
            </a:extLst>
          </p:cNvPr>
          <p:cNvSpPr txBox="1"/>
          <p:nvPr/>
        </p:nvSpPr>
        <p:spPr>
          <a:xfrm>
            <a:off x="172528" y="232914"/>
            <a:ext cx="4606506" cy="523220"/>
          </a:xfrm>
          <a:prstGeom prst="rect">
            <a:avLst/>
          </a:prstGeom>
          <a:blipFill>
            <a:blip r:embed="rId4"/>
            <a:tile tx="0" ty="0" sx="100000" sy="100000" flip="none" algn="tl"/>
          </a:blipFill>
        </p:spPr>
        <p:txBody>
          <a:bodyPr wrap="square" rtlCol="0">
            <a:spAutoFit/>
          </a:bodyPr>
          <a:lstStyle/>
          <a:p>
            <a:r>
              <a:rPr lang="en-US" altLang="ja-JP" sz="2800" dirty="0"/>
              <a:t>RMM2</a:t>
            </a:r>
            <a:r>
              <a:rPr lang="ja-JP" altLang="en-US" sz="2800" dirty="0"/>
              <a:t>の実験エラーを疑う</a:t>
            </a:r>
          </a:p>
        </p:txBody>
      </p:sp>
    </p:spTree>
    <p:extLst>
      <p:ext uri="{BB962C8B-B14F-4D97-AF65-F5344CB8AC3E}">
        <p14:creationId xmlns:p14="http://schemas.microsoft.com/office/powerpoint/2010/main" val="3241347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542618" y="1048957"/>
            <a:ext cx="7302417" cy="461665"/>
          </a:xfrm>
          <a:prstGeom prst="rect">
            <a:avLst/>
          </a:prstGeom>
          <a:noFill/>
        </p:spPr>
        <p:txBody>
          <a:bodyPr wrap="square" rtlCol="0">
            <a:spAutoFit/>
          </a:bodyPr>
          <a:lstStyle/>
          <a:p>
            <a:r>
              <a:rPr lang="en-US" altLang="ja-JP" sz="2400" dirty="0"/>
              <a:t>###</a:t>
            </a:r>
            <a:r>
              <a:rPr lang="en-US" altLang="ja-JP" sz="2400" dirty="0" err="1"/>
              <a:t>clustering_bodymap_TCC</a:t>
            </a:r>
            <a:r>
              <a:rPr lang="en-US" altLang="ja-JP" sz="2400" dirty="0"/>
              <a:t>###</a:t>
            </a:r>
            <a:r>
              <a:rPr lang="ja-JP" altLang="en-US" sz="2400" dirty="0"/>
              <a:t>を実行</a:t>
            </a:r>
            <a:endParaRPr lang="en-US" altLang="ja-JP" sz="2400" dirty="0"/>
          </a:p>
        </p:txBody>
      </p:sp>
      <p:sp>
        <p:nvSpPr>
          <p:cNvPr id="13" name="テキスト ボックス 12"/>
          <p:cNvSpPr txBox="1"/>
          <p:nvPr/>
        </p:nvSpPr>
        <p:spPr>
          <a:xfrm>
            <a:off x="542617" y="1776222"/>
            <a:ext cx="7302417" cy="830997"/>
          </a:xfrm>
          <a:prstGeom prst="rect">
            <a:avLst/>
          </a:prstGeom>
          <a:noFill/>
        </p:spPr>
        <p:txBody>
          <a:bodyPr wrap="square" rtlCol="0">
            <a:spAutoFit/>
          </a:bodyPr>
          <a:lstStyle/>
          <a:p>
            <a:r>
              <a:rPr lang="ja-JP" altLang="en-US" sz="2400" dirty="0"/>
              <a:t>使用しているカウントデータ</a:t>
            </a:r>
            <a:endParaRPr lang="en-US" altLang="ja-JP" sz="2400" dirty="0"/>
          </a:p>
          <a:p>
            <a:r>
              <a:rPr lang="en-US" altLang="ja-JP" sz="2400" dirty="0"/>
              <a:t>Recount</a:t>
            </a:r>
            <a:r>
              <a:rPr lang="ja-JP" altLang="en-US" sz="2400" dirty="0"/>
              <a:t>の</a:t>
            </a:r>
            <a:r>
              <a:rPr lang="en-US" altLang="ja-JP" sz="2400" dirty="0" err="1"/>
              <a:t>bodymap</a:t>
            </a:r>
            <a:r>
              <a:rPr lang="ja-JP" altLang="en-US" sz="2400" dirty="0"/>
              <a:t> </a:t>
            </a:r>
            <a:r>
              <a:rPr lang="en-US" altLang="ja-JP" sz="2400" dirty="0"/>
              <a:t>data</a:t>
            </a:r>
          </a:p>
        </p:txBody>
      </p:sp>
      <p:pic>
        <p:nvPicPr>
          <p:cNvPr id="2" name="図 1"/>
          <p:cNvPicPr>
            <a:picLocks noChangeAspect="1"/>
          </p:cNvPicPr>
          <p:nvPr/>
        </p:nvPicPr>
        <p:blipFill rotWithShape="1">
          <a:blip r:embed="rId3"/>
          <a:srcRect l="1919" t="13471" r="3151" b="24185"/>
          <a:stretch/>
        </p:blipFill>
        <p:spPr>
          <a:xfrm>
            <a:off x="542617" y="2785505"/>
            <a:ext cx="10393866" cy="3839581"/>
          </a:xfrm>
          <a:prstGeom prst="rect">
            <a:avLst/>
          </a:prstGeom>
        </p:spPr>
      </p:pic>
      <p:sp>
        <p:nvSpPr>
          <p:cNvPr id="3" name="テキスト ボックス 2">
            <a:extLst>
              <a:ext uri="{FF2B5EF4-FFF2-40B4-BE49-F238E27FC236}">
                <a16:creationId xmlns:a16="http://schemas.microsoft.com/office/drawing/2014/main" id="{0DCBED6D-158A-2B48-8243-D75EF174BD6D}"/>
              </a:ext>
            </a:extLst>
          </p:cNvPr>
          <p:cNvSpPr txBox="1"/>
          <p:nvPr/>
        </p:nvSpPr>
        <p:spPr>
          <a:xfrm>
            <a:off x="172527" y="232914"/>
            <a:ext cx="6090249" cy="523220"/>
          </a:xfrm>
          <a:prstGeom prst="rect">
            <a:avLst/>
          </a:prstGeom>
          <a:blipFill>
            <a:blip r:embed="rId4"/>
            <a:tile tx="0" ty="0" sx="100000" sy="100000" flip="none" algn="tl"/>
          </a:blipFill>
        </p:spPr>
        <p:txBody>
          <a:bodyPr wrap="square" rtlCol="0">
            <a:spAutoFit/>
          </a:bodyPr>
          <a:lstStyle/>
          <a:p>
            <a:r>
              <a:rPr lang="ja-JP" altLang="en-US" sz="2800" dirty="0"/>
              <a:t>色々やってみよう、クラスタリング</a:t>
            </a:r>
          </a:p>
        </p:txBody>
      </p:sp>
    </p:spTree>
    <p:extLst>
      <p:ext uri="{BB962C8B-B14F-4D97-AF65-F5344CB8AC3E}">
        <p14:creationId xmlns:p14="http://schemas.microsoft.com/office/powerpoint/2010/main" val="3412705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a:srcRect l="3151" t="12557" r="27534" b="16819"/>
          <a:stretch/>
        </p:blipFill>
        <p:spPr>
          <a:xfrm>
            <a:off x="172527" y="1640877"/>
            <a:ext cx="8531526" cy="4889612"/>
          </a:xfrm>
          <a:prstGeom prst="rect">
            <a:avLst/>
          </a:prstGeom>
        </p:spPr>
      </p:pic>
      <p:sp>
        <p:nvSpPr>
          <p:cNvPr id="7" name="テキスト ボックス 6"/>
          <p:cNvSpPr txBox="1"/>
          <p:nvPr/>
        </p:nvSpPr>
        <p:spPr>
          <a:xfrm>
            <a:off x="172527" y="967673"/>
            <a:ext cx="9296755" cy="461665"/>
          </a:xfrm>
          <a:prstGeom prst="rect">
            <a:avLst/>
          </a:prstGeom>
          <a:noFill/>
        </p:spPr>
        <p:txBody>
          <a:bodyPr wrap="square" rtlCol="0">
            <a:spAutoFit/>
          </a:bodyPr>
          <a:lstStyle/>
          <a:p>
            <a:r>
              <a:rPr lang="en-US" altLang="ja-JP" sz="2400" dirty="0"/>
              <a:t>17</a:t>
            </a:r>
            <a:r>
              <a:rPr lang="ja-JP" altLang="en-US" sz="2400" dirty="0"/>
              <a:t>種類もデータがあるので勉強にうってつけ</a:t>
            </a:r>
            <a:endParaRPr lang="en-US" altLang="ja-JP" sz="2400" dirty="0"/>
          </a:p>
        </p:txBody>
      </p:sp>
      <p:sp>
        <p:nvSpPr>
          <p:cNvPr id="2" name="テキスト ボックス 1">
            <a:extLst>
              <a:ext uri="{FF2B5EF4-FFF2-40B4-BE49-F238E27FC236}">
                <a16:creationId xmlns:a16="http://schemas.microsoft.com/office/drawing/2014/main" id="{CC966C34-5995-3C1F-1860-6147991854E6}"/>
              </a:ext>
            </a:extLst>
          </p:cNvPr>
          <p:cNvSpPr txBox="1"/>
          <p:nvPr/>
        </p:nvSpPr>
        <p:spPr>
          <a:xfrm>
            <a:off x="172527" y="232914"/>
            <a:ext cx="1664899" cy="523220"/>
          </a:xfrm>
          <a:prstGeom prst="rect">
            <a:avLst/>
          </a:prstGeom>
          <a:blipFill>
            <a:blip r:embed="rId4"/>
            <a:tile tx="0" ty="0" sx="100000" sy="100000" flip="none" algn="tl"/>
          </a:blipFill>
        </p:spPr>
        <p:txBody>
          <a:bodyPr wrap="square" rtlCol="0">
            <a:spAutoFit/>
          </a:bodyPr>
          <a:lstStyle/>
          <a:p>
            <a:r>
              <a:rPr lang="en-US" altLang="ja-JP" sz="2800" dirty="0" err="1"/>
              <a:t>ReCount</a:t>
            </a:r>
            <a:endParaRPr lang="en-US" altLang="ja-JP" sz="2800" dirty="0"/>
          </a:p>
        </p:txBody>
      </p:sp>
    </p:spTree>
    <p:extLst>
      <p:ext uri="{BB962C8B-B14F-4D97-AF65-F5344CB8AC3E}">
        <p14:creationId xmlns:p14="http://schemas.microsoft.com/office/powerpoint/2010/main" val="3841928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19" y="957360"/>
            <a:ext cx="8488393" cy="5658929"/>
          </a:xfrm>
          <a:prstGeom prst="rect">
            <a:avLst/>
          </a:prstGeom>
        </p:spPr>
      </p:pic>
      <p:sp>
        <p:nvSpPr>
          <p:cNvPr id="7" name="テキスト ボックス 6"/>
          <p:cNvSpPr txBox="1"/>
          <p:nvPr/>
        </p:nvSpPr>
        <p:spPr>
          <a:xfrm>
            <a:off x="5076683" y="1571521"/>
            <a:ext cx="4024185" cy="461665"/>
          </a:xfrm>
          <a:prstGeom prst="rect">
            <a:avLst/>
          </a:prstGeom>
          <a:noFill/>
        </p:spPr>
        <p:txBody>
          <a:bodyPr wrap="square" rtlCol="0">
            <a:spAutoFit/>
          </a:bodyPr>
          <a:lstStyle/>
          <a:p>
            <a:r>
              <a:rPr lang="ja-JP" altLang="en-US" sz="2400" dirty="0"/>
              <a:t>心臓と甲状腺は近い！？</a:t>
            </a:r>
            <a:endParaRPr lang="en-US" altLang="ja-JP" sz="2400" dirty="0"/>
          </a:p>
        </p:txBody>
      </p:sp>
      <p:sp>
        <p:nvSpPr>
          <p:cNvPr id="3" name="テキスト ボックス 2">
            <a:extLst>
              <a:ext uri="{FF2B5EF4-FFF2-40B4-BE49-F238E27FC236}">
                <a16:creationId xmlns:a16="http://schemas.microsoft.com/office/drawing/2014/main" id="{91166485-9497-2477-AA29-74125B4945D9}"/>
              </a:ext>
            </a:extLst>
          </p:cNvPr>
          <p:cNvSpPr txBox="1"/>
          <p:nvPr/>
        </p:nvSpPr>
        <p:spPr>
          <a:xfrm>
            <a:off x="172528" y="232914"/>
            <a:ext cx="5762446" cy="523220"/>
          </a:xfrm>
          <a:prstGeom prst="rect">
            <a:avLst/>
          </a:prstGeom>
          <a:blipFill>
            <a:blip r:embed="rId4"/>
            <a:tile tx="0" ty="0" sx="100000" sy="100000" flip="none" algn="tl"/>
          </a:blipFill>
        </p:spPr>
        <p:txBody>
          <a:bodyPr wrap="square" rtlCol="0">
            <a:spAutoFit/>
          </a:bodyPr>
          <a:lstStyle/>
          <a:p>
            <a:r>
              <a:rPr lang="en-US" altLang="ja-JP" sz="2800" dirty="0" err="1"/>
              <a:t>Bodymap</a:t>
            </a:r>
            <a:r>
              <a:rPr lang="ja-JP" altLang="en-US" sz="2800" dirty="0"/>
              <a:t>の階層的クラスタリング</a:t>
            </a:r>
          </a:p>
        </p:txBody>
      </p:sp>
    </p:spTree>
    <p:extLst>
      <p:ext uri="{BB962C8B-B14F-4D97-AF65-F5344CB8AC3E}">
        <p14:creationId xmlns:p14="http://schemas.microsoft.com/office/powerpoint/2010/main" val="1358542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875295" y="925553"/>
            <a:ext cx="3897321" cy="5632311"/>
          </a:xfrm>
          <a:prstGeom prst="rect">
            <a:avLst/>
          </a:prstGeom>
          <a:noFill/>
        </p:spPr>
        <p:txBody>
          <a:bodyPr wrap="square" rtlCol="0">
            <a:spAutoFit/>
          </a:bodyPr>
          <a:lstStyle/>
          <a:p>
            <a:r>
              <a:rPr lang="ja-JP" altLang="en-US" sz="2400" dirty="0"/>
              <a:t>サンプル取得</a:t>
            </a:r>
            <a:endParaRPr lang="en-US" altLang="ja-JP" sz="2400" dirty="0"/>
          </a:p>
          <a:p>
            <a:r>
              <a:rPr lang="ja-JP" altLang="en-US" sz="2400" dirty="0"/>
              <a:t>↓</a:t>
            </a:r>
            <a:endParaRPr lang="en-US" altLang="ja-JP" sz="2400" dirty="0"/>
          </a:p>
          <a:p>
            <a:r>
              <a:rPr lang="en-US" altLang="ja-JP" sz="2400" dirty="0"/>
              <a:t>RNA</a:t>
            </a:r>
            <a:r>
              <a:rPr lang="ja-JP" altLang="en-US" sz="2400" dirty="0"/>
              <a:t>抽出（</a:t>
            </a:r>
            <a:r>
              <a:rPr lang="en-US" altLang="ja-JP" sz="2400" dirty="0"/>
              <a:t>RIN</a:t>
            </a:r>
            <a:r>
              <a:rPr lang="ja-JP" altLang="en-US" sz="2400" dirty="0"/>
              <a:t>を測定）</a:t>
            </a:r>
            <a:endParaRPr lang="en-US" altLang="ja-JP" sz="2400" dirty="0"/>
          </a:p>
          <a:p>
            <a:r>
              <a:rPr lang="ja-JP" altLang="en-US" sz="2400" dirty="0"/>
              <a:t>↓</a:t>
            </a:r>
            <a:endParaRPr lang="en-US" altLang="ja-JP" sz="2400" dirty="0"/>
          </a:p>
          <a:p>
            <a:r>
              <a:rPr lang="ja-JP" altLang="en-US" sz="2400" dirty="0"/>
              <a:t>ライブラリー作成</a:t>
            </a:r>
            <a:endParaRPr lang="en-US" altLang="ja-JP" sz="2400" dirty="0"/>
          </a:p>
          <a:p>
            <a:r>
              <a:rPr lang="ja-JP" altLang="en-US" sz="2400" dirty="0"/>
              <a:t>↓</a:t>
            </a:r>
            <a:endParaRPr lang="en-US" altLang="ja-JP" sz="2400" dirty="0"/>
          </a:p>
          <a:p>
            <a:r>
              <a:rPr lang="ja-JP" altLang="en-US" sz="2400" dirty="0"/>
              <a:t>ハイブリダイズ</a:t>
            </a:r>
            <a:endParaRPr lang="en-US" altLang="ja-JP" sz="2400" dirty="0"/>
          </a:p>
          <a:p>
            <a:r>
              <a:rPr lang="ja-JP" altLang="en-US" sz="2400" dirty="0"/>
              <a:t>↓</a:t>
            </a:r>
            <a:endParaRPr lang="en-US" altLang="ja-JP" sz="2400" dirty="0"/>
          </a:p>
          <a:p>
            <a:r>
              <a:rPr lang="ja-JP" altLang="en-US" sz="2400" dirty="0"/>
              <a:t>蛍光測定</a:t>
            </a:r>
            <a:endParaRPr lang="en-US" altLang="ja-JP" sz="2400" dirty="0"/>
          </a:p>
          <a:p>
            <a:r>
              <a:rPr lang="ja-JP" altLang="en-US" sz="2400" dirty="0"/>
              <a:t>↓</a:t>
            </a:r>
            <a:endParaRPr lang="en-US" altLang="ja-JP" sz="2400" dirty="0"/>
          </a:p>
          <a:p>
            <a:r>
              <a:rPr lang="ja-JP" altLang="en-US" sz="2400" dirty="0"/>
              <a:t>発現行列作成（正規化）</a:t>
            </a:r>
            <a:endParaRPr lang="en-US" altLang="ja-JP" sz="2400" dirty="0"/>
          </a:p>
          <a:p>
            <a:r>
              <a:rPr lang="ja-JP" altLang="en-US" sz="2400" dirty="0"/>
              <a:t>↓</a:t>
            </a:r>
            <a:endParaRPr lang="en-US" altLang="ja-JP" sz="2400" dirty="0"/>
          </a:p>
          <a:p>
            <a:r>
              <a:rPr lang="ja-JP" altLang="en-US" sz="2400" dirty="0"/>
              <a:t>発現変動遺伝子解析</a:t>
            </a:r>
            <a:endParaRPr lang="en-US" altLang="ja-JP" sz="2400" dirty="0"/>
          </a:p>
          <a:p>
            <a:r>
              <a:rPr lang="ja-JP" altLang="en-US" sz="2400" dirty="0"/>
              <a:t>↓</a:t>
            </a:r>
            <a:endParaRPr lang="en-US" altLang="ja-JP" sz="2400" dirty="0"/>
          </a:p>
          <a:p>
            <a:r>
              <a:rPr lang="ja-JP" altLang="en-US" sz="2400" dirty="0"/>
              <a:t>機能アノテーション</a:t>
            </a:r>
            <a:endParaRPr lang="en-US" altLang="ja-JP" sz="2400" dirty="0"/>
          </a:p>
        </p:txBody>
      </p:sp>
      <p:sp>
        <p:nvSpPr>
          <p:cNvPr id="3" name="右中かっこ 2"/>
          <p:cNvSpPr/>
          <p:nvPr/>
        </p:nvSpPr>
        <p:spPr>
          <a:xfrm>
            <a:off x="5095210" y="925551"/>
            <a:ext cx="724831" cy="3356514"/>
          </a:xfrm>
          <a:prstGeom prst="rightBrace">
            <a:avLst>
              <a:gd name="adj1" fmla="val 4223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6" name="テキスト ボックス 5"/>
          <p:cNvSpPr txBox="1"/>
          <p:nvPr/>
        </p:nvSpPr>
        <p:spPr>
          <a:xfrm>
            <a:off x="6062828" y="2188309"/>
            <a:ext cx="4716966" cy="830997"/>
          </a:xfrm>
          <a:prstGeom prst="rect">
            <a:avLst/>
          </a:prstGeom>
          <a:noFill/>
        </p:spPr>
        <p:txBody>
          <a:bodyPr wrap="square" rtlCol="0">
            <a:spAutoFit/>
          </a:bodyPr>
          <a:lstStyle/>
          <a:p>
            <a:r>
              <a:rPr lang="en-US" altLang="ja-JP" sz="2400" dirty="0"/>
              <a:t>Dry</a:t>
            </a:r>
            <a:r>
              <a:rPr lang="ja-JP" altLang="en-US" sz="2400" dirty="0"/>
              <a:t>の解析は良好な実験が</a:t>
            </a:r>
            <a:endParaRPr lang="en-US" altLang="ja-JP" sz="2400" dirty="0"/>
          </a:p>
          <a:p>
            <a:r>
              <a:rPr lang="ja-JP" altLang="en-US" sz="2400" dirty="0"/>
              <a:t>行われている前提に立っている</a:t>
            </a:r>
            <a:r>
              <a:rPr lang="en-US" altLang="ja-JP" sz="2400" dirty="0"/>
              <a:t>!!</a:t>
            </a:r>
            <a:endParaRPr lang="ja-JP" altLang="en-US" sz="2400" dirty="0"/>
          </a:p>
        </p:txBody>
      </p:sp>
      <p:sp>
        <p:nvSpPr>
          <p:cNvPr id="7" name="下矢印 6"/>
          <p:cNvSpPr/>
          <p:nvPr/>
        </p:nvSpPr>
        <p:spPr>
          <a:xfrm>
            <a:off x="8114652" y="3484960"/>
            <a:ext cx="613317" cy="7694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テキスト ボックス 7"/>
          <p:cNvSpPr txBox="1"/>
          <p:nvPr/>
        </p:nvSpPr>
        <p:spPr>
          <a:xfrm>
            <a:off x="5108907" y="4747719"/>
            <a:ext cx="6624805" cy="830997"/>
          </a:xfrm>
          <a:prstGeom prst="rect">
            <a:avLst/>
          </a:prstGeom>
          <a:noFill/>
        </p:spPr>
        <p:txBody>
          <a:bodyPr wrap="square" rtlCol="0">
            <a:spAutoFit/>
          </a:bodyPr>
          <a:lstStyle/>
          <a:p>
            <a:pPr algn="ctr"/>
            <a:r>
              <a:rPr lang="en-US" altLang="ja-JP" sz="2400" dirty="0"/>
              <a:t>“Garbage in, garbage out”</a:t>
            </a:r>
          </a:p>
          <a:p>
            <a:pPr algn="ctr"/>
            <a:r>
              <a:rPr lang="ja-JP" altLang="en-US" sz="2400" dirty="0"/>
              <a:t>「ゴミデータを入れたらゴミが帰ってくる」</a:t>
            </a:r>
          </a:p>
        </p:txBody>
      </p:sp>
      <p:sp>
        <p:nvSpPr>
          <p:cNvPr id="2" name="テキスト ボックス 1">
            <a:extLst>
              <a:ext uri="{FF2B5EF4-FFF2-40B4-BE49-F238E27FC236}">
                <a16:creationId xmlns:a16="http://schemas.microsoft.com/office/drawing/2014/main" id="{0A796D6D-2401-978C-7D4D-DB4136E6E548}"/>
              </a:ext>
            </a:extLst>
          </p:cNvPr>
          <p:cNvSpPr txBox="1"/>
          <p:nvPr/>
        </p:nvSpPr>
        <p:spPr>
          <a:xfrm>
            <a:off x="172527" y="232914"/>
            <a:ext cx="7366959" cy="523220"/>
          </a:xfrm>
          <a:prstGeom prst="rect">
            <a:avLst/>
          </a:prstGeom>
          <a:blipFill>
            <a:blip r:embed="rId2"/>
            <a:tile tx="0" ty="0" sx="100000" sy="100000" flip="none" algn="tl"/>
          </a:blipFill>
        </p:spPr>
        <p:txBody>
          <a:bodyPr wrap="square" rtlCol="0">
            <a:spAutoFit/>
          </a:bodyPr>
          <a:lstStyle/>
          <a:p>
            <a:r>
              <a:rPr lang="ja-JP" altLang="en-US" sz="2800" dirty="0"/>
              <a:t>マイクロアレイを使った発現変動解析の流れ</a:t>
            </a:r>
          </a:p>
        </p:txBody>
      </p:sp>
    </p:spTree>
    <p:extLst>
      <p:ext uri="{BB962C8B-B14F-4D97-AF65-F5344CB8AC3E}">
        <p14:creationId xmlns:p14="http://schemas.microsoft.com/office/powerpoint/2010/main" val="384602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674568" y="5701565"/>
            <a:ext cx="8329554" cy="461665"/>
          </a:xfrm>
          <a:prstGeom prst="rect">
            <a:avLst/>
          </a:prstGeom>
          <a:noFill/>
        </p:spPr>
        <p:txBody>
          <a:bodyPr wrap="square" rtlCol="0">
            <a:spAutoFit/>
          </a:bodyPr>
          <a:lstStyle/>
          <a:p>
            <a:r>
              <a:rPr lang="ja-JP" altLang="en-US" sz="2400" dirty="0"/>
              <a:t>method=</a:t>
            </a:r>
            <a:r>
              <a:rPr lang="en-US" altLang="ja-JP" sz="2400" dirty="0"/>
              <a:t>“ward.D2”</a:t>
            </a:r>
            <a:r>
              <a:rPr lang="ja-JP" altLang="en-US" sz="2400" dirty="0"/>
              <a:t>に変更してみましょう</a:t>
            </a:r>
            <a:endParaRPr lang="en-US" altLang="ja-JP" sz="2400" dirty="0"/>
          </a:p>
        </p:txBody>
      </p:sp>
      <p:sp>
        <p:nvSpPr>
          <p:cNvPr id="5" name="正方形/長方形 4"/>
          <p:cNvSpPr/>
          <p:nvPr/>
        </p:nvSpPr>
        <p:spPr>
          <a:xfrm>
            <a:off x="1674568" y="823668"/>
            <a:ext cx="8329554" cy="4801314"/>
          </a:xfrm>
          <a:prstGeom prst="rect">
            <a:avLst/>
          </a:prstGeom>
        </p:spPr>
        <p:txBody>
          <a:bodyPr wrap="square">
            <a:spAutoFit/>
          </a:bodyPr>
          <a:lstStyle/>
          <a:p>
            <a:r>
              <a:rPr lang="ja-JP" altLang="en-US" dirty="0"/>
              <a:t>###clustering_bodymap_TCC###</a:t>
            </a:r>
          </a:p>
          <a:p>
            <a:r>
              <a:rPr lang="ja-JP" altLang="en-US"/>
              <a:t>in_f1 = "</a:t>
            </a:r>
            <a:r>
              <a:rPr lang="ja-JP" altLang="en-US" dirty="0"/>
              <a:t>bodymap_count_table.</a:t>
            </a:r>
            <a:r>
              <a:rPr lang="ja-JP" altLang="en-US"/>
              <a:t>txt"     </a:t>
            </a:r>
            <a:endParaRPr lang="en-US" altLang="ja-JP" dirty="0"/>
          </a:p>
          <a:p>
            <a:r>
              <a:rPr lang="ja-JP" altLang="en-US"/>
              <a:t>in_f2 = "</a:t>
            </a:r>
            <a:r>
              <a:rPr lang="ja-JP" altLang="en-US" dirty="0"/>
              <a:t>bodymap_phenodata.</a:t>
            </a:r>
            <a:r>
              <a:rPr lang="ja-JP" altLang="en-US"/>
              <a:t>txt"       </a:t>
            </a:r>
            <a:endParaRPr lang="en-US" altLang="ja-JP" dirty="0"/>
          </a:p>
          <a:p>
            <a:r>
              <a:rPr lang="ja-JP" altLang="en-US"/>
              <a:t>out_f = "</a:t>
            </a:r>
            <a:r>
              <a:rPr lang="ja-JP" altLang="en-US" dirty="0"/>
              <a:t>hoge3.png"</a:t>
            </a:r>
          </a:p>
          <a:p>
            <a:r>
              <a:rPr lang="ja-JP" altLang="en-US" dirty="0"/>
              <a:t>library(TCC)</a:t>
            </a:r>
          </a:p>
          <a:p>
            <a:r>
              <a:rPr lang="ja-JP" altLang="en-US"/>
              <a:t>data = read</a:t>
            </a:r>
            <a:r>
              <a:rPr lang="ja-JP" altLang="en-US" dirty="0"/>
              <a:t>.table(</a:t>
            </a:r>
            <a:r>
              <a:rPr lang="ja-JP" altLang="en-US"/>
              <a:t>in_f1, header</a:t>
            </a:r>
            <a:r>
              <a:rPr lang="ja-JP" altLang="en-US" dirty="0"/>
              <a:t>=</a:t>
            </a:r>
            <a:r>
              <a:rPr lang="ja-JP" altLang="en-US"/>
              <a:t>TRUE, row</a:t>
            </a:r>
            <a:r>
              <a:rPr lang="ja-JP" altLang="en-US" dirty="0"/>
              <a:t>.names=</a:t>
            </a:r>
            <a:r>
              <a:rPr lang="ja-JP" altLang="en-US"/>
              <a:t>1, sep</a:t>
            </a:r>
            <a:r>
              <a:rPr lang="ja-JP" altLang="en-US" dirty="0"/>
              <a:t>="\t</a:t>
            </a:r>
            <a:r>
              <a:rPr lang="ja-JP" altLang="en-US"/>
              <a:t>", quote</a:t>
            </a:r>
            <a:r>
              <a:rPr lang="ja-JP" altLang="en-US" dirty="0"/>
              <a:t>="")</a:t>
            </a:r>
          </a:p>
          <a:p>
            <a:r>
              <a:rPr lang="ja-JP" altLang="en-US"/>
              <a:t>phenotype = read</a:t>
            </a:r>
            <a:r>
              <a:rPr lang="ja-JP" altLang="en-US" dirty="0"/>
              <a:t>.table(</a:t>
            </a:r>
            <a:r>
              <a:rPr lang="ja-JP" altLang="en-US"/>
              <a:t>in_f2, header</a:t>
            </a:r>
            <a:r>
              <a:rPr lang="ja-JP" altLang="en-US" dirty="0"/>
              <a:t>=</a:t>
            </a:r>
            <a:r>
              <a:rPr lang="ja-JP" altLang="en-US"/>
              <a:t>TRUE, row</a:t>
            </a:r>
            <a:r>
              <a:rPr lang="ja-JP" altLang="en-US" dirty="0"/>
              <a:t>.names=</a:t>
            </a:r>
            <a:r>
              <a:rPr lang="ja-JP" altLang="en-US"/>
              <a:t>1, sep=" ", quote</a:t>
            </a:r>
            <a:r>
              <a:rPr lang="ja-JP" altLang="en-US" dirty="0"/>
              <a:t>="")</a:t>
            </a:r>
          </a:p>
          <a:p>
            <a:r>
              <a:rPr lang="ja-JP" altLang="en-US"/>
              <a:t>phenotype                              </a:t>
            </a:r>
            <a:endParaRPr lang="en-US" altLang="ja-JP" dirty="0"/>
          </a:p>
          <a:p>
            <a:r>
              <a:rPr lang="ja-JP" altLang="en-US" dirty="0"/>
              <a:t>colnames(</a:t>
            </a:r>
            <a:r>
              <a:rPr lang="ja-JP" altLang="en-US"/>
              <a:t>data) = phenotype$tissue</a:t>
            </a:r>
            <a:r>
              <a:rPr lang="ja-JP" altLang="en-US" dirty="0"/>
              <a:t>.type</a:t>
            </a:r>
          </a:p>
          <a:p>
            <a:r>
              <a:rPr lang="ja-JP" altLang="en-US"/>
              <a:t>out = clusterSample</a:t>
            </a:r>
            <a:r>
              <a:rPr lang="ja-JP" altLang="en-US" dirty="0"/>
              <a:t>(</a:t>
            </a:r>
            <a:r>
              <a:rPr lang="ja-JP" altLang="en-US"/>
              <a:t>data, dist</a:t>
            </a:r>
            <a:r>
              <a:rPr lang="ja-JP" altLang="en-US" dirty="0"/>
              <a:t>.method="spearman",</a:t>
            </a:r>
          </a:p>
          <a:p>
            <a:r>
              <a:rPr lang="ja-JP" altLang="en-US"/>
              <a:t>                     hclust</a:t>
            </a:r>
            <a:r>
              <a:rPr lang="ja-JP" altLang="en-US" dirty="0"/>
              <a:t>.method=</a:t>
            </a:r>
            <a:r>
              <a:rPr lang="ja-JP" altLang="en-US" dirty="0">
                <a:solidFill>
                  <a:srgbClr val="FF0000"/>
                </a:solidFill>
              </a:rPr>
              <a:t>"average</a:t>
            </a:r>
            <a:r>
              <a:rPr lang="ja-JP" altLang="en-US">
                <a:solidFill>
                  <a:srgbClr val="FF0000"/>
                </a:solidFill>
              </a:rPr>
              <a:t>"</a:t>
            </a:r>
            <a:r>
              <a:rPr lang="ja-JP" altLang="en-US"/>
              <a:t>, unique</a:t>
            </a:r>
            <a:r>
              <a:rPr lang="ja-JP" altLang="en-US" dirty="0"/>
              <a:t>.pattern=TRUE)</a:t>
            </a:r>
          </a:p>
          <a:p>
            <a:r>
              <a:rPr lang="ja-JP" altLang="en-US" dirty="0"/>
              <a:t>png(</a:t>
            </a:r>
            <a:r>
              <a:rPr lang="ja-JP" altLang="en-US"/>
              <a:t>out_f, pointsize</a:t>
            </a:r>
            <a:r>
              <a:rPr lang="ja-JP" altLang="en-US" dirty="0"/>
              <a:t>=</a:t>
            </a:r>
            <a:r>
              <a:rPr lang="ja-JP" altLang="en-US"/>
              <a:t>13, width</a:t>
            </a:r>
            <a:r>
              <a:rPr lang="ja-JP" altLang="en-US" dirty="0"/>
              <a:t>=</a:t>
            </a:r>
            <a:r>
              <a:rPr lang="ja-JP" altLang="en-US"/>
              <a:t>600, height</a:t>
            </a:r>
            <a:r>
              <a:rPr lang="ja-JP" altLang="en-US" dirty="0"/>
              <a:t>=400)</a:t>
            </a:r>
          </a:p>
          <a:p>
            <a:r>
              <a:rPr lang="ja-JP" altLang="en-US" dirty="0"/>
              <a:t>par(mar=c(</a:t>
            </a:r>
            <a:r>
              <a:rPr lang="ja-JP" altLang="en-US"/>
              <a:t>0, 4, 1, 0)) </a:t>
            </a:r>
            <a:endParaRPr lang="en-US" altLang="ja-JP" dirty="0"/>
          </a:p>
          <a:p>
            <a:r>
              <a:rPr lang="ja-JP" altLang="en-US" dirty="0"/>
              <a:t>plot(</a:t>
            </a:r>
            <a:r>
              <a:rPr lang="ja-JP" altLang="en-US"/>
              <a:t>out, sub</a:t>
            </a:r>
            <a:r>
              <a:rPr lang="ja-JP" altLang="en-US" dirty="0"/>
              <a:t>="</a:t>
            </a:r>
            <a:r>
              <a:rPr lang="ja-JP" altLang="en-US"/>
              <a:t>", xlab</a:t>
            </a:r>
            <a:r>
              <a:rPr lang="ja-JP" altLang="en-US" dirty="0"/>
              <a:t>="</a:t>
            </a:r>
            <a:r>
              <a:rPr lang="ja-JP" altLang="en-US"/>
              <a:t>", cex</a:t>
            </a:r>
            <a:r>
              <a:rPr lang="ja-JP" altLang="en-US" dirty="0"/>
              <a:t>.lab=1.2,</a:t>
            </a:r>
          </a:p>
          <a:p>
            <a:r>
              <a:rPr lang="ja-JP" altLang="en-US"/>
              <a:t>     cex</a:t>
            </a:r>
            <a:r>
              <a:rPr lang="ja-JP" altLang="en-US" dirty="0"/>
              <a:t>=</a:t>
            </a:r>
            <a:r>
              <a:rPr lang="ja-JP" altLang="en-US"/>
              <a:t>1.3, main</a:t>
            </a:r>
            <a:r>
              <a:rPr lang="ja-JP" altLang="en-US" dirty="0"/>
              <a:t>="</a:t>
            </a:r>
            <a:r>
              <a:rPr lang="ja-JP" altLang="en-US"/>
              <a:t>", ylab</a:t>
            </a:r>
            <a:r>
              <a:rPr lang="ja-JP" altLang="en-US" dirty="0"/>
              <a:t>="Height")</a:t>
            </a:r>
          </a:p>
          <a:p>
            <a:r>
              <a:rPr lang="ja-JP" altLang="en-US" dirty="0"/>
              <a:t>dev.off</a:t>
            </a:r>
            <a:r>
              <a:rPr lang="ja-JP" altLang="en-US"/>
              <a:t>()  </a:t>
            </a:r>
            <a:endParaRPr lang="ja-JP" altLang="en-US" dirty="0"/>
          </a:p>
        </p:txBody>
      </p:sp>
      <p:sp>
        <p:nvSpPr>
          <p:cNvPr id="2" name="テキスト ボックス 1">
            <a:extLst>
              <a:ext uri="{FF2B5EF4-FFF2-40B4-BE49-F238E27FC236}">
                <a16:creationId xmlns:a16="http://schemas.microsoft.com/office/drawing/2014/main" id="{9C048BB7-A66E-0CF4-C149-0DFF8A64A954}"/>
              </a:ext>
            </a:extLst>
          </p:cNvPr>
          <p:cNvSpPr txBox="1"/>
          <p:nvPr/>
        </p:nvSpPr>
        <p:spPr>
          <a:xfrm>
            <a:off x="172528" y="232914"/>
            <a:ext cx="3071004" cy="523220"/>
          </a:xfrm>
          <a:prstGeom prst="rect">
            <a:avLst/>
          </a:prstGeom>
          <a:blipFill>
            <a:blip r:embed="rId3"/>
            <a:tile tx="0" ty="0" sx="100000" sy="100000" flip="none" algn="tl"/>
          </a:blipFill>
        </p:spPr>
        <p:txBody>
          <a:bodyPr wrap="square" rtlCol="0">
            <a:spAutoFit/>
          </a:bodyPr>
          <a:lstStyle/>
          <a:p>
            <a:r>
              <a:rPr lang="ja-JP" altLang="en-US" sz="2800" dirty="0"/>
              <a:t>余裕がある人向け</a:t>
            </a:r>
          </a:p>
        </p:txBody>
      </p:sp>
    </p:spTree>
    <p:extLst>
      <p:ext uri="{BB962C8B-B14F-4D97-AF65-F5344CB8AC3E}">
        <p14:creationId xmlns:p14="http://schemas.microsoft.com/office/powerpoint/2010/main" val="4080860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925087" y="5901982"/>
            <a:ext cx="8329554" cy="461665"/>
          </a:xfrm>
          <a:prstGeom prst="rect">
            <a:avLst/>
          </a:prstGeom>
          <a:noFill/>
        </p:spPr>
        <p:txBody>
          <a:bodyPr wrap="square" rtlCol="0">
            <a:spAutoFit/>
          </a:bodyPr>
          <a:lstStyle/>
          <a:p>
            <a:r>
              <a:rPr lang="ja-JP" altLang="en-US" sz="2400" dirty="0"/>
              <a:t>やっぱり心臓と甲状腺は近い！？</a:t>
            </a:r>
            <a:endParaRPr lang="en-US" altLang="ja-JP" sz="24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088" y="702502"/>
            <a:ext cx="7289893" cy="4859929"/>
          </a:xfrm>
          <a:prstGeom prst="rect">
            <a:avLst/>
          </a:prstGeom>
        </p:spPr>
      </p:pic>
      <p:sp>
        <p:nvSpPr>
          <p:cNvPr id="2" name="テキスト ボックス 1">
            <a:extLst>
              <a:ext uri="{FF2B5EF4-FFF2-40B4-BE49-F238E27FC236}">
                <a16:creationId xmlns:a16="http://schemas.microsoft.com/office/drawing/2014/main" id="{AD93F7FA-E62A-FB3B-9AFB-BB80DCE544A2}"/>
              </a:ext>
            </a:extLst>
          </p:cNvPr>
          <p:cNvSpPr txBox="1"/>
          <p:nvPr/>
        </p:nvSpPr>
        <p:spPr>
          <a:xfrm>
            <a:off x="172528" y="232914"/>
            <a:ext cx="7677510" cy="523220"/>
          </a:xfrm>
          <a:prstGeom prst="rect">
            <a:avLst/>
          </a:prstGeom>
          <a:blipFill>
            <a:blip r:embed="rId4"/>
            <a:tile tx="0" ty="0" sx="100000" sy="100000" flip="none" algn="tl"/>
          </a:blipFill>
        </p:spPr>
        <p:txBody>
          <a:bodyPr wrap="square" rtlCol="0">
            <a:spAutoFit/>
          </a:bodyPr>
          <a:lstStyle/>
          <a:p>
            <a:r>
              <a:rPr lang="en-US" altLang="ja-JP" sz="2800" dirty="0" err="1"/>
              <a:t>Bodymap</a:t>
            </a:r>
            <a:r>
              <a:rPr lang="ja-JP" altLang="en-US" sz="2800" dirty="0"/>
              <a:t>の階層的クラスタリング</a:t>
            </a:r>
            <a:r>
              <a:rPr lang="en-US" altLang="ja-JP" sz="2800" dirty="0"/>
              <a:t>(“ward.D2”)</a:t>
            </a:r>
            <a:endParaRPr lang="ja-JP" altLang="en-US" sz="2800" dirty="0"/>
          </a:p>
        </p:txBody>
      </p:sp>
    </p:spTree>
    <p:extLst>
      <p:ext uri="{BB962C8B-B14F-4D97-AF65-F5344CB8AC3E}">
        <p14:creationId xmlns:p14="http://schemas.microsoft.com/office/powerpoint/2010/main" val="3479503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D2598-BCD3-F3B5-2057-874A2E2F6F80}"/>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7E53C35-46C6-BE1F-E7FE-A05D7842372E}"/>
              </a:ext>
            </a:extLst>
          </p:cNvPr>
          <p:cNvSpPr txBox="1"/>
          <p:nvPr/>
        </p:nvSpPr>
        <p:spPr>
          <a:xfrm>
            <a:off x="172528" y="870929"/>
            <a:ext cx="8458170" cy="461665"/>
          </a:xfrm>
          <a:prstGeom prst="rect">
            <a:avLst/>
          </a:prstGeom>
          <a:noFill/>
        </p:spPr>
        <p:txBody>
          <a:bodyPr wrap="square" rtlCol="0">
            <a:spAutoFit/>
          </a:bodyPr>
          <a:lstStyle/>
          <a:p>
            <a:r>
              <a:rPr lang="en-US" altLang="ja-JP" sz="2400" dirty="0"/>
              <a:t>###Differncial_Expression_Gene</a:t>
            </a:r>
            <a:r>
              <a:rPr lang="en-US" altLang="ja-JP" sz="2400"/>
              <a:t>_HS vs RM</a:t>
            </a:r>
            <a:r>
              <a:rPr lang="en-US" altLang="ja-JP" sz="2400" dirty="0"/>
              <a:t>###</a:t>
            </a:r>
            <a:r>
              <a:rPr lang="ja-JP" altLang="en-US" sz="2400" dirty="0"/>
              <a:t>を実行</a:t>
            </a:r>
            <a:endParaRPr lang="en-US" altLang="ja-JP" sz="2400" dirty="0"/>
          </a:p>
        </p:txBody>
      </p:sp>
      <p:pic>
        <p:nvPicPr>
          <p:cNvPr id="8" name="図 7">
            <a:extLst>
              <a:ext uri="{FF2B5EF4-FFF2-40B4-BE49-F238E27FC236}">
                <a16:creationId xmlns:a16="http://schemas.microsoft.com/office/drawing/2014/main" id="{C66BC47C-3508-9410-B484-DA2192741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28" y="1591414"/>
            <a:ext cx="8186468" cy="4677982"/>
          </a:xfrm>
          <a:prstGeom prst="rect">
            <a:avLst/>
          </a:prstGeom>
        </p:spPr>
      </p:pic>
      <p:sp>
        <p:nvSpPr>
          <p:cNvPr id="10" name="円/楕円 9">
            <a:extLst>
              <a:ext uri="{FF2B5EF4-FFF2-40B4-BE49-F238E27FC236}">
                <a16:creationId xmlns:a16="http://schemas.microsoft.com/office/drawing/2014/main" id="{6465D5AD-29E9-E29B-AFFD-C0D9563C33BD}"/>
              </a:ext>
            </a:extLst>
          </p:cNvPr>
          <p:cNvSpPr/>
          <p:nvPr/>
        </p:nvSpPr>
        <p:spPr>
          <a:xfrm>
            <a:off x="2544235" y="5367521"/>
            <a:ext cx="513567" cy="901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a:extLst>
              <a:ext uri="{FF2B5EF4-FFF2-40B4-BE49-F238E27FC236}">
                <a16:creationId xmlns:a16="http://schemas.microsoft.com/office/drawing/2014/main" id="{9CEFB7D6-41DC-ADD4-DED4-ED36BDD4C7C0}"/>
              </a:ext>
            </a:extLst>
          </p:cNvPr>
          <p:cNvSpPr/>
          <p:nvPr/>
        </p:nvSpPr>
        <p:spPr>
          <a:xfrm>
            <a:off x="1287998" y="4815648"/>
            <a:ext cx="513567" cy="901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a:extLst>
              <a:ext uri="{FF2B5EF4-FFF2-40B4-BE49-F238E27FC236}">
                <a16:creationId xmlns:a16="http://schemas.microsoft.com/office/drawing/2014/main" id="{9FA65F45-F36B-E829-6F86-1DCBF101447E}"/>
              </a:ext>
            </a:extLst>
          </p:cNvPr>
          <p:cNvSpPr/>
          <p:nvPr/>
        </p:nvSpPr>
        <p:spPr>
          <a:xfrm>
            <a:off x="7446413" y="5536134"/>
            <a:ext cx="513567" cy="901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円/楕円 14">
            <a:extLst>
              <a:ext uri="{FF2B5EF4-FFF2-40B4-BE49-F238E27FC236}">
                <a16:creationId xmlns:a16="http://schemas.microsoft.com/office/drawing/2014/main" id="{00136FC8-2F2B-3082-582E-AD699A6E190B}"/>
              </a:ext>
            </a:extLst>
          </p:cNvPr>
          <p:cNvSpPr/>
          <p:nvPr/>
        </p:nvSpPr>
        <p:spPr>
          <a:xfrm>
            <a:off x="7790561" y="5536133"/>
            <a:ext cx="513567" cy="901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6" name="テキスト ボックス 15">
            <a:extLst>
              <a:ext uri="{FF2B5EF4-FFF2-40B4-BE49-F238E27FC236}">
                <a16:creationId xmlns:a16="http://schemas.microsoft.com/office/drawing/2014/main" id="{130E4FC1-5E6D-4866-84EB-919D1BF1C26E}"/>
              </a:ext>
            </a:extLst>
          </p:cNvPr>
          <p:cNvSpPr txBox="1"/>
          <p:nvPr/>
        </p:nvSpPr>
        <p:spPr>
          <a:xfrm>
            <a:off x="7395563" y="2426748"/>
            <a:ext cx="4395919" cy="461665"/>
          </a:xfrm>
          <a:prstGeom prst="rect">
            <a:avLst/>
          </a:prstGeom>
          <a:noFill/>
        </p:spPr>
        <p:txBody>
          <a:bodyPr wrap="square" rtlCol="0">
            <a:spAutoFit/>
          </a:bodyPr>
          <a:lstStyle/>
          <a:p>
            <a:r>
              <a:rPr lang="ja-JP" altLang="en-US" sz="2400" dirty="0"/>
              <a:t>これらの</a:t>
            </a:r>
            <a:r>
              <a:rPr lang="en-US" altLang="ja-JP" sz="2400" dirty="0"/>
              <a:t>DEG</a:t>
            </a:r>
            <a:r>
              <a:rPr lang="ja-JP" altLang="en-US" sz="2400" dirty="0"/>
              <a:t>を求めている</a:t>
            </a:r>
            <a:endParaRPr lang="en-US" altLang="ja-JP" sz="2400" dirty="0"/>
          </a:p>
        </p:txBody>
      </p:sp>
      <p:sp>
        <p:nvSpPr>
          <p:cNvPr id="2" name="テキスト ボックス 1">
            <a:extLst>
              <a:ext uri="{FF2B5EF4-FFF2-40B4-BE49-F238E27FC236}">
                <a16:creationId xmlns:a16="http://schemas.microsoft.com/office/drawing/2014/main" id="{5C0DAC52-AE01-74A4-B141-723D76825D68}"/>
              </a:ext>
            </a:extLst>
          </p:cNvPr>
          <p:cNvSpPr txBox="1"/>
          <p:nvPr/>
        </p:nvSpPr>
        <p:spPr>
          <a:xfrm>
            <a:off x="172528" y="232914"/>
            <a:ext cx="4537495" cy="523220"/>
          </a:xfrm>
          <a:prstGeom prst="rect">
            <a:avLst/>
          </a:prstGeom>
          <a:blipFill>
            <a:blip r:embed="rId3"/>
            <a:tile tx="0" ty="0" sx="100000" sy="100000" flip="none" algn="tl"/>
          </a:blipFill>
        </p:spPr>
        <p:txBody>
          <a:bodyPr wrap="square" rtlCol="0">
            <a:spAutoFit/>
          </a:bodyPr>
          <a:lstStyle/>
          <a:p>
            <a:r>
              <a:rPr lang="ja-JP" altLang="en-US" sz="2800" dirty="0"/>
              <a:t>続いて発現変動解析を実行</a:t>
            </a:r>
          </a:p>
        </p:txBody>
      </p:sp>
      <p:pic>
        <p:nvPicPr>
          <p:cNvPr id="3" name="図 2">
            <a:extLst>
              <a:ext uri="{FF2B5EF4-FFF2-40B4-BE49-F238E27FC236}">
                <a16:creationId xmlns:a16="http://schemas.microsoft.com/office/drawing/2014/main" id="{D4047EFB-FD05-D0D8-24D1-705FAB3DAA8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5179"/>
          <a:stretch/>
        </p:blipFill>
        <p:spPr>
          <a:xfrm>
            <a:off x="6893490" y="3105323"/>
            <a:ext cx="5298510" cy="956508"/>
          </a:xfrm>
          <a:prstGeom prst="rect">
            <a:avLst/>
          </a:prstGeom>
        </p:spPr>
      </p:pic>
    </p:spTree>
    <p:extLst>
      <p:ext uri="{BB962C8B-B14F-4D97-AF65-F5344CB8AC3E}">
        <p14:creationId xmlns:p14="http://schemas.microsoft.com/office/powerpoint/2010/main" val="127603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31AC-60BA-4339-2150-FE717117261B}"/>
            </a:ext>
          </a:extLst>
        </p:cNvPr>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25062A07-1A8D-A185-6CB0-B34736878F39}"/>
              </a:ext>
            </a:extLst>
          </p:cNvPr>
          <p:cNvSpPr txBox="1"/>
          <p:nvPr/>
        </p:nvSpPr>
        <p:spPr>
          <a:xfrm>
            <a:off x="681486" y="5950884"/>
            <a:ext cx="9428672" cy="461665"/>
          </a:xfrm>
          <a:prstGeom prst="rect">
            <a:avLst/>
          </a:prstGeom>
          <a:noFill/>
        </p:spPr>
        <p:txBody>
          <a:bodyPr wrap="square" rtlCol="0">
            <a:spAutoFit/>
          </a:bodyPr>
          <a:lstStyle/>
          <a:p>
            <a:r>
              <a:rPr lang="ja-JP" altLang="en-US" sz="2400" dirty="0"/>
              <a:t>クラスタリングで十分離れているのでこれぐらいの</a:t>
            </a:r>
            <a:r>
              <a:rPr lang="en-US" altLang="ja-JP" sz="2400" dirty="0"/>
              <a:t>DEG</a:t>
            </a:r>
            <a:r>
              <a:rPr lang="ja-JP" altLang="en-US" sz="2400" dirty="0"/>
              <a:t>はあるべき</a:t>
            </a:r>
            <a:endParaRPr lang="en-US" altLang="ja-JP" sz="2400" dirty="0"/>
          </a:p>
        </p:txBody>
      </p:sp>
      <p:pic>
        <p:nvPicPr>
          <p:cNvPr id="3" name="図 2">
            <a:extLst>
              <a:ext uri="{FF2B5EF4-FFF2-40B4-BE49-F238E27FC236}">
                <a16:creationId xmlns:a16="http://schemas.microsoft.com/office/drawing/2014/main" id="{91C86AF5-CE2E-4D53-34E1-D0F383D4E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572" y="1012059"/>
            <a:ext cx="5774051" cy="4699809"/>
          </a:xfrm>
          <a:prstGeom prst="rect">
            <a:avLst/>
          </a:prstGeom>
        </p:spPr>
      </p:pic>
      <p:sp>
        <p:nvSpPr>
          <p:cNvPr id="2" name="テキスト ボックス 1">
            <a:extLst>
              <a:ext uri="{FF2B5EF4-FFF2-40B4-BE49-F238E27FC236}">
                <a16:creationId xmlns:a16="http://schemas.microsoft.com/office/drawing/2014/main" id="{F7F1874D-122D-9471-9D10-E9BA210F9063}"/>
              </a:ext>
            </a:extLst>
          </p:cNvPr>
          <p:cNvSpPr txBox="1"/>
          <p:nvPr/>
        </p:nvSpPr>
        <p:spPr>
          <a:xfrm>
            <a:off x="172528" y="232914"/>
            <a:ext cx="3795623" cy="523220"/>
          </a:xfrm>
          <a:prstGeom prst="rect">
            <a:avLst/>
          </a:prstGeom>
          <a:blipFill>
            <a:blip r:embed="rId3"/>
            <a:tile tx="0" ty="0" sx="100000" sy="100000" flip="none" algn="tl"/>
          </a:blipFill>
        </p:spPr>
        <p:txBody>
          <a:bodyPr wrap="square" rtlCol="0">
            <a:spAutoFit/>
          </a:bodyPr>
          <a:lstStyle/>
          <a:p>
            <a:r>
              <a:rPr lang="en-US" altLang="ja-JP" sz="2800" dirty="0"/>
              <a:t>HS vs RM</a:t>
            </a:r>
            <a:r>
              <a:rPr lang="ja-JP" altLang="en-US" sz="2800" dirty="0"/>
              <a:t>の</a:t>
            </a:r>
            <a:r>
              <a:rPr lang="en-US" altLang="ja-JP" sz="2800" dirty="0"/>
              <a:t>M-A plot</a:t>
            </a:r>
          </a:p>
        </p:txBody>
      </p:sp>
      <p:sp>
        <p:nvSpPr>
          <p:cNvPr id="4" name="円/楕円 8">
            <a:extLst>
              <a:ext uri="{FF2B5EF4-FFF2-40B4-BE49-F238E27FC236}">
                <a16:creationId xmlns:a16="http://schemas.microsoft.com/office/drawing/2014/main" id="{B933B7F3-64FF-F195-881E-6A0D5EBDA42A}"/>
              </a:ext>
            </a:extLst>
          </p:cNvPr>
          <p:cNvSpPr/>
          <p:nvPr/>
        </p:nvSpPr>
        <p:spPr>
          <a:xfrm>
            <a:off x="7509677" y="1721904"/>
            <a:ext cx="624571" cy="922763"/>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a:extLst>
              <a:ext uri="{FF2B5EF4-FFF2-40B4-BE49-F238E27FC236}">
                <a16:creationId xmlns:a16="http://schemas.microsoft.com/office/drawing/2014/main" id="{7451A045-C870-2901-4A68-01E3E442DAA8}"/>
              </a:ext>
            </a:extLst>
          </p:cNvPr>
          <p:cNvSpPr txBox="1"/>
          <p:nvPr/>
        </p:nvSpPr>
        <p:spPr>
          <a:xfrm>
            <a:off x="8134248" y="1767788"/>
            <a:ext cx="2959322" cy="830997"/>
          </a:xfrm>
          <a:prstGeom prst="rect">
            <a:avLst/>
          </a:prstGeom>
          <a:noFill/>
        </p:spPr>
        <p:txBody>
          <a:bodyPr wrap="square" rtlCol="0">
            <a:spAutoFit/>
          </a:bodyPr>
          <a:lstStyle/>
          <a:p>
            <a:r>
              <a:rPr lang="ja-JP" altLang="en-US" sz="2400" dirty="0"/>
              <a:t>でもたぶんこれは</a:t>
            </a:r>
            <a:endParaRPr lang="en-US" altLang="ja-JP" sz="2400" dirty="0"/>
          </a:p>
          <a:p>
            <a:r>
              <a:rPr lang="ja-JP" altLang="en-US" sz="2400" dirty="0"/>
              <a:t>偽陽性だと思う</a:t>
            </a:r>
            <a:endParaRPr lang="en-US" altLang="ja-JP" sz="2400" dirty="0"/>
          </a:p>
        </p:txBody>
      </p:sp>
      <p:sp>
        <p:nvSpPr>
          <p:cNvPr id="6" name="円/楕円 1">
            <a:extLst>
              <a:ext uri="{FF2B5EF4-FFF2-40B4-BE49-F238E27FC236}">
                <a16:creationId xmlns:a16="http://schemas.microsoft.com/office/drawing/2014/main" id="{A98C46F9-6E5B-B69C-B2A5-46AF9F41426A}"/>
              </a:ext>
            </a:extLst>
          </p:cNvPr>
          <p:cNvSpPr/>
          <p:nvPr/>
        </p:nvSpPr>
        <p:spPr>
          <a:xfrm>
            <a:off x="2438401" y="1012059"/>
            <a:ext cx="463463" cy="1417991"/>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円/楕円 5">
            <a:extLst>
              <a:ext uri="{FF2B5EF4-FFF2-40B4-BE49-F238E27FC236}">
                <a16:creationId xmlns:a16="http://schemas.microsoft.com/office/drawing/2014/main" id="{89860529-8CEA-20F9-9AD1-12D7D5D7CB69}"/>
              </a:ext>
            </a:extLst>
          </p:cNvPr>
          <p:cNvSpPr/>
          <p:nvPr/>
        </p:nvSpPr>
        <p:spPr>
          <a:xfrm>
            <a:off x="2438401" y="3469248"/>
            <a:ext cx="463463" cy="1417991"/>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6">
            <a:extLst>
              <a:ext uri="{FF2B5EF4-FFF2-40B4-BE49-F238E27FC236}">
                <a16:creationId xmlns:a16="http://schemas.microsoft.com/office/drawing/2014/main" id="{ECAF4284-4A77-61D3-71D6-82B4258E8B83}"/>
              </a:ext>
            </a:extLst>
          </p:cNvPr>
          <p:cNvSpPr/>
          <p:nvPr/>
        </p:nvSpPr>
        <p:spPr>
          <a:xfrm rot="2044187">
            <a:off x="3434883" y="1363140"/>
            <a:ext cx="624571" cy="115474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7">
            <a:extLst>
              <a:ext uri="{FF2B5EF4-FFF2-40B4-BE49-F238E27FC236}">
                <a16:creationId xmlns:a16="http://schemas.microsoft.com/office/drawing/2014/main" id="{70E0175D-5158-2668-EF68-51ADBF102F4E}"/>
              </a:ext>
            </a:extLst>
          </p:cNvPr>
          <p:cNvSpPr/>
          <p:nvPr/>
        </p:nvSpPr>
        <p:spPr>
          <a:xfrm rot="8648805">
            <a:off x="3527628" y="3367993"/>
            <a:ext cx="650158" cy="1476080"/>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737010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F69CD-A799-69FD-B2D9-D74946665952}"/>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08312347-7A69-DC49-11A5-30ED7CBA5775}"/>
              </a:ext>
            </a:extLst>
          </p:cNvPr>
          <p:cNvSpPr txBox="1"/>
          <p:nvPr/>
        </p:nvSpPr>
        <p:spPr>
          <a:xfrm>
            <a:off x="1674571" y="906207"/>
            <a:ext cx="8458170" cy="461665"/>
          </a:xfrm>
          <a:prstGeom prst="rect">
            <a:avLst/>
          </a:prstGeom>
          <a:noFill/>
        </p:spPr>
        <p:txBody>
          <a:bodyPr wrap="square" rtlCol="0">
            <a:spAutoFit/>
          </a:bodyPr>
          <a:lstStyle/>
          <a:p>
            <a:r>
              <a:rPr lang="en-US" altLang="ja-JP" sz="2400" dirty="0"/>
              <a:t>###Differncial_Expression_Gene</a:t>
            </a:r>
            <a:r>
              <a:rPr lang="en-US" altLang="ja-JP" sz="2400"/>
              <a:t>_HS vs PT</a:t>
            </a:r>
            <a:r>
              <a:rPr lang="en-US" altLang="ja-JP" sz="2400" dirty="0"/>
              <a:t>###</a:t>
            </a:r>
            <a:r>
              <a:rPr lang="ja-JP" altLang="en-US" sz="2400" dirty="0"/>
              <a:t>を実行</a:t>
            </a:r>
            <a:endParaRPr lang="en-US" altLang="ja-JP" sz="2400" dirty="0"/>
          </a:p>
        </p:txBody>
      </p:sp>
      <p:pic>
        <p:nvPicPr>
          <p:cNvPr id="8" name="図 7">
            <a:extLst>
              <a:ext uri="{FF2B5EF4-FFF2-40B4-BE49-F238E27FC236}">
                <a16:creationId xmlns:a16="http://schemas.microsoft.com/office/drawing/2014/main" id="{1801F374-612E-FD94-B006-2C92E81B6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27" y="1517944"/>
            <a:ext cx="8394033" cy="4796591"/>
          </a:xfrm>
          <a:prstGeom prst="rect">
            <a:avLst/>
          </a:prstGeom>
        </p:spPr>
      </p:pic>
      <p:sp>
        <p:nvSpPr>
          <p:cNvPr id="10" name="円/楕円 9">
            <a:extLst>
              <a:ext uri="{FF2B5EF4-FFF2-40B4-BE49-F238E27FC236}">
                <a16:creationId xmlns:a16="http://schemas.microsoft.com/office/drawing/2014/main" id="{AB15D7E7-6DFE-609C-166B-E08CECB5B16E}"/>
              </a:ext>
            </a:extLst>
          </p:cNvPr>
          <p:cNvSpPr/>
          <p:nvPr/>
        </p:nvSpPr>
        <p:spPr>
          <a:xfrm>
            <a:off x="2558607" y="5412660"/>
            <a:ext cx="513567" cy="901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a:extLst>
              <a:ext uri="{FF2B5EF4-FFF2-40B4-BE49-F238E27FC236}">
                <a16:creationId xmlns:a16="http://schemas.microsoft.com/office/drawing/2014/main" id="{507BA589-029C-71B2-F40F-6C3FB60C88C9}"/>
              </a:ext>
            </a:extLst>
          </p:cNvPr>
          <p:cNvSpPr/>
          <p:nvPr/>
        </p:nvSpPr>
        <p:spPr>
          <a:xfrm>
            <a:off x="1362123" y="4889118"/>
            <a:ext cx="513567" cy="901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a:extLst>
              <a:ext uri="{FF2B5EF4-FFF2-40B4-BE49-F238E27FC236}">
                <a16:creationId xmlns:a16="http://schemas.microsoft.com/office/drawing/2014/main" id="{629FF123-D96F-AAD6-AD60-2E47AB96042A}"/>
              </a:ext>
            </a:extLst>
          </p:cNvPr>
          <p:cNvSpPr/>
          <p:nvPr/>
        </p:nvSpPr>
        <p:spPr>
          <a:xfrm>
            <a:off x="3419240" y="4438180"/>
            <a:ext cx="513567" cy="901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円/楕円 14">
            <a:extLst>
              <a:ext uri="{FF2B5EF4-FFF2-40B4-BE49-F238E27FC236}">
                <a16:creationId xmlns:a16="http://schemas.microsoft.com/office/drawing/2014/main" id="{CE3DD464-4328-5A36-DADD-FECA4A9369C1}"/>
              </a:ext>
            </a:extLst>
          </p:cNvPr>
          <p:cNvSpPr/>
          <p:nvPr/>
        </p:nvSpPr>
        <p:spPr>
          <a:xfrm>
            <a:off x="5075163" y="4961722"/>
            <a:ext cx="513567" cy="901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テキスト ボックス 15">
            <a:extLst>
              <a:ext uri="{FF2B5EF4-FFF2-40B4-BE49-F238E27FC236}">
                <a16:creationId xmlns:a16="http://schemas.microsoft.com/office/drawing/2014/main" id="{D4CA44E1-65F3-7A8E-6E7D-D6A49D89B130}"/>
              </a:ext>
            </a:extLst>
          </p:cNvPr>
          <p:cNvSpPr txBox="1"/>
          <p:nvPr/>
        </p:nvSpPr>
        <p:spPr>
          <a:xfrm>
            <a:off x="7791049" y="2744714"/>
            <a:ext cx="4087359" cy="461665"/>
          </a:xfrm>
          <a:prstGeom prst="rect">
            <a:avLst/>
          </a:prstGeom>
          <a:noFill/>
        </p:spPr>
        <p:txBody>
          <a:bodyPr wrap="square" rtlCol="0">
            <a:spAutoFit/>
          </a:bodyPr>
          <a:lstStyle/>
          <a:p>
            <a:r>
              <a:rPr lang="ja-JP" altLang="en-US" sz="2400" dirty="0"/>
              <a:t>これらの</a:t>
            </a:r>
            <a:r>
              <a:rPr lang="en-US" altLang="ja-JP" sz="2400" dirty="0"/>
              <a:t>DEG</a:t>
            </a:r>
            <a:r>
              <a:rPr lang="ja-JP" altLang="en-US" sz="2400" dirty="0"/>
              <a:t>を求めている</a:t>
            </a:r>
            <a:endParaRPr lang="en-US" altLang="ja-JP" sz="2400" dirty="0"/>
          </a:p>
        </p:txBody>
      </p:sp>
      <p:sp>
        <p:nvSpPr>
          <p:cNvPr id="9" name="テキスト ボックス 8">
            <a:extLst>
              <a:ext uri="{FF2B5EF4-FFF2-40B4-BE49-F238E27FC236}">
                <a16:creationId xmlns:a16="http://schemas.microsoft.com/office/drawing/2014/main" id="{01C210EE-BB79-F3A6-B56F-DCCADA54214F}"/>
              </a:ext>
            </a:extLst>
          </p:cNvPr>
          <p:cNvSpPr txBox="1"/>
          <p:nvPr/>
        </p:nvSpPr>
        <p:spPr>
          <a:xfrm>
            <a:off x="172528" y="232914"/>
            <a:ext cx="6288657" cy="523220"/>
          </a:xfrm>
          <a:prstGeom prst="rect">
            <a:avLst/>
          </a:prstGeom>
          <a:blipFill>
            <a:blip r:embed="rId3"/>
            <a:tile tx="0" ty="0" sx="100000" sy="100000" flip="none" algn="tl"/>
          </a:blipFill>
        </p:spPr>
        <p:txBody>
          <a:bodyPr wrap="square" rtlCol="0">
            <a:spAutoFit/>
          </a:bodyPr>
          <a:lstStyle/>
          <a:p>
            <a:r>
              <a:rPr lang="ja-JP" altLang="en-US" sz="2800" dirty="0"/>
              <a:t>続いて近い位置の発現変動解析を実行</a:t>
            </a:r>
          </a:p>
        </p:txBody>
      </p:sp>
      <p:pic>
        <p:nvPicPr>
          <p:cNvPr id="2" name="図 1">
            <a:extLst>
              <a:ext uri="{FF2B5EF4-FFF2-40B4-BE49-F238E27FC236}">
                <a16:creationId xmlns:a16="http://schemas.microsoft.com/office/drawing/2014/main" id="{A3A5FB11-291F-F3CC-F288-D408E4BBB46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17741" y="3206379"/>
            <a:ext cx="4395532" cy="1458859"/>
          </a:xfrm>
          <a:prstGeom prst="rect">
            <a:avLst/>
          </a:prstGeom>
        </p:spPr>
      </p:pic>
    </p:spTree>
    <p:extLst>
      <p:ext uri="{BB962C8B-B14F-4D97-AF65-F5344CB8AC3E}">
        <p14:creationId xmlns:p14="http://schemas.microsoft.com/office/powerpoint/2010/main" val="30022229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p:cNvSpPr txBox="1"/>
          <p:nvPr/>
        </p:nvSpPr>
        <p:spPr>
          <a:xfrm>
            <a:off x="1925087" y="5901982"/>
            <a:ext cx="8329554" cy="461665"/>
          </a:xfrm>
          <a:prstGeom prst="rect">
            <a:avLst/>
          </a:prstGeom>
          <a:noFill/>
        </p:spPr>
        <p:txBody>
          <a:bodyPr wrap="square" rtlCol="0">
            <a:spAutoFit/>
          </a:bodyPr>
          <a:lstStyle/>
          <a:p>
            <a:r>
              <a:rPr lang="ja-JP" altLang="en-US" sz="2400" dirty="0"/>
              <a:t>クラスタリングが近いので</a:t>
            </a:r>
            <a:r>
              <a:rPr lang="en-US" altLang="ja-JP" sz="2400" dirty="0"/>
              <a:t>DEG</a:t>
            </a:r>
            <a:r>
              <a:rPr lang="ja-JP" altLang="en-US" sz="2400" dirty="0"/>
              <a:t>は少なめ</a:t>
            </a:r>
            <a:endParaRPr lang="en-US" altLang="ja-JP" sz="24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572" y="1060667"/>
            <a:ext cx="5621998" cy="4576045"/>
          </a:xfrm>
          <a:prstGeom prst="rect">
            <a:avLst/>
          </a:prstGeom>
        </p:spPr>
      </p:pic>
      <p:sp>
        <p:nvSpPr>
          <p:cNvPr id="2" name="テキスト ボックス 1">
            <a:extLst>
              <a:ext uri="{FF2B5EF4-FFF2-40B4-BE49-F238E27FC236}">
                <a16:creationId xmlns:a16="http://schemas.microsoft.com/office/drawing/2014/main" id="{D39616CF-0647-C224-01B7-F31DEF0E2073}"/>
              </a:ext>
            </a:extLst>
          </p:cNvPr>
          <p:cNvSpPr txBox="1"/>
          <p:nvPr/>
        </p:nvSpPr>
        <p:spPr>
          <a:xfrm>
            <a:off x="172528" y="232914"/>
            <a:ext cx="3536829" cy="523220"/>
          </a:xfrm>
          <a:prstGeom prst="rect">
            <a:avLst/>
          </a:prstGeom>
          <a:blipFill>
            <a:blip r:embed="rId3"/>
            <a:tile tx="0" ty="0" sx="100000" sy="100000" flip="none" algn="tl"/>
          </a:blipFill>
        </p:spPr>
        <p:txBody>
          <a:bodyPr wrap="square" rtlCol="0">
            <a:spAutoFit/>
          </a:bodyPr>
          <a:lstStyle/>
          <a:p>
            <a:r>
              <a:rPr lang="en-US" altLang="ja-JP" sz="2800" dirty="0"/>
              <a:t>HS vs PT</a:t>
            </a:r>
            <a:r>
              <a:rPr lang="ja-JP" altLang="en-US" sz="2800" dirty="0"/>
              <a:t>の</a:t>
            </a:r>
            <a:r>
              <a:rPr lang="en-US" altLang="ja-JP" sz="2800" dirty="0"/>
              <a:t>M-A plot</a:t>
            </a:r>
          </a:p>
        </p:txBody>
      </p:sp>
    </p:spTree>
    <p:extLst>
      <p:ext uri="{BB962C8B-B14F-4D97-AF65-F5344CB8AC3E}">
        <p14:creationId xmlns:p14="http://schemas.microsoft.com/office/powerpoint/2010/main" val="18949034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84F57-AE20-EDD4-32BA-C17F6ECCE1C5}"/>
            </a:ext>
          </a:extLst>
        </p:cNvPr>
        <p:cNvGrpSpPr/>
        <p:nvPr/>
      </p:nvGrpSpPr>
      <p:grpSpPr>
        <a:xfrm>
          <a:off x="0" y="0"/>
          <a:ext cx="0" cy="0"/>
          <a:chOff x="0" y="0"/>
          <a:chExt cx="0" cy="0"/>
        </a:xfrm>
      </p:grpSpPr>
      <p:pic>
        <p:nvPicPr>
          <p:cNvPr id="2" name="図 1">
            <a:extLst>
              <a:ext uri="{FF2B5EF4-FFF2-40B4-BE49-F238E27FC236}">
                <a16:creationId xmlns:a16="http://schemas.microsoft.com/office/drawing/2014/main" id="{C4DDA5F7-D607-1E6E-0D88-4409DB57A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335" y="1238427"/>
            <a:ext cx="4095750" cy="3333750"/>
          </a:xfrm>
          <a:prstGeom prst="rect">
            <a:avLst/>
          </a:prstGeom>
        </p:spPr>
      </p:pic>
      <p:pic>
        <p:nvPicPr>
          <p:cNvPr id="3" name="図 2">
            <a:extLst>
              <a:ext uri="{FF2B5EF4-FFF2-40B4-BE49-F238E27FC236}">
                <a16:creationId xmlns:a16="http://schemas.microsoft.com/office/drawing/2014/main" id="{640A5B01-874E-FAF1-FA8A-52458485D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654" y="1238427"/>
            <a:ext cx="4095750" cy="3333750"/>
          </a:xfrm>
          <a:prstGeom prst="rect">
            <a:avLst/>
          </a:prstGeom>
        </p:spPr>
      </p:pic>
      <p:sp>
        <p:nvSpPr>
          <p:cNvPr id="6" name="正方形/長方形 5">
            <a:extLst>
              <a:ext uri="{FF2B5EF4-FFF2-40B4-BE49-F238E27FC236}">
                <a16:creationId xmlns:a16="http://schemas.microsoft.com/office/drawing/2014/main" id="{F985D178-C7E1-7068-D0BB-349742138B56}"/>
              </a:ext>
            </a:extLst>
          </p:cNvPr>
          <p:cNvSpPr/>
          <p:nvPr/>
        </p:nvSpPr>
        <p:spPr>
          <a:xfrm>
            <a:off x="3486545" y="796586"/>
            <a:ext cx="1345240" cy="400110"/>
          </a:xfrm>
          <a:prstGeom prst="rect">
            <a:avLst/>
          </a:prstGeom>
        </p:spPr>
        <p:txBody>
          <a:bodyPr wrap="none">
            <a:spAutoFit/>
          </a:bodyPr>
          <a:lstStyle/>
          <a:p>
            <a:r>
              <a:rPr lang="en-US" altLang="ja-JP" sz="2000"/>
              <a:t>HS vs RM</a:t>
            </a:r>
            <a:endParaRPr lang="ja-JP" altLang="en-US" sz="2000" dirty="0"/>
          </a:p>
        </p:txBody>
      </p:sp>
      <p:sp>
        <p:nvSpPr>
          <p:cNvPr id="7" name="正方形/長方形 6">
            <a:extLst>
              <a:ext uri="{FF2B5EF4-FFF2-40B4-BE49-F238E27FC236}">
                <a16:creationId xmlns:a16="http://schemas.microsoft.com/office/drawing/2014/main" id="{527E50C0-FE10-BF2F-E218-4F2A5EC88E5F}"/>
              </a:ext>
            </a:extLst>
          </p:cNvPr>
          <p:cNvSpPr/>
          <p:nvPr/>
        </p:nvSpPr>
        <p:spPr>
          <a:xfrm>
            <a:off x="8021937" y="882973"/>
            <a:ext cx="1269899" cy="400110"/>
          </a:xfrm>
          <a:prstGeom prst="rect">
            <a:avLst/>
          </a:prstGeom>
        </p:spPr>
        <p:txBody>
          <a:bodyPr wrap="none">
            <a:spAutoFit/>
          </a:bodyPr>
          <a:lstStyle/>
          <a:p>
            <a:r>
              <a:rPr lang="en-US" altLang="ja-JP" sz="2000"/>
              <a:t>HS vs PT</a:t>
            </a:r>
            <a:endParaRPr lang="ja-JP" altLang="en-US" sz="2000" dirty="0"/>
          </a:p>
        </p:txBody>
      </p:sp>
      <p:pic>
        <p:nvPicPr>
          <p:cNvPr id="9" name="図 8">
            <a:extLst>
              <a:ext uri="{FF2B5EF4-FFF2-40B4-BE49-F238E27FC236}">
                <a16:creationId xmlns:a16="http://schemas.microsoft.com/office/drawing/2014/main" id="{0CFE901A-9DA2-70CE-071D-2CC487A51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983" y="4069008"/>
            <a:ext cx="4880735" cy="2788992"/>
          </a:xfrm>
          <a:prstGeom prst="rect">
            <a:avLst/>
          </a:prstGeom>
        </p:spPr>
      </p:pic>
      <p:sp>
        <p:nvSpPr>
          <p:cNvPr id="10" name="円/楕円 9">
            <a:extLst>
              <a:ext uri="{FF2B5EF4-FFF2-40B4-BE49-F238E27FC236}">
                <a16:creationId xmlns:a16="http://schemas.microsoft.com/office/drawing/2014/main" id="{84108199-88EB-000C-44BA-51BB33FB13BB}"/>
              </a:ext>
            </a:extLst>
          </p:cNvPr>
          <p:cNvSpPr/>
          <p:nvPr/>
        </p:nvSpPr>
        <p:spPr>
          <a:xfrm>
            <a:off x="4793299" y="6297724"/>
            <a:ext cx="300620" cy="5203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a:extLst>
              <a:ext uri="{FF2B5EF4-FFF2-40B4-BE49-F238E27FC236}">
                <a16:creationId xmlns:a16="http://schemas.microsoft.com/office/drawing/2014/main" id="{D8008410-ED89-067F-F9E2-F737C0E86CA1}"/>
              </a:ext>
            </a:extLst>
          </p:cNvPr>
          <p:cNvSpPr/>
          <p:nvPr/>
        </p:nvSpPr>
        <p:spPr>
          <a:xfrm>
            <a:off x="4063210" y="6037545"/>
            <a:ext cx="300620" cy="5203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a:extLst>
              <a:ext uri="{FF2B5EF4-FFF2-40B4-BE49-F238E27FC236}">
                <a16:creationId xmlns:a16="http://schemas.microsoft.com/office/drawing/2014/main" id="{1FA17F22-1101-985E-E4AC-F52D67CFC64A}"/>
              </a:ext>
            </a:extLst>
          </p:cNvPr>
          <p:cNvSpPr/>
          <p:nvPr/>
        </p:nvSpPr>
        <p:spPr>
          <a:xfrm>
            <a:off x="7939929" y="6297724"/>
            <a:ext cx="300620" cy="52035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a:extLst>
              <a:ext uri="{FF2B5EF4-FFF2-40B4-BE49-F238E27FC236}">
                <a16:creationId xmlns:a16="http://schemas.microsoft.com/office/drawing/2014/main" id="{2A3DD882-EC78-0D35-AB4D-97903F8753B0}"/>
              </a:ext>
            </a:extLst>
          </p:cNvPr>
          <p:cNvSpPr/>
          <p:nvPr/>
        </p:nvSpPr>
        <p:spPr>
          <a:xfrm>
            <a:off x="7639309" y="6297724"/>
            <a:ext cx="300620" cy="52035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a:extLst>
              <a:ext uri="{FF2B5EF4-FFF2-40B4-BE49-F238E27FC236}">
                <a16:creationId xmlns:a16="http://schemas.microsoft.com/office/drawing/2014/main" id="{4841C813-67AA-EE53-D26A-ECB789BCFBFD}"/>
              </a:ext>
            </a:extLst>
          </p:cNvPr>
          <p:cNvSpPr/>
          <p:nvPr/>
        </p:nvSpPr>
        <p:spPr>
          <a:xfrm>
            <a:off x="6216304" y="6037545"/>
            <a:ext cx="300620" cy="52035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円/楕円 14">
            <a:extLst>
              <a:ext uri="{FF2B5EF4-FFF2-40B4-BE49-F238E27FC236}">
                <a16:creationId xmlns:a16="http://schemas.microsoft.com/office/drawing/2014/main" id="{85130D58-E3A8-67C7-D09C-50CA3BFDD4E7}"/>
              </a:ext>
            </a:extLst>
          </p:cNvPr>
          <p:cNvSpPr/>
          <p:nvPr/>
        </p:nvSpPr>
        <p:spPr>
          <a:xfrm>
            <a:off x="5244229" y="5777366"/>
            <a:ext cx="300620" cy="52035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a:extLst>
              <a:ext uri="{FF2B5EF4-FFF2-40B4-BE49-F238E27FC236}">
                <a16:creationId xmlns:a16="http://schemas.microsoft.com/office/drawing/2014/main" id="{BA4C712A-A290-3829-E33D-27B7D10797B3}"/>
              </a:ext>
            </a:extLst>
          </p:cNvPr>
          <p:cNvSpPr txBox="1"/>
          <p:nvPr/>
        </p:nvSpPr>
        <p:spPr>
          <a:xfrm>
            <a:off x="172528" y="232914"/>
            <a:ext cx="3804249" cy="523220"/>
          </a:xfrm>
          <a:prstGeom prst="rect">
            <a:avLst/>
          </a:prstGeom>
          <a:blipFill>
            <a:blip r:embed="rId5"/>
            <a:tile tx="0" ty="0" sx="100000" sy="100000" flip="none" algn="tl"/>
          </a:blipFill>
        </p:spPr>
        <p:txBody>
          <a:bodyPr wrap="square" rtlCol="0">
            <a:spAutoFit/>
          </a:bodyPr>
          <a:lstStyle/>
          <a:p>
            <a:r>
              <a:rPr lang="ja-JP" altLang="en-US" sz="2800" dirty="0"/>
              <a:t>両者の</a:t>
            </a:r>
            <a:r>
              <a:rPr lang="en-US" altLang="ja-JP" sz="2800" dirty="0"/>
              <a:t>M-A</a:t>
            </a:r>
            <a:r>
              <a:rPr lang="ja-JP" altLang="en-US" sz="2800" dirty="0"/>
              <a:t> </a:t>
            </a:r>
            <a:r>
              <a:rPr lang="en-US" altLang="ja-JP" sz="2800" dirty="0"/>
              <a:t>plot</a:t>
            </a:r>
            <a:r>
              <a:rPr lang="ja-JP" altLang="en-US" sz="2800" dirty="0"/>
              <a:t>の比較</a:t>
            </a:r>
            <a:endParaRPr lang="en-US" altLang="ja-JP" sz="2800" dirty="0">
              <a:latin typeface="+mj-ea"/>
              <a:ea typeface="+mj-ea"/>
            </a:endParaRPr>
          </a:p>
        </p:txBody>
      </p:sp>
      <p:sp>
        <p:nvSpPr>
          <p:cNvPr id="4" name="テキスト ボックス 3">
            <a:extLst>
              <a:ext uri="{FF2B5EF4-FFF2-40B4-BE49-F238E27FC236}">
                <a16:creationId xmlns:a16="http://schemas.microsoft.com/office/drawing/2014/main" id="{912FD71E-B30C-C21C-BCBD-312C91DCFB7B}"/>
              </a:ext>
            </a:extLst>
          </p:cNvPr>
          <p:cNvSpPr txBox="1"/>
          <p:nvPr/>
        </p:nvSpPr>
        <p:spPr>
          <a:xfrm>
            <a:off x="2335899" y="4823637"/>
            <a:ext cx="7760809" cy="461665"/>
          </a:xfrm>
          <a:prstGeom prst="rect">
            <a:avLst/>
          </a:prstGeom>
          <a:solidFill>
            <a:schemeClr val="bg1"/>
          </a:solidFill>
        </p:spPr>
        <p:txBody>
          <a:bodyPr wrap="square" rtlCol="0">
            <a:spAutoFit/>
          </a:bodyPr>
          <a:lstStyle/>
          <a:p>
            <a:r>
              <a:rPr lang="ja-JP" altLang="en-US" sz="2400" dirty="0"/>
              <a:t>クラスタリングされた位置と</a:t>
            </a:r>
            <a:r>
              <a:rPr lang="en-US" altLang="ja-JP" sz="2400" dirty="0"/>
              <a:t>DEG</a:t>
            </a:r>
            <a:r>
              <a:rPr lang="ja-JP" altLang="en-US" sz="2400" dirty="0"/>
              <a:t>の数には相関が存在</a:t>
            </a:r>
            <a:endParaRPr lang="en-US" altLang="ja-JP" sz="2400" dirty="0"/>
          </a:p>
        </p:txBody>
      </p:sp>
    </p:spTree>
    <p:extLst>
      <p:ext uri="{BB962C8B-B14F-4D97-AF65-F5344CB8AC3E}">
        <p14:creationId xmlns:p14="http://schemas.microsoft.com/office/powerpoint/2010/main" val="20784706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p:cNvSpPr txBox="1"/>
          <p:nvPr/>
        </p:nvSpPr>
        <p:spPr>
          <a:xfrm>
            <a:off x="327804" y="885994"/>
            <a:ext cx="9058070" cy="830997"/>
          </a:xfrm>
          <a:prstGeom prst="rect">
            <a:avLst/>
          </a:prstGeom>
          <a:noFill/>
        </p:spPr>
        <p:txBody>
          <a:bodyPr wrap="square" rtlCol="0">
            <a:spAutoFit/>
          </a:bodyPr>
          <a:lstStyle/>
          <a:p>
            <a:r>
              <a:rPr lang="en-US" altLang="ja-JP" sz="2400" dirty="0"/>
              <a:t>###maqc_biorep2_techrep7###</a:t>
            </a:r>
          </a:p>
          <a:p>
            <a:r>
              <a:rPr lang="en-US" altLang="ja-JP" sz="2400" dirty="0"/>
              <a:t>technical</a:t>
            </a:r>
            <a:r>
              <a:rPr lang="ja-JP" altLang="en-US" sz="2400" dirty="0"/>
              <a:t> </a:t>
            </a:r>
            <a:r>
              <a:rPr lang="en-US" altLang="ja-JP" sz="2400" dirty="0"/>
              <a:t>replication</a:t>
            </a:r>
            <a:r>
              <a:rPr lang="ja-JP" altLang="en-US" sz="2400" dirty="0"/>
              <a:t>が</a:t>
            </a:r>
            <a:r>
              <a:rPr lang="en-US" altLang="ja-JP" sz="2400" dirty="0"/>
              <a:t>7</a:t>
            </a:r>
            <a:r>
              <a:rPr lang="ja-JP" altLang="en-US" sz="2400" dirty="0"/>
              <a:t>　</a:t>
            </a:r>
            <a:r>
              <a:rPr lang="en-US" altLang="ja-JP" sz="2400" dirty="0"/>
              <a:t>biological</a:t>
            </a:r>
            <a:r>
              <a:rPr lang="ja-JP" altLang="en-US" sz="2400" dirty="0"/>
              <a:t> </a:t>
            </a:r>
            <a:r>
              <a:rPr lang="en-US" altLang="ja-JP" sz="2400" dirty="0"/>
              <a:t>replication</a:t>
            </a:r>
            <a:r>
              <a:rPr lang="ja-JP" altLang="en-US" sz="2400" dirty="0"/>
              <a:t>が</a:t>
            </a:r>
            <a:r>
              <a:rPr lang="en-US" altLang="ja-JP" sz="2400" dirty="0"/>
              <a:t>2</a:t>
            </a:r>
            <a:r>
              <a:rPr lang="ja-JP" altLang="en-US" sz="2400" dirty="0"/>
              <a:t>のデータ</a:t>
            </a:r>
            <a:endParaRPr lang="en-US" altLang="ja-JP" sz="24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99" y="1846851"/>
            <a:ext cx="6715164" cy="4476775"/>
          </a:xfrm>
          <a:prstGeom prst="rect">
            <a:avLst/>
          </a:prstGeom>
        </p:spPr>
      </p:pic>
      <p:sp>
        <p:nvSpPr>
          <p:cNvPr id="2" name="テキスト ボックス 1">
            <a:extLst>
              <a:ext uri="{FF2B5EF4-FFF2-40B4-BE49-F238E27FC236}">
                <a16:creationId xmlns:a16="http://schemas.microsoft.com/office/drawing/2014/main" id="{AAED5E5E-5EEB-4601-755F-C2DC5C861FE9}"/>
              </a:ext>
            </a:extLst>
          </p:cNvPr>
          <p:cNvSpPr txBox="1"/>
          <p:nvPr/>
        </p:nvSpPr>
        <p:spPr>
          <a:xfrm>
            <a:off x="172528" y="232914"/>
            <a:ext cx="3416061" cy="523220"/>
          </a:xfrm>
          <a:prstGeom prst="rect">
            <a:avLst/>
          </a:prstGeom>
          <a:blipFill>
            <a:blip r:embed="rId3"/>
            <a:tile tx="0" ty="0" sx="100000" sy="100000" flip="none" algn="tl"/>
          </a:blipFill>
        </p:spPr>
        <p:txBody>
          <a:bodyPr wrap="square" rtlCol="0">
            <a:spAutoFit/>
          </a:bodyPr>
          <a:lstStyle/>
          <a:p>
            <a:r>
              <a:rPr lang="en-US" altLang="ja-JP" sz="2800" dirty="0"/>
              <a:t>replication</a:t>
            </a:r>
            <a:r>
              <a:rPr lang="ja-JP" altLang="en-US" sz="2800" dirty="0"/>
              <a:t>の大切さ</a:t>
            </a:r>
          </a:p>
        </p:txBody>
      </p:sp>
    </p:spTree>
    <p:extLst>
      <p:ext uri="{BB962C8B-B14F-4D97-AF65-F5344CB8AC3E}">
        <p14:creationId xmlns:p14="http://schemas.microsoft.com/office/powerpoint/2010/main" val="25170586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p:cNvSpPr txBox="1"/>
          <p:nvPr/>
        </p:nvSpPr>
        <p:spPr>
          <a:xfrm>
            <a:off x="436855" y="804612"/>
            <a:ext cx="7302417" cy="461665"/>
          </a:xfrm>
          <a:prstGeom prst="rect">
            <a:avLst/>
          </a:prstGeom>
          <a:noFill/>
        </p:spPr>
        <p:txBody>
          <a:bodyPr wrap="square" rtlCol="0">
            <a:spAutoFit/>
          </a:bodyPr>
          <a:lstStyle/>
          <a:p>
            <a:r>
              <a:rPr lang="en-US" altLang="ja-JP" sz="2400" dirty="0"/>
              <a:t>###</a:t>
            </a:r>
            <a:r>
              <a:rPr lang="en-US" altLang="ja-JP" sz="2400" dirty="0" err="1"/>
              <a:t>maqc</a:t>
            </a:r>
            <a:r>
              <a:rPr lang="en-US" altLang="ja-JP" sz="2400" dirty="0"/>
              <a:t>(pooled)_</a:t>
            </a:r>
            <a:r>
              <a:rPr lang="en-US" altLang="ja-JP" sz="2400" dirty="0" err="1"/>
              <a:t>DEGs_rep_edgeR</a:t>
            </a:r>
            <a:r>
              <a:rPr lang="en-US" altLang="ja-JP" sz="2400" dirty="0"/>
              <a:t>###</a:t>
            </a:r>
            <a:r>
              <a:rPr lang="ja-JP" altLang="en-US" sz="2400" dirty="0"/>
              <a:t>を実行</a:t>
            </a:r>
            <a:endParaRPr lang="en-US" altLang="ja-JP" sz="2400" dirty="0"/>
          </a:p>
        </p:txBody>
      </p:sp>
      <p:sp>
        <p:nvSpPr>
          <p:cNvPr id="18" name="テキスト ボックス 17"/>
          <p:cNvSpPr txBox="1"/>
          <p:nvPr/>
        </p:nvSpPr>
        <p:spPr>
          <a:xfrm>
            <a:off x="436854" y="5686034"/>
            <a:ext cx="7302417" cy="461665"/>
          </a:xfrm>
          <a:prstGeom prst="rect">
            <a:avLst/>
          </a:prstGeom>
          <a:noFill/>
        </p:spPr>
        <p:txBody>
          <a:bodyPr wrap="square" rtlCol="0">
            <a:spAutoFit/>
          </a:bodyPr>
          <a:lstStyle/>
          <a:p>
            <a:r>
              <a:rPr lang="ja-JP" altLang="en-US" sz="2400" dirty="0"/>
              <a:t>全然異なる組織なので多数の</a:t>
            </a:r>
            <a:r>
              <a:rPr lang="en-US" altLang="ja-JP" sz="2400" dirty="0"/>
              <a:t>DEG</a:t>
            </a:r>
            <a:r>
              <a:rPr lang="ja-JP" altLang="en-US" sz="2400" dirty="0" err="1"/>
              <a:t>が検</a:t>
            </a:r>
            <a:r>
              <a:rPr lang="ja-JP" altLang="en-US" sz="2400" dirty="0"/>
              <a:t>出される</a:t>
            </a:r>
            <a:endParaRPr lang="en-US" altLang="ja-JP" sz="2400"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369" y="1442236"/>
            <a:ext cx="4997631" cy="4067839"/>
          </a:xfrm>
          <a:prstGeom prst="rect">
            <a:avLst/>
          </a:prstGeom>
        </p:spPr>
      </p:pic>
      <p:sp>
        <p:nvSpPr>
          <p:cNvPr id="3" name="テキスト ボックス 2">
            <a:extLst>
              <a:ext uri="{FF2B5EF4-FFF2-40B4-BE49-F238E27FC236}">
                <a16:creationId xmlns:a16="http://schemas.microsoft.com/office/drawing/2014/main" id="{FFBD2DE9-B15D-D40C-1A1A-569A201CFD81}"/>
              </a:ext>
            </a:extLst>
          </p:cNvPr>
          <p:cNvSpPr txBox="1"/>
          <p:nvPr/>
        </p:nvSpPr>
        <p:spPr>
          <a:xfrm>
            <a:off x="172528" y="232914"/>
            <a:ext cx="3416061" cy="523220"/>
          </a:xfrm>
          <a:prstGeom prst="rect">
            <a:avLst/>
          </a:prstGeom>
          <a:blipFill>
            <a:blip r:embed="rId3"/>
            <a:tile tx="0" ty="0" sx="100000" sy="100000" flip="none" algn="tl"/>
          </a:blipFill>
        </p:spPr>
        <p:txBody>
          <a:bodyPr wrap="square" rtlCol="0">
            <a:spAutoFit/>
          </a:bodyPr>
          <a:lstStyle/>
          <a:p>
            <a:r>
              <a:rPr lang="en-US" altLang="ja-JP" sz="2800" dirty="0"/>
              <a:t>replication</a:t>
            </a:r>
            <a:r>
              <a:rPr lang="ja-JP" altLang="en-US" sz="2800" dirty="0"/>
              <a:t>の大切さ</a:t>
            </a:r>
          </a:p>
        </p:txBody>
      </p:sp>
    </p:spTree>
    <p:extLst>
      <p:ext uri="{BB962C8B-B14F-4D97-AF65-F5344CB8AC3E}">
        <p14:creationId xmlns:p14="http://schemas.microsoft.com/office/powerpoint/2010/main" val="140270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p:cNvSpPr txBox="1"/>
          <p:nvPr/>
        </p:nvSpPr>
        <p:spPr>
          <a:xfrm>
            <a:off x="553361" y="869166"/>
            <a:ext cx="7302417" cy="461665"/>
          </a:xfrm>
          <a:prstGeom prst="rect">
            <a:avLst/>
          </a:prstGeom>
          <a:noFill/>
        </p:spPr>
        <p:txBody>
          <a:bodyPr wrap="square" rtlCol="0">
            <a:spAutoFit/>
          </a:bodyPr>
          <a:lstStyle/>
          <a:p>
            <a:r>
              <a:rPr lang="en-US" altLang="ja-JP" sz="2400" dirty="0"/>
              <a:t>###</a:t>
            </a:r>
            <a:r>
              <a:rPr lang="en-US" altLang="ja-JP" sz="2400" dirty="0" err="1"/>
              <a:t>maqc</a:t>
            </a:r>
            <a:r>
              <a:rPr lang="en-US" altLang="ja-JP" sz="2400" dirty="0"/>
              <a:t>(pooled)_</a:t>
            </a:r>
            <a:r>
              <a:rPr lang="en-US" altLang="ja-JP" sz="2400" dirty="0" err="1"/>
              <a:t>DEGs_no_rep</a:t>
            </a:r>
            <a:r>
              <a:rPr lang="en-US" altLang="ja-JP" sz="2400" dirty="0"/>
              <a:t>###</a:t>
            </a:r>
            <a:r>
              <a:rPr lang="ja-JP" altLang="en-US" sz="2400" dirty="0"/>
              <a:t>を実行</a:t>
            </a:r>
            <a:endParaRPr lang="en-US" altLang="ja-JP" sz="24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10" y="1465780"/>
            <a:ext cx="5924557" cy="3949704"/>
          </a:xfrm>
          <a:prstGeom prst="rect">
            <a:avLst/>
          </a:prstGeom>
        </p:spPr>
      </p:pic>
      <p:sp>
        <p:nvSpPr>
          <p:cNvPr id="18" name="テキスト ボックス 17"/>
          <p:cNvSpPr txBox="1"/>
          <p:nvPr/>
        </p:nvSpPr>
        <p:spPr>
          <a:xfrm>
            <a:off x="773285" y="5794089"/>
            <a:ext cx="7302417" cy="830997"/>
          </a:xfrm>
          <a:prstGeom prst="rect">
            <a:avLst/>
          </a:prstGeom>
          <a:noFill/>
        </p:spPr>
        <p:txBody>
          <a:bodyPr wrap="square" rtlCol="0">
            <a:spAutoFit/>
          </a:bodyPr>
          <a:lstStyle/>
          <a:p>
            <a:r>
              <a:rPr lang="ja-JP" altLang="en-US" sz="2400" dirty="0"/>
              <a:t>データをマージして、</a:t>
            </a:r>
            <a:r>
              <a:rPr lang="en-US" altLang="ja-JP" sz="2400" dirty="0"/>
              <a:t>technical</a:t>
            </a:r>
            <a:r>
              <a:rPr lang="ja-JP" altLang="en-US" sz="2400" dirty="0"/>
              <a:t> </a:t>
            </a:r>
            <a:r>
              <a:rPr lang="en-US" altLang="ja-JP" sz="2400" dirty="0"/>
              <a:t>replication</a:t>
            </a:r>
            <a:r>
              <a:rPr lang="ja-JP" altLang="en-US" sz="2400" dirty="0"/>
              <a:t>が</a:t>
            </a:r>
            <a:r>
              <a:rPr lang="en-US" altLang="ja-JP" sz="2400" dirty="0"/>
              <a:t>1</a:t>
            </a:r>
          </a:p>
          <a:p>
            <a:r>
              <a:rPr lang="en-US" altLang="ja-JP" sz="2400" dirty="0"/>
              <a:t>biological</a:t>
            </a:r>
            <a:r>
              <a:rPr lang="ja-JP" altLang="en-US" sz="2400" dirty="0"/>
              <a:t> </a:t>
            </a:r>
            <a:r>
              <a:rPr lang="en-US" altLang="ja-JP" sz="2400" dirty="0"/>
              <a:t>replication</a:t>
            </a:r>
            <a:r>
              <a:rPr lang="ja-JP" altLang="en-US" sz="2400" dirty="0"/>
              <a:t>が</a:t>
            </a:r>
            <a:r>
              <a:rPr lang="en-US" altLang="ja-JP" sz="2400" dirty="0"/>
              <a:t>2</a:t>
            </a:r>
            <a:r>
              <a:rPr lang="ja-JP" altLang="en-US" sz="2400" dirty="0"/>
              <a:t>のデータを作成</a:t>
            </a:r>
            <a:endParaRPr lang="en-US" altLang="ja-JP" sz="2400" dirty="0"/>
          </a:p>
        </p:txBody>
      </p:sp>
      <p:sp>
        <p:nvSpPr>
          <p:cNvPr id="2" name="角丸四角形 1"/>
          <p:cNvSpPr/>
          <p:nvPr/>
        </p:nvSpPr>
        <p:spPr>
          <a:xfrm>
            <a:off x="1277408" y="4411217"/>
            <a:ext cx="2555310" cy="11398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角丸四角形 6"/>
          <p:cNvSpPr/>
          <p:nvPr/>
        </p:nvSpPr>
        <p:spPr>
          <a:xfrm>
            <a:off x="3914137" y="4375041"/>
            <a:ext cx="2555310" cy="11398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5B6D55A5-B114-740D-9BCB-22356334BF61}"/>
              </a:ext>
            </a:extLst>
          </p:cNvPr>
          <p:cNvSpPr txBox="1"/>
          <p:nvPr/>
        </p:nvSpPr>
        <p:spPr>
          <a:xfrm>
            <a:off x="172528" y="232914"/>
            <a:ext cx="3416061" cy="523220"/>
          </a:xfrm>
          <a:prstGeom prst="rect">
            <a:avLst/>
          </a:prstGeom>
          <a:blipFill>
            <a:blip r:embed="rId3"/>
            <a:tile tx="0" ty="0" sx="100000" sy="100000" flip="none" algn="tl"/>
          </a:blipFill>
        </p:spPr>
        <p:txBody>
          <a:bodyPr wrap="square" rtlCol="0">
            <a:spAutoFit/>
          </a:bodyPr>
          <a:lstStyle/>
          <a:p>
            <a:r>
              <a:rPr lang="en-US" altLang="ja-JP" sz="2800" dirty="0"/>
              <a:t>replication</a:t>
            </a:r>
            <a:r>
              <a:rPr lang="ja-JP" altLang="en-US" sz="2800" dirty="0"/>
              <a:t>の大切さ</a:t>
            </a:r>
          </a:p>
        </p:txBody>
      </p:sp>
    </p:spTree>
    <p:extLst>
      <p:ext uri="{BB962C8B-B14F-4D97-AF65-F5344CB8AC3E}">
        <p14:creationId xmlns:p14="http://schemas.microsoft.com/office/powerpoint/2010/main" val="1425040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15955" y="1155560"/>
            <a:ext cx="11143441" cy="3416320"/>
          </a:xfrm>
          <a:prstGeom prst="rect">
            <a:avLst/>
          </a:prstGeom>
          <a:noFill/>
        </p:spPr>
        <p:txBody>
          <a:bodyPr wrap="square" rtlCol="0">
            <a:spAutoFit/>
          </a:bodyPr>
          <a:lstStyle/>
          <a:p>
            <a:r>
              <a:rPr lang="ja-JP" altLang="en-US" sz="2400" dirty="0">
                <a:latin typeface="游ゴシック" panose="020B0400000000000000" pitchFamily="50" charset="-128"/>
                <a:ea typeface="游ゴシック" panose="020B0400000000000000" pitchFamily="50" charset="-128"/>
              </a:rPr>
              <a:t>大きく分けて</a:t>
            </a:r>
            <a:r>
              <a:rPr lang="en-US" altLang="ja-JP" sz="2400" dirty="0">
                <a:latin typeface="游ゴシック" panose="020B0400000000000000" pitchFamily="50" charset="-128"/>
                <a:ea typeface="游ゴシック" panose="020B0400000000000000" pitchFamily="50" charset="-128"/>
              </a:rPr>
              <a:t>2</a:t>
            </a:r>
            <a:r>
              <a:rPr lang="ja-JP" altLang="en-US" sz="2400" dirty="0" err="1">
                <a:latin typeface="游ゴシック" panose="020B0400000000000000" pitchFamily="50" charset="-128"/>
                <a:ea typeface="游ゴシック" panose="020B0400000000000000" pitchFamily="50" charset="-128"/>
              </a:rPr>
              <a:t>つの</a:t>
            </a:r>
            <a:r>
              <a:rPr lang="ja-JP" altLang="en-US" sz="2400" dirty="0">
                <a:latin typeface="游ゴシック" panose="020B0400000000000000" pitchFamily="50" charset="-128"/>
                <a:ea typeface="游ゴシック" panose="020B0400000000000000" pitchFamily="50" charset="-128"/>
              </a:rPr>
              <a:t>方向性が存在</a:t>
            </a:r>
            <a:endParaRPr lang="en-US" altLang="ja-JP" sz="2400" dirty="0">
              <a:latin typeface="游ゴシック" panose="020B0400000000000000" pitchFamily="50" charset="-128"/>
              <a:ea typeface="游ゴシック" panose="020B0400000000000000" pitchFamily="50" charset="-128"/>
            </a:endParaRPr>
          </a:p>
          <a:p>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MAS5 </a:t>
            </a:r>
            <a:r>
              <a:rPr lang="en-US" altLang="ja-JP" dirty="0">
                <a:latin typeface="游ゴシック" panose="020B0400000000000000" pitchFamily="50" charset="-128"/>
                <a:ea typeface="游ゴシック" panose="020B0400000000000000" pitchFamily="50" charset="-128"/>
              </a:rPr>
              <a:t>(Hubbell </a:t>
            </a:r>
            <a:r>
              <a:rPr lang="en-US" altLang="ja-JP" i="1" dirty="0">
                <a:latin typeface="游ゴシック" panose="020B0400000000000000" pitchFamily="50" charset="-128"/>
                <a:ea typeface="游ゴシック" panose="020B0400000000000000" pitchFamily="50" charset="-128"/>
              </a:rPr>
              <a:t>et al., Bioinformatics</a:t>
            </a:r>
            <a:r>
              <a:rPr lang="en-US" altLang="ja-JP" dirty="0">
                <a:latin typeface="游ゴシック" panose="020B0400000000000000" pitchFamily="50" charset="-128"/>
                <a:ea typeface="游ゴシック" panose="020B0400000000000000" pitchFamily="50" charset="-128"/>
              </a:rPr>
              <a:t>, 2002.)</a:t>
            </a:r>
            <a:br>
              <a:rPr lang="en-US" altLang="ja-JP" dirty="0">
                <a:latin typeface="游ゴシック" panose="020B0400000000000000" pitchFamily="50" charset="-128"/>
                <a:ea typeface="游ゴシック" panose="020B0400000000000000" pitchFamily="50" charset="-128"/>
              </a:rPr>
            </a:br>
            <a:r>
              <a:rPr lang="ja-JP" altLang="en-US" sz="2400" dirty="0">
                <a:latin typeface="游ゴシック" panose="020B0400000000000000" pitchFamily="50" charset="-128"/>
                <a:ea typeface="游ゴシック" panose="020B0400000000000000" pitchFamily="50" charset="-128"/>
              </a:rPr>
              <a:t>特徴：アレイごとに独立して前処理を実行（</a:t>
            </a:r>
            <a:r>
              <a:rPr lang="en-US" altLang="ja-JP" sz="2400" dirty="0">
                <a:latin typeface="游ゴシック" panose="020B0400000000000000" pitchFamily="50" charset="-128"/>
                <a:ea typeface="游ゴシック" panose="020B0400000000000000" pitchFamily="50" charset="-128"/>
              </a:rPr>
              <a:t>per-array basis</a:t>
            </a:r>
            <a:r>
              <a:rPr lang="ja-JP" altLang="en-US" sz="2400" dirty="0">
                <a:latin typeface="游ゴシック" panose="020B0400000000000000" pitchFamily="50" charset="-128"/>
                <a:ea typeface="游ゴシック" panose="020B0400000000000000" pitchFamily="50" charset="-128"/>
              </a:rPr>
              <a:t>）</a:t>
            </a:r>
            <a:br>
              <a:rPr lang="en-US" altLang="ja-JP" sz="2400" dirty="0">
                <a:latin typeface="游ゴシック" panose="020B0400000000000000" pitchFamily="50" charset="-128"/>
                <a:ea typeface="游ゴシック" panose="020B0400000000000000" pitchFamily="50" charset="-128"/>
              </a:rPr>
            </a:br>
            <a:r>
              <a:rPr lang="ja-JP" altLang="en-US" sz="2400" dirty="0">
                <a:latin typeface="游ゴシック" panose="020B0400000000000000" pitchFamily="50" charset="-128"/>
                <a:ea typeface="游ゴシック" panose="020B0400000000000000" pitchFamily="50" charset="-128"/>
              </a:rPr>
              <a:t>正規化：グローバル正規化</a:t>
            </a:r>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endParaRPr lang="ja-JP" altLang="en-US"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RMA </a:t>
            </a:r>
            <a:r>
              <a:rPr lang="en-US" altLang="ja-JP" dirty="0">
                <a:latin typeface="游ゴシック" panose="020B0400000000000000" pitchFamily="50" charset="-128"/>
                <a:ea typeface="游ゴシック" panose="020B0400000000000000" pitchFamily="50" charset="-128"/>
              </a:rPr>
              <a:t>(Irizarry </a:t>
            </a:r>
            <a:r>
              <a:rPr lang="en-US" altLang="ja-JP" i="1" dirty="0">
                <a:latin typeface="游ゴシック" panose="020B0400000000000000" pitchFamily="50" charset="-128"/>
                <a:ea typeface="游ゴシック" panose="020B0400000000000000" pitchFamily="50" charset="-128"/>
              </a:rPr>
              <a:t>et al.</a:t>
            </a:r>
            <a:r>
              <a:rPr lang="en-US" altLang="ja-JP" dirty="0">
                <a:latin typeface="游ゴシック" panose="020B0400000000000000" pitchFamily="50" charset="-128"/>
                <a:ea typeface="游ゴシック" panose="020B0400000000000000" pitchFamily="50" charset="-128"/>
              </a:rPr>
              <a:t>, </a:t>
            </a:r>
            <a:r>
              <a:rPr lang="en-US" altLang="ja-JP" i="1" dirty="0">
                <a:latin typeface="游ゴシック" panose="020B0400000000000000" pitchFamily="50" charset="-128"/>
                <a:ea typeface="游ゴシック" panose="020B0400000000000000" pitchFamily="50" charset="-128"/>
              </a:rPr>
              <a:t>Biostatistics</a:t>
            </a:r>
            <a:r>
              <a:rPr lang="en-US" altLang="ja-JP" dirty="0">
                <a:latin typeface="游ゴシック" panose="020B0400000000000000" pitchFamily="50" charset="-128"/>
                <a:ea typeface="游ゴシック" panose="020B0400000000000000" pitchFamily="50" charset="-128"/>
              </a:rPr>
              <a:t>, 2003.)</a:t>
            </a:r>
            <a:br>
              <a:rPr lang="en-US" altLang="ja-JP" dirty="0">
                <a:latin typeface="游ゴシック" panose="020B0400000000000000" pitchFamily="50" charset="-128"/>
                <a:ea typeface="游ゴシック" panose="020B0400000000000000" pitchFamily="50" charset="-128"/>
              </a:rPr>
            </a:br>
            <a:r>
              <a:rPr lang="ja-JP" altLang="en-US" sz="2400" dirty="0">
                <a:latin typeface="游ゴシック" panose="020B0400000000000000" pitchFamily="50" charset="-128"/>
                <a:ea typeface="游ゴシック" panose="020B0400000000000000" pitchFamily="50" charset="-128"/>
              </a:rPr>
              <a:t>特徴：読み込んだサンプルの情報を用いて前処理を実行（</a:t>
            </a:r>
            <a:r>
              <a:rPr lang="en-US" altLang="ja-JP" sz="2400" dirty="0">
                <a:latin typeface="游ゴシック" panose="020B0400000000000000" pitchFamily="50" charset="-128"/>
                <a:ea typeface="游ゴシック" panose="020B0400000000000000" pitchFamily="50" charset="-128"/>
              </a:rPr>
              <a:t>multi-array basis</a:t>
            </a:r>
            <a:r>
              <a:rPr lang="ja-JP" altLang="en-US" sz="2400" dirty="0">
                <a:latin typeface="游ゴシック" panose="020B0400000000000000" pitchFamily="50" charset="-128"/>
                <a:ea typeface="游ゴシック" panose="020B0400000000000000" pitchFamily="50" charset="-128"/>
              </a:rPr>
              <a:t>）</a:t>
            </a:r>
            <a:br>
              <a:rPr lang="en-US" altLang="ja-JP" sz="2400" dirty="0">
                <a:latin typeface="游ゴシック" panose="020B0400000000000000" pitchFamily="50" charset="-128"/>
                <a:ea typeface="游ゴシック" panose="020B0400000000000000" pitchFamily="50" charset="-128"/>
              </a:rPr>
            </a:br>
            <a:r>
              <a:rPr lang="ja-JP" altLang="en-US" sz="2400" dirty="0">
                <a:latin typeface="游ゴシック" panose="020B0400000000000000" pitchFamily="50" charset="-128"/>
                <a:ea typeface="游ゴシック" panose="020B0400000000000000" pitchFamily="50" charset="-128"/>
              </a:rPr>
              <a:t>正規化：</a:t>
            </a:r>
            <a:r>
              <a:rPr lang="en-US" altLang="ja-JP" sz="2400" dirty="0">
                <a:latin typeface="游ゴシック" panose="020B0400000000000000" pitchFamily="50" charset="-128"/>
                <a:ea typeface="游ゴシック" panose="020B0400000000000000" pitchFamily="50" charset="-128"/>
              </a:rPr>
              <a:t>quantile</a:t>
            </a:r>
            <a:r>
              <a:rPr lang="ja-JP" altLang="en-US" sz="2400" dirty="0">
                <a:latin typeface="游ゴシック" panose="020B0400000000000000" pitchFamily="50" charset="-128"/>
                <a:ea typeface="游ゴシック" panose="020B0400000000000000" pitchFamily="50" charset="-128"/>
              </a:rPr>
              <a:t>正規化（プローブレベルデータに対して実行）</a:t>
            </a:r>
          </a:p>
        </p:txBody>
      </p:sp>
      <p:sp>
        <p:nvSpPr>
          <p:cNvPr id="6" name="テキスト ボックス 5"/>
          <p:cNvSpPr txBox="1"/>
          <p:nvPr/>
        </p:nvSpPr>
        <p:spPr>
          <a:xfrm>
            <a:off x="2852231" y="5471607"/>
            <a:ext cx="7882868" cy="461665"/>
          </a:xfrm>
          <a:prstGeom prst="rect">
            <a:avLst/>
          </a:prstGeom>
          <a:noFill/>
        </p:spPr>
        <p:txBody>
          <a:bodyPr wrap="square" rtlCol="0">
            <a:spAutoFit/>
          </a:bodyPr>
          <a:lstStyle/>
          <a:p>
            <a:r>
              <a:rPr lang="ja-JP" altLang="en-US" sz="2400" dirty="0"/>
              <a:t>これ以外にも山ほどありますが、大体これらの派生です</a:t>
            </a:r>
          </a:p>
        </p:txBody>
      </p:sp>
      <p:pic>
        <p:nvPicPr>
          <p:cNvPr id="3074" name="Picture 2" descr="http://pictogram2.com/p/p0052/i/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371" y="4814500"/>
            <a:ext cx="1634860" cy="163486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CF7A4EE-B084-4BF7-50E3-CD6E40F30465}"/>
              </a:ext>
            </a:extLst>
          </p:cNvPr>
          <p:cNvSpPr txBox="1"/>
          <p:nvPr/>
        </p:nvSpPr>
        <p:spPr>
          <a:xfrm>
            <a:off x="172528" y="232914"/>
            <a:ext cx="6038492" cy="523220"/>
          </a:xfrm>
          <a:prstGeom prst="rect">
            <a:avLst/>
          </a:prstGeom>
          <a:blipFill>
            <a:blip r:embed="rId3"/>
            <a:tile tx="0" ty="0" sx="100000" sy="100000" flip="none" algn="tl"/>
          </a:blipFill>
        </p:spPr>
        <p:txBody>
          <a:bodyPr wrap="square" rtlCol="0">
            <a:spAutoFit/>
          </a:bodyPr>
          <a:lstStyle/>
          <a:p>
            <a:r>
              <a:rPr lang="ja-JP" altLang="en-US" sz="2800" dirty="0"/>
              <a:t>マイクロアレイにおける正規化戦略</a:t>
            </a:r>
          </a:p>
        </p:txBody>
      </p:sp>
    </p:spTree>
    <p:extLst>
      <p:ext uri="{BB962C8B-B14F-4D97-AF65-F5344CB8AC3E}">
        <p14:creationId xmlns:p14="http://schemas.microsoft.com/office/powerpoint/2010/main" val="33246117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p:cNvSpPr txBox="1"/>
          <p:nvPr/>
        </p:nvSpPr>
        <p:spPr>
          <a:xfrm>
            <a:off x="376471" y="926680"/>
            <a:ext cx="7302417" cy="461665"/>
          </a:xfrm>
          <a:prstGeom prst="rect">
            <a:avLst/>
          </a:prstGeom>
          <a:noFill/>
        </p:spPr>
        <p:txBody>
          <a:bodyPr wrap="square" rtlCol="0">
            <a:spAutoFit/>
          </a:bodyPr>
          <a:lstStyle/>
          <a:p>
            <a:r>
              <a:rPr lang="en-US" altLang="ja-JP" sz="2400" dirty="0"/>
              <a:t>###</a:t>
            </a:r>
            <a:r>
              <a:rPr lang="en-US" altLang="ja-JP" sz="2400" dirty="0" err="1"/>
              <a:t>maqc</a:t>
            </a:r>
            <a:r>
              <a:rPr lang="en-US" altLang="ja-JP" sz="2400" dirty="0"/>
              <a:t>(pooled)_</a:t>
            </a:r>
            <a:r>
              <a:rPr lang="en-US" altLang="ja-JP" sz="2400" dirty="0" err="1"/>
              <a:t>DEGs_no_rep</a:t>
            </a:r>
            <a:r>
              <a:rPr lang="en-US" altLang="ja-JP" sz="2400" dirty="0"/>
              <a:t>###</a:t>
            </a:r>
            <a:r>
              <a:rPr lang="ja-JP" altLang="en-US" sz="2400" dirty="0"/>
              <a:t>を実行</a:t>
            </a:r>
            <a:endParaRPr lang="en-US" altLang="ja-JP" sz="2400" dirty="0"/>
          </a:p>
        </p:txBody>
      </p:sp>
      <p:pic>
        <p:nvPicPr>
          <p:cNvPr id="5" name="図 4">
            <a:extLst>
              <a:ext uri="{FF2B5EF4-FFF2-40B4-BE49-F238E27FC236}">
                <a16:creationId xmlns:a16="http://schemas.microsoft.com/office/drawing/2014/main" id="{63495FF5-32AF-4622-9365-54E9480F54C7}"/>
              </a:ext>
            </a:extLst>
          </p:cNvPr>
          <p:cNvPicPr>
            <a:picLocks noChangeAspect="1"/>
          </p:cNvPicPr>
          <p:nvPr/>
        </p:nvPicPr>
        <p:blipFill>
          <a:blip r:embed="rId2"/>
          <a:stretch>
            <a:fillRect/>
          </a:stretch>
        </p:blipFill>
        <p:spPr>
          <a:xfrm>
            <a:off x="376470" y="1558891"/>
            <a:ext cx="11305483" cy="1977939"/>
          </a:xfrm>
          <a:prstGeom prst="rect">
            <a:avLst/>
          </a:prstGeom>
        </p:spPr>
      </p:pic>
      <p:sp>
        <p:nvSpPr>
          <p:cNvPr id="6" name="テキスト ボックス 5">
            <a:extLst>
              <a:ext uri="{FF2B5EF4-FFF2-40B4-BE49-F238E27FC236}">
                <a16:creationId xmlns:a16="http://schemas.microsoft.com/office/drawing/2014/main" id="{FDFD907D-EE71-4739-BD07-5969D3C475C6}"/>
              </a:ext>
            </a:extLst>
          </p:cNvPr>
          <p:cNvSpPr txBox="1"/>
          <p:nvPr/>
        </p:nvSpPr>
        <p:spPr>
          <a:xfrm>
            <a:off x="376471" y="4231759"/>
            <a:ext cx="9664210" cy="461665"/>
          </a:xfrm>
          <a:prstGeom prst="rect">
            <a:avLst/>
          </a:prstGeom>
          <a:noFill/>
        </p:spPr>
        <p:txBody>
          <a:bodyPr wrap="square" rtlCol="0">
            <a:spAutoFit/>
          </a:bodyPr>
          <a:lstStyle/>
          <a:p>
            <a:r>
              <a:rPr lang="ja-JP" altLang="en-US" sz="2400" dirty="0"/>
              <a:t>デザイン行列が作成できないので、</a:t>
            </a:r>
            <a:r>
              <a:rPr lang="en-US" altLang="ja-JP" sz="2400" dirty="0"/>
              <a:t>DEG</a:t>
            </a:r>
            <a:r>
              <a:rPr lang="ja-JP" altLang="en-US" sz="2400" dirty="0"/>
              <a:t>が検出できなくなる</a:t>
            </a:r>
          </a:p>
        </p:txBody>
      </p:sp>
      <p:sp>
        <p:nvSpPr>
          <p:cNvPr id="2" name="テキスト ボックス 1">
            <a:extLst>
              <a:ext uri="{FF2B5EF4-FFF2-40B4-BE49-F238E27FC236}">
                <a16:creationId xmlns:a16="http://schemas.microsoft.com/office/drawing/2014/main" id="{7F28DA30-0C8E-C816-E641-928F0353307B}"/>
              </a:ext>
            </a:extLst>
          </p:cNvPr>
          <p:cNvSpPr txBox="1"/>
          <p:nvPr/>
        </p:nvSpPr>
        <p:spPr>
          <a:xfrm>
            <a:off x="172528" y="232914"/>
            <a:ext cx="3416061" cy="523220"/>
          </a:xfrm>
          <a:prstGeom prst="rect">
            <a:avLst/>
          </a:prstGeom>
          <a:blipFill>
            <a:blip r:embed="rId3"/>
            <a:tile tx="0" ty="0" sx="100000" sy="100000" flip="none" algn="tl"/>
          </a:blipFill>
        </p:spPr>
        <p:txBody>
          <a:bodyPr wrap="square" rtlCol="0">
            <a:spAutoFit/>
          </a:bodyPr>
          <a:lstStyle/>
          <a:p>
            <a:r>
              <a:rPr lang="en-US" altLang="ja-JP" sz="2800" dirty="0"/>
              <a:t>replication</a:t>
            </a:r>
            <a:r>
              <a:rPr lang="ja-JP" altLang="en-US" sz="2800" dirty="0"/>
              <a:t>の大切さ</a:t>
            </a:r>
          </a:p>
        </p:txBody>
      </p:sp>
    </p:spTree>
    <p:extLst>
      <p:ext uri="{BB962C8B-B14F-4D97-AF65-F5344CB8AC3E}">
        <p14:creationId xmlns:p14="http://schemas.microsoft.com/office/powerpoint/2010/main" val="24526882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p:cNvSpPr txBox="1"/>
          <p:nvPr/>
        </p:nvSpPr>
        <p:spPr>
          <a:xfrm>
            <a:off x="359217" y="879843"/>
            <a:ext cx="7302417" cy="461665"/>
          </a:xfrm>
          <a:prstGeom prst="rect">
            <a:avLst/>
          </a:prstGeom>
          <a:noFill/>
        </p:spPr>
        <p:txBody>
          <a:bodyPr wrap="square" rtlCol="0">
            <a:spAutoFit/>
          </a:bodyPr>
          <a:lstStyle/>
          <a:p>
            <a:r>
              <a:rPr lang="en-US" altLang="ja-JP" sz="2400" dirty="0"/>
              <a:t>###</a:t>
            </a:r>
            <a:r>
              <a:rPr lang="en-US" altLang="ja-JP" sz="2400" dirty="0" err="1"/>
              <a:t>maqc</a:t>
            </a:r>
            <a:r>
              <a:rPr lang="en-US" altLang="ja-JP" sz="2400" dirty="0"/>
              <a:t>(pooled)_</a:t>
            </a:r>
            <a:r>
              <a:rPr lang="en-US" altLang="ja-JP" sz="2400" dirty="0" err="1"/>
              <a:t>DEGs_no_rep</a:t>
            </a:r>
            <a:r>
              <a:rPr lang="en-US" altLang="ja-JP" sz="2400" dirty="0"/>
              <a:t>###</a:t>
            </a:r>
            <a:r>
              <a:rPr lang="ja-JP" altLang="en-US" sz="2400" dirty="0"/>
              <a:t>を実行</a:t>
            </a:r>
            <a:endParaRPr lang="en-US" altLang="ja-JP" sz="2400" dirty="0"/>
          </a:p>
        </p:txBody>
      </p:sp>
      <p:sp>
        <p:nvSpPr>
          <p:cNvPr id="18" name="テキスト ボックス 17"/>
          <p:cNvSpPr txBox="1"/>
          <p:nvPr/>
        </p:nvSpPr>
        <p:spPr>
          <a:xfrm>
            <a:off x="845390" y="5686034"/>
            <a:ext cx="8256856" cy="461665"/>
          </a:xfrm>
          <a:prstGeom prst="rect">
            <a:avLst/>
          </a:prstGeom>
          <a:noFill/>
        </p:spPr>
        <p:txBody>
          <a:bodyPr wrap="square" rtlCol="0">
            <a:spAutoFit/>
          </a:bodyPr>
          <a:lstStyle/>
          <a:p>
            <a:r>
              <a:rPr lang="ja-JP" altLang="en-US" sz="2400" dirty="0"/>
              <a:t>異なる組織なのに</a:t>
            </a:r>
            <a:r>
              <a:rPr lang="en-US" altLang="ja-JP" sz="2400" dirty="0"/>
              <a:t>DEG</a:t>
            </a:r>
            <a:r>
              <a:rPr lang="ja-JP" altLang="en-US" sz="2400" dirty="0"/>
              <a:t>がなくなる</a:t>
            </a:r>
            <a:endParaRPr lang="en-US" altLang="ja-JP" sz="24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185" y="1484988"/>
            <a:ext cx="4271121" cy="4057565"/>
          </a:xfrm>
          <a:prstGeom prst="rect">
            <a:avLst/>
          </a:prstGeom>
        </p:spPr>
      </p:pic>
      <p:sp>
        <p:nvSpPr>
          <p:cNvPr id="2" name="テキスト ボックス 1">
            <a:extLst>
              <a:ext uri="{FF2B5EF4-FFF2-40B4-BE49-F238E27FC236}">
                <a16:creationId xmlns:a16="http://schemas.microsoft.com/office/drawing/2014/main" id="{CBA15F7E-A959-EA17-0634-FE40254CF260}"/>
              </a:ext>
            </a:extLst>
          </p:cNvPr>
          <p:cNvSpPr txBox="1"/>
          <p:nvPr/>
        </p:nvSpPr>
        <p:spPr>
          <a:xfrm>
            <a:off x="172528" y="232914"/>
            <a:ext cx="3416061" cy="523220"/>
          </a:xfrm>
          <a:prstGeom prst="rect">
            <a:avLst/>
          </a:prstGeom>
          <a:blipFill>
            <a:blip r:embed="rId3"/>
            <a:tile tx="0" ty="0" sx="100000" sy="100000" flip="none" algn="tl"/>
          </a:blipFill>
        </p:spPr>
        <p:txBody>
          <a:bodyPr wrap="square" rtlCol="0">
            <a:spAutoFit/>
          </a:bodyPr>
          <a:lstStyle/>
          <a:p>
            <a:r>
              <a:rPr lang="en-US" altLang="ja-JP" sz="2800" dirty="0"/>
              <a:t>replication</a:t>
            </a:r>
            <a:r>
              <a:rPr lang="ja-JP" altLang="en-US" sz="2800" dirty="0"/>
              <a:t>の大切さ</a:t>
            </a:r>
          </a:p>
        </p:txBody>
      </p:sp>
    </p:spTree>
    <p:extLst>
      <p:ext uri="{BB962C8B-B14F-4D97-AF65-F5344CB8AC3E}">
        <p14:creationId xmlns:p14="http://schemas.microsoft.com/office/powerpoint/2010/main" val="33273987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p:cNvSpPr txBox="1"/>
          <p:nvPr/>
        </p:nvSpPr>
        <p:spPr>
          <a:xfrm>
            <a:off x="376471" y="1520222"/>
            <a:ext cx="5022619" cy="1569660"/>
          </a:xfrm>
          <a:prstGeom prst="rect">
            <a:avLst/>
          </a:prstGeom>
          <a:noFill/>
        </p:spPr>
        <p:txBody>
          <a:bodyPr wrap="square" rtlCol="0">
            <a:spAutoFit/>
          </a:bodyPr>
          <a:lstStyle/>
          <a:p>
            <a:r>
              <a:rPr lang="ja-JP" altLang="en-US" sz="2400" dirty="0"/>
              <a:t>帰無仮説：二群の発現に差が無い</a:t>
            </a:r>
            <a:endParaRPr lang="en-US" altLang="ja-JP" sz="2400" dirty="0"/>
          </a:p>
          <a:p>
            <a:r>
              <a:rPr lang="ja-JP" altLang="en-US" sz="2400" dirty="0"/>
              <a:t>→群内のばらつきと比較して</a:t>
            </a:r>
            <a:endParaRPr lang="en-US" altLang="ja-JP" sz="2400" dirty="0"/>
          </a:p>
          <a:p>
            <a:r>
              <a:rPr lang="ja-JP" altLang="en-US" sz="2400" dirty="0"/>
              <a:t>　　・同じに近くなると</a:t>
            </a:r>
            <a:r>
              <a:rPr lang="en-US" altLang="ja-JP" sz="2400" dirty="0"/>
              <a:t>P=1,</a:t>
            </a:r>
          </a:p>
          <a:p>
            <a:r>
              <a:rPr lang="ja-JP" altLang="en-US" sz="2400" dirty="0"/>
              <a:t>　　・全く外れるほど</a:t>
            </a:r>
            <a:r>
              <a:rPr lang="en-US" altLang="ja-JP" sz="2400" dirty="0"/>
              <a:t>P=0</a:t>
            </a:r>
          </a:p>
        </p:txBody>
      </p:sp>
      <p:sp>
        <p:nvSpPr>
          <p:cNvPr id="18" name="テキスト ボックス 17"/>
          <p:cNvSpPr txBox="1"/>
          <p:nvPr/>
        </p:nvSpPr>
        <p:spPr>
          <a:xfrm>
            <a:off x="376471" y="4089399"/>
            <a:ext cx="9811149" cy="1569660"/>
          </a:xfrm>
          <a:prstGeom prst="rect">
            <a:avLst/>
          </a:prstGeom>
          <a:noFill/>
        </p:spPr>
        <p:txBody>
          <a:bodyPr wrap="square" rtlCol="0">
            <a:spAutoFit/>
          </a:bodyPr>
          <a:lstStyle/>
          <a:p>
            <a:r>
              <a:rPr lang="ja-JP" altLang="en-US" sz="2400" dirty="0"/>
              <a:t>全てをマージしてしまうとばらつきを見積もれなくなる</a:t>
            </a:r>
            <a:endParaRPr lang="en-US" altLang="ja-JP" sz="2400" dirty="0"/>
          </a:p>
          <a:p>
            <a:r>
              <a:rPr lang="ja-JP" altLang="en-US" sz="2400" dirty="0"/>
              <a:t>→これによりエラーが出現</a:t>
            </a:r>
            <a:endParaRPr lang="en-US" altLang="ja-JP" sz="2400" dirty="0"/>
          </a:p>
          <a:p>
            <a:r>
              <a:rPr lang="ja-JP" altLang="en-US" sz="2400" dirty="0"/>
              <a:t>　→これを解消するために全体を一つのデータとして推定</a:t>
            </a:r>
            <a:endParaRPr lang="en-US" altLang="ja-JP" sz="2400" dirty="0"/>
          </a:p>
          <a:p>
            <a:r>
              <a:rPr lang="ja-JP" altLang="en-US" sz="2400" dirty="0"/>
              <a:t>　　→当然</a:t>
            </a:r>
            <a:r>
              <a:rPr lang="en-US" altLang="ja-JP" sz="2400" dirty="0"/>
              <a:t>2</a:t>
            </a:r>
            <a:r>
              <a:rPr lang="ja-JP" altLang="en-US" sz="2400" dirty="0"/>
              <a:t>点ではどちらの方向にばらついているかわからなくなる</a:t>
            </a:r>
            <a:endParaRPr lang="en-US" altLang="ja-JP" sz="24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048" y="569586"/>
            <a:ext cx="4133589" cy="2755725"/>
          </a:xfrm>
          <a:prstGeom prst="rect">
            <a:avLst/>
          </a:prstGeom>
        </p:spPr>
      </p:pic>
      <p:sp>
        <p:nvSpPr>
          <p:cNvPr id="7" name="角丸四角形 6"/>
          <p:cNvSpPr/>
          <p:nvPr/>
        </p:nvSpPr>
        <p:spPr>
          <a:xfrm>
            <a:off x="6822447" y="2614635"/>
            <a:ext cx="1778758" cy="804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角丸四角形 7"/>
          <p:cNvSpPr/>
          <p:nvPr/>
        </p:nvSpPr>
        <p:spPr>
          <a:xfrm>
            <a:off x="8657541" y="2614635"/>
            <a:ext cx="1778758" cy="804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テキスト ボックス 1">
            <a:extLst>
              <a:ext uri="{FF2B5EF4-FFF2-40B4-BE49-F238E27FC236}">
                <a16:creationId xmlns:a16="http://schemas.microsoft.com/office/drawing/2014/main" id="{6F821E59-B7CB-7D9D-FC31-C62F19421FE4}"/>
              </a:ext>
            </a:extLst>
          </p:cNvPr>
          <p:cNvSpPr txBox="1"/>
          <p:nvPr/>
        </p:nvSpPr>
        <p:spPr>
          <a:xfrm>
            <a:off x="172528" y="232914"/>
            <a:ext cx="3416061" cy="523220"/>
          </a:xfrm>
          <a:prstGeom prst="rect">
            <a:avLst/>
          </a:prstGeom>
          <a:blipFill>
            <a:blip r:embed="rId4"/>
            <a:tile tx="0" ty="0" sx="100000" sy="100000" flip="none" algn="tl"/>
          </a:blipFill>
        </p:spPr>
        <p:txBody>
          <a:bodyPr wrap="square" rtlCol="0">
            <a:spAutoFit/>
          </a:bodyPr>
          <a:lstStyle/>
          <a:p>
            <a:r>
              <a:rPr lang="en-US" altLang="ja-JP" sz="2800" dirty="0"/>
              <a:t>replication</a:t>
            </a:r>
            <a:r>
              <a:rPr lang="ja-JP" altLang="en-US" sz="2800" dirty="0"/>
              <a:t>の大切さ</a:t>
            </a:r>
          </a:p>
        </p:txBody>
      </p:sp>
    </p:spTree>
    <p:extLst>
      <p:ext uri="{BB962C8B-B14F-4D97-AF65-F5344CB8AC3E}">
        <p14:creationId xmlns:p14="http://schemas.microsoft.com/office/powerpoint/2010/main" val="36279622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p:cNvSpPr txBox="1"/>
          <p:nvPr/>
        </p:nvSpPr>
        <p:spPr>
          <a:xfrm>
            <a:off x="172528" y="1130369"/>
            <a:ext cx="9377540" cy="341632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使ったライブラリ・ケミストリ・機械何から何までも違う</a:t>
            </a:r>
            <a:br>
              <a:rPr lang="en-US" altLang="ja-JP" sz="2400" dirty="0"/>
            </a:br>
            <a:r>
              <a:rPr lang="ja-JP" altLang="en-US" sz="2400" dirty="0"/>
              <a:t>⇒カウントデータのばらつきが大きすぎる</a:t>
            </a:r>
            <a:br>
              <a:rPr lang="en-US" altLang="ja-JP" sz="2400" dirty="0"/>
            </a:br>
            <a:r>
              <a:rPr lang="ja-JP" altLang="en-US" sz="2400" dirty="0"/>
              <a:t>⇒ノイズにデータが巻き込まれて消えてしまう</a:t>
            </a:r>
            <a:br>
              <a:rPr lang="en-US" altLang="ja-JP" sz="2400" dirty="0"/>
            </a:br>
            <a:r>
              <a:rPr lang="ja-JP" altLang="en-US" sz="2400" dirty="0"/>
              <a:t>　⇒</a:t>
            </a:r>
            <a:r>
              <a:rPr lang="en-US" altLang="ja-JP" sz="2400" dirty="0"/>
              <a:t>TPM</a:t>
            </a:r>
            <a:r>
              <a:rPr lang="ja-JP" altLang="en-US" sz="2400" dirty="0"/>
              <a:t>を用いた群比較</a:t>
            </a:r>
            <a:endParaRPr lang="en-US" altLang="ja-JP" sz="2400" dirty="0"/>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ja-JP" altLang="en-US" sz="2400" dirty="0"/>
              <a:t>同一条件でかけられたサンプル</a:t>
            </a:r>
            <a:br>
              <a:rPr lang="en-US" altLang="ja-JP" sz="2400" dirty="0"/>
            </a:br>
            <a:r>
              <a:rPr lang="ja-JP" altLang="en-US" sz="2400" dirty="0"/>
              <a:t>⇒カウントデータのばらつきは群間で同程度</a:t>
            </a:r>
            <a:br>
              <a:rPr lang="en-US" altLang="ja-JP" sz="2400" dirty="0"/>
            </a:br>
            <a:r>
              <a:rPr lang="ja-JP" altLang="en-US" sz="2400" dirty="0"/>
              <a:t>⇒同一の発現変動遺伝子が取得できる</a:t>
            </a:r>
            <a:br>
              <a:rPr lang="en-US" altLang="ja-JP" sz="2400" dirty="0"/>
            </a:br>
            <a:r>
              <a:rPr lang="ja-JP" altLang="en-US" sz="2400" dirty="0"/>
              <a:t>　⇒</a:t>
            </a:r>
            <a:r>
              <a:rPr lang="en-US" altLang="ja-JP" sz="2400" dirty="0"/>
              <a:t>TMM</a:t>
            </a:r>
            <a:r>
              <a:rPr lang="ja-JP" altLang="en-US" sz="2400" dirty="0"/>
              <a:t>正規化</a:t>
            </a:r>
            <a:endParaRPr lang="en-US" altLang="ja-JP" sz="2400" dirty="0"/>
          </a:p>
        </p:txBody>
      </p:sp>
      <p:sp>
        <p:nvSpPr>
          <p:cNvPr id="2" name="テキスト ボックス 1">
            <a:extLst>
              <a:ext uri="{FF2B5EF4-FFF2-40B4-BE49-F238E27FC236}">
                <a16:creationId xmlns:a16="http://schemas.microsoft.com/office/drawing/2014/main" id="{13AC8B81-4E88-12FE-D09E-8C4DE13DCD10}"/>
              </a:ext>
            </a:extLst>
          </p:cNvPr>
          <p:cNvSpPr txBox="1"/>
          <p:nvPr/>
        </p:nvSpPr>
        <p:spPr>
          <a:xfrm>
            <a:off x="172528" y="232914"/>
            <a:ext cx="4192438" cy="523220"/>
          </a:xfrm>
          <a:prstGeom prst="rect">
            <a:avLst/>
          </a:prstGeom>
          <a:blipFill>
            <a:blip r:embed="rId3"/>
            <a:tile tx="0" ty="0" sx="100000" sy="100000" flip="none" algn="tl"/>
          </a:blipFill>
        </p:spPr>
        <p:txBody>
          <a:bodyPr wrap="square" rtlCol="0">
            <a:spAutoFit/>
          </a:bodyPr>
          <a:lstStyle/>
          <a:p>
            <a:r>
              <a:rPr lang="ja-JP" altLang="en-US" sz="2800" dirty="0"/>
              <a:t>二群比較の結局のところ</a:t>
            </a:r>
          </a:p>
        </p:txBody>
      </p:sp>
    </p:spTree>
    <p:extLst>
      <p:ext uri="{BB962C8B-B14F-4D97-AF65-F5344CB8AC3E}">
        <p14:creationId xmlns:p14="http://schemas.microsoft.com/office/powerpoint/2010/main" val="3861844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DD9F7-4308-4946-4B04-FFC6816007E6}"/>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BB15B57-1F3C-30FD-E8DF-2EE109562C45}"/>
              </a:ext>
            </a:extLst>
          </p:cNvPr>
          <p:cNvSpPr txBox="1"/>
          <p:nvPr/>
        </p:nvSpPr>
        <p:spPr>
          <a:xfrm>
            <a:off x="172528" y="232914"/>
            <a:ext cx="5391510" cy="523220"/>
          </a:xfrm>
          <a:prstGeom prst="rect">
            <a:avLst/>
          </a:prstGeom>
          <a:blipFill>
            <a:blip r:embed="rId2"/>
            <a:tile tx="0" ty="0" sx="100000" sy="100000" flip="none" algn="tl"/>
          </a:blipFill>
        </p:spPr>
        <p:txBody>
          <a:bodyPr wrap="square" rtlCol="0">
            <a:spAutoFit/>
          </a:bodyPr>
          <a:lstStyle/>
          <a:p>
            <a:r>
              <a:rPr lang="en-US" altLang="ja-JP" sz="2800" dirty="0"/>
              <a:t>RNA-seq</a:t>
            </a:r>
            <a:r>
              <a:rPr lang="ja-JP" altLang="en-US" sz="2800" dirty="0"/>
              <a:t>の目的とするリード量</a:t>
            </a:r>
          </a:p>
        </p:txBody>
      </p:sp>
      <p:pic>
        <p:nvPicPr>
          <p:cNvPr id="3" name="図 2">
            <a:extLst>
              <a:ext uri="{FF2B5EF4-FFF2-40B4-BE49-F238E27FC236}">
                <a16:creationId xmlns:a16="http://schemas.microsoft.com/office/drawing/2014/main" id="{37320B8D-9207-04D3-EC22-5EFB5B5D6DF9}"/>
              </a:ext>
            </a:extLst>
          </p:cNvPr>
          <p:cNvPicPr>
            <a:picLocks noChangeAspect="1"/>
          </p:cNvPicPr>
          <p:nvPr/>
        </p:nvPicPr>
        <p:blipFill>
          <a:blip r:embed="rId3"/>
          <a:stretch>
            <a:fillRect/>
          </a:stretch>
        </p:blipFill>
        <p:spPr>
          <a:xfrm>
            <a:off x="981873" y="871183"/>
            <a:ext cx="9164329" cy="5753903"/>
          </a:xfrm>
          <a:prstGeom prst="rect">
            <a:avLst/>
          </a:prstGeom>
        </p:spPr>
      </p:pic>
    </p:spTree>
    <p:extLst>
      <p:ext uri="{BB962C8B-B14F-4D97-AF65-F5344CB8AC3E}">
        <p14:creationId xmlns:p14="http://schemas.microsoft.com/office/powerpoint/2010/main" val="1839882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31E24-E0E1-7A10-CF93-131513221513}"/>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B91AAA7-095E-D9FA-5689-3CD4F25D8CA6}"/>
              </a:ext>
            </a:extLst>
          </p:cNvPr>
          <p:cNvSpPr txBox="1"/>
          <p:nvPr/>
        </p:nvSpPr>
        <p:spPr>
          <a:xfrm>
            <a:off x="172528" y="232914"/>
            <a:ext cx="3467819" cy="523220"/>
          </a:xfrm>
          <a:prstGeom prst="rect">
            <a:avLst/>
          </a:prstGeom>
          <a:blipFill>
            <a:blip r:embed="rId2"/>
            <a:tile tx="0" ty="0" sx="100000" sy="100000" flip="none" algn="tl"/>
          </a:blipFill>
        </p:spPr>
        <p:txBody>
          <a:bodyPr wrap="square" rtlCol="0">
            <a:spAutoFit/>
          </a:bodyPr>
          <a:lstStyle/>
          <a:p>
            <a:r>
              <a:rPr lang="ja-JP" altLang="en-US" sz="2800" dirty="0"/>
              <a:t>終わったらやること</a:t>
            </a:r>
          </a:p>
        </p:txBody>
      </p:sp>
      <p:sp>
        <p:nvSpPr>
          <p:cNvPr id="6" name="テキスト ボックス 5">
            <a:extLst>
              <a:ext uri="{FF2B5EF4-FFF2-40B4-BE49-F238E27FC236}">
                <a16:creationId xmlns:a16="http://schemas.microsoft.com/office/drawing/2014/main" id="{F50E3E3C-0223-FFAC-6032-10B22FCA0DE7}"/>
              </a:ext>
            </a:extLst>
          </p:cNvPr>
          <p:cNvSpPr txBox="1"/>
          <p:nvPr/>
        </p:nvSpPr>
        <p:spPr>
          <a:xfrm>
            <a:off x="353681" y="1152298"/>
            <a:ext cx="9144001" cy="461665"/>
          </a:xfrm>
          <a:prstGeom prst="rect">
            <a:avLst/>
          </a:prstGeom>
          <a:noFill/>
        </p:spPr>
        <p:txBody>
          <a:bodyPr wrap="square" rtlCol="0">
            <a:spAutoFit/>
          </a:bodyPr>
          <a:lstStyle/>
          <a:p>
            <a:r>
              <a:rPr lang="en-US" altLang="ja-JP" sz="2400" dirty="0" err="1"/>
              <a:t>sessionInfo</a:t>
            </a:r>
            <a:r>
              <a:rPr lang="en-US" altLang="ja-JP" sz="2400" dirty="0"/>
              <a:t>()</a:t>
            </a:r>
          </a:p>
        </p:txBody>
      </p:sp>
      <p:pic>
        <p:nvPicPr>
          <p:cNvPr id="3" name="図 2">
            <a:extLst>
              <a:ext uri="{FF2B5EF4-FFF2-40B4-BE49-F238E27FC236}">
                <a16:creationId xmlns:a16="http://schemas.microsoft.com/office/drawing/2014/main" id="{2AB3D638-047A-66BD-7E54-11126FAC339F}"/>
              </a:ext>
            </a:extLst>
          </p:cNvPr>
          <p:cNvPicPr>
            <a:picLocks noChangeAspect="1"/>
          </p:cNvPicPr>
          <p:nvPr/>
        </p:nvPicPr>
        <p:blipFill>
          <a:blip r:embed="rId3"/>
          <a:stretch>
            <a:fillRect/>
          </a:stretch>
        </p:blipFill>
        <p:spPr>
          <a:xfrm>
            <a:off x="353681" y="1685682"/>
            <a:ext cx="9659698" cy="1743318"/>
          </a:xfrm>
          <a:prstGeom prst="rect">
            <a:avLst/>
          </a:prstGeom>
        </p:spPr>
      </p:pic>
    </p:spTree>
    <p:extLst>
      <p:ext uri="{BB962C8B-B14F-4D97-AF65-F5344CB8AC3E}">
        <p14:creationId xmlns:p14="http://schemas.microsoft.com/office/powerpoint/2010/main" val="24323766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AB167-4D3D-2EE4-6223-EEA7C31AEA2C}"/>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346C29D-F5A2-F0AD-069A-9B34A08CC3F8}"/>
              </a:ext>
            </a:extLst>
          </p:cNvPr>
          <p:cNvSpPr txBox="1"/>
          <p:nvPr/>
        </p:nvSpPr>
        <p:spPr>
          <a:xfrm>
            <a:off x="172528" y="232914"/>
            <a:ext cx="3313622" cy="523220"/>
          </a:xfrm>
          <a:prstGeom prst="rect">
            <a:avLst/>
          </a:prstGeom>
          <a:blipFill>
            <a:blip r:embed="rId2"/>
            <a:tile tx="0" ty="0" sx="100000" sy="100000" flip="none" algn="tl"/>
          </a:blipFill>
        </p:spPr>
        <p:txBody>
          <a:bodyPr wrap="square" rtlCol="0">
            <a:spAutoFit/>
          </a:bodyPr>
          <a:lstStyle/>
          <a:p>
            <a:r>
              <a:rPr lang="en-US" altLang="ja-JP" sz="2800" dirty="0"/>
              <a:t>R</a:t>
            </a:r>
            <a:r>
              <a:rPr lang="ja-JP" altLang="en-US" sz="2800" dirty="0"/>
              <a:t>のバージョン固定</a:t>
            </a:r>
          </a:p>
        </p:txBody>
      </p:sp>
      <p:sp>
        <p:nvSpPr>
          <p:cNvPr id="6" name="テキスト ボックス 5">
            <a:extLst>
              <a:ext uri="{FF2B5EF4-FFF2-40B4-BE49-F238E27FC236}">
                <a16:creationId xmlns:a16="http://schemas.microsoft.com/office/drawing/2014/main" id="{7A32267C-1509-0D23-845A-FDEDDC2FB12C}"/>
              </a:ext>
            </a:extLst>
          </p:cNvPr>
          <p:cNvSpPr txBox="1"/>
          <p:nvPr/>
        </p:nvSpPr>
        <p:spPr>
          <a:xfrm>
            <a:off x="353681" y="1152298"/>
            <a:ext cx="9144001" cy="3046988"/>
          </a:xfrm>
          <a:prstGeom prst="rect">
            <a:avLst/>
          </a:prstGeom>
          <a:noFill/>
        </p:spPr>
        <p:txBody>
          <a:bodyPr wrap="square" rtlCol="0">
            <a:spAutoFit/>
          </a:bodyPr>
          <a:lstStyle/>
          <a:p>
            <a:r>
              <a:rPr lang="en-US" altLang="ja-JP" sz="2400" dirty="0" err="1"/>
              <a:t>install.packages</a:t>
            </a:r>
            <a:r>
              <a:rPr lang="en-US" altLang="ja-JP" sz="2400" dirty="0"/>
              <a:t>("remotes")</a:t>
            </a:r>
          </a:p>
          <a:p>
            <a:r>
              <a:rPr lang="en-US" altLang="ja-JP" sz="2400" dirty="0"/>
              <a:t>library(remotes)</a:t>
            </a:r>
          </a:p>
          <a:p>
            <a:endParaRPr lang="en-US" altLang="ja-JP" sz="2400" dirty="0"/>
          </a:p>
          <a:p>
            <a:endParaRPr lang="en-US" altLang="ja-JP" sz="2400" dirty="0"/>
          </a:p>
          <a:p>
            <a:r>
              <a:rPr lang="en-US" altLang="ja-JP" sz="2400" dirty="0"/>
              <a:t>#</a:t>
            </a:r>
            <a:r>
              <a:rPr lang="ja-JP" altLang="en-US" sz="2400" dirty="0"/>
              <a:t>インストール</a:t>
            </a:r>
            <a:endParaRPr lang="en-US" altLang="ja-JP" sz="2400" dirty="0"/>
          </a:p>
          <a:p>
            <a:r>
              <a:rPr lang="en-US" altLang="ja-JP" sz="2400" dirty="0"/>
              <a:t>remotes::</a:t>
            </a:r>
            <a:r>
              <a:rPr lang="en-US" altLang="ja-JP" sz="2400" dirty="0" err="1"/>
              <a:t>install_version</a:t>
            </a:r>
            <a:r>
              <a:rPr lang="en-US" altLang="ja-JP" sz="2400" dirty="0"/>
              <a:t>("</a:t>
            </a:r>
            <a:r>
              <a:rPr lang="en-US" altLang="ja-JP" sz="2400" dirty="0" err="1"/>
              <a:t>limma</a:t>
            </a:r>
            <a:r>
              <a:rPr lang="en-US" altLang="ja-JP" sz="2400" dirty="0"/>
              <a:t>", version="3.54.2")</a:t>
            </a:r>
          </a:p>
          <a:p>
            <a:r>
              <a:rPr lang="en-US" altLang="ja-JP" sz="2400" dirty="0"/>
              <a:t>#</a:t>
            </a:r>
            <a:r>
              <a:rPr lang="ja-JP" altLang="en-US" sz="2400" dirty="0"/>
              <a:t>バージョン確認</a:t>
            </a:r>
            <a:endParaRPr lang="en-US" altLang="ja-JP" sz="2400" dirty="0"/>
          </a:p>
          <a:p>
            <a:r>
              <a:rPr lang="en-US" altLang="ja-JP" sz="2400" dirty="0" err="1"/>
              <a:t>packageVersion</a:t>
            </a:r>
            <a:r>
              <a:rPr lang="en-US" altLang="ja-JP" sz="2400" dirty="0"/>
              <a:t>("</a:t>
            </a:r>
            <a:r>
              <a:rPr lang="en-US" altLang="ja-JP" sz="2400" dirty="0" err="1"/>
              <a:t>limma</a:t>
            </a:r>
            <a:r>
              <a:rPr lang="en-US" altLang="ja-JP" sz="2400" dirty="0"/>
              <a:t>")</a:t>
            </a:r>
          </a:p>
        </p:txBody>
      </p:sp>
    </p:spTree>
    <p:extLst>
      <p:ext uri="{BB962C8B-B14F-4D97-AF65-F5344CB8AC3E}">
        <p14:creationId xmlns:p14="http://schemas.microsoft.com/office/powerpoint/2010/main" val="33994028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BCF33-B636-091B-4F61-B6AC9F3C23F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E2DD03C-11C1-D91E-5F3F-4BE60740B52A}"/>
              </a:ext>
            </a:extLst>
          </p:cNvPr>
          <p:cNvSpPr txBox="1"/>
          <p:nvPr/>
        </p:nvSpPr>
        <p:spPr>
          <a:xfrm>
            <a:off x="172528" y="232914"/>
            <a:ext cx="2182483" cy="523220"/>
          </a:xfrm>
          <a:prstGeom prst="rect">
            <a:avLst/>
          </a:prstGeom>
          <a:blipFill>
            <a:blip r:embed="rId2"/>
            <a:tile tx="0" ty="0" sx="100000" sy="100000" flip="none" algn="tl"/>
          </a:blipFill>
        </p:spPr>
        <p:txBody>
          <a:bodyPr wrap="square" rtlCol="0">
            <a:spAutoFit/>
          </a:bodyPr>
          <a:lstStyle/>
          <a:p>
            <a:r>
              <a:rPr lang="ja-JP" altLang="en-US" sz="2800" dirty="0"/>
              <a:t>本日の目次</a:t>
            </a:r>
          </a:p>
        </p:txBody>
      </p:sp>
      <p:pic>
        <p:nvPicPr>
          <p:cNvPr id="3074" name="Picture 2" descr="プレゼンするカエル">
            <a:extLst>
              <a:ext uri="{FF2B5EF4-FFF2-40B4-BE49-F238E27FC236}">
                <a16:creationId xmlns:a16="http://schemas.microsoft.com/office/drawing/2014/main" id="{F1DCF140-DCBE-CE87-BD38-97FDA1F2B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804349" y="4048261"/>
            <a:ext cx="4203622" cy="267652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2862141-DF4B-593C-0F1B-2E2200B6CE0B}"/>
              </a:ext>
            </a:extLst>
          </p:cNvPr>
          <p:cNvSpPr txBox="1"/>
          <p:nvPr/>
        </p:nvSpPr>
        <p:spPr>
          <a:xfrm>
            <a:off x="353681" y="1152298"/>
            <a:ext cx="9144001" cy="1702582"/>
          </a:xfrm>
          <a:prstGeom prst="rect">
            <a:avLst/>
          </a:prstGeom>
          <a:noFill/>
        </p:spPr>
        <p:txBody>
          <a:bodyPr wrap="square" rtlCol="0">
            <a:spAutoFit/>
          </a:bodyPr>
          <a:lstStyle/>
          <a:p>
            <a:pPr marL="514350" indent="-514350">
              <a:lnSpc>
                <a:spcPct val="150000"/>
              </a:lnSpc>
              <a:buAutoNum type="arabicPeriod"/>
            </a:pPr>
            <a:r>
              <a:rPr lang="ja-JP" altLang="en-US" sz="2400" dirty="0"/>
              <a:t>マイクロアレイを使った発現変動解析</a:t>
            </a:r>
            <a:endParaRPr lang="en-US" altLang="ja-JP" sz="2400" dirty="0"/>
          </a:p>
          <a:p>
            <a:pPr marL="514350" indent="-514350">
              <a:lnSpc>
                <a:spcPct val="150000"/>
              </a:lnSpc>
              <a:buAutoNum type="arabicPeriod"/>
            </a:pPr>
            <a:r>
              <a:rPr lang="en-US" altLang="ja-JP" sz="2400" dirty="0"/>
              <a:t>RNA-seq</a:t>
            </a:r>
            <a:r>
              <a:rPr lang="ja-JP" altLang="en-US" sz="2400" dirty="0"/>
              <a:t>のカウントデータを使った発現変動解析</a:t>
            </a:r>
            <a:endParaRPr lang="en-US" altLang="ja-JP" sz="2400" dirty="0"/>
          </a:p>
          <a:p>
            <a:pPr marL="514350" indent="-514350">
              <a:lnSpc>
                <a:spcPct val="150000"/>
              </a:lnSpc>
              <a:buAutoNum type="arabicPeriod"/>
            </a:pPr>
            <a:r>
              <a:rPr lang="en-US" altLang="ja-JP" sz="2400" dirty="0">
                <a:solidFill>
                  <a:srgbClr val="FF0000"/>
                </a:solidFill>
              </a:rPr>
              <a:t>RNA-seq</a:t>
            </a:r>
            <a:r>
              <a:rPr lang="ja-JP" altLang="en-US" sz="2400" dirty="0">
                <a:solidFill>
                  <a:srgbClr val="FF0000"/>
                </a:solidFill>
              </a:rPr>
              <a:t>のカウントデータの取得の仕方</a:t>
            </a:r>
            <a:endParaRPr lang="en-US" altLang="ja-JP" sz="2400" dirty="0">
              <a:solidFill>
                <a:srgbClr val="FF0000"/>
              </a:solidFill>
            </a:endParaRPr>
          </a:p>
        </p:txBody>
      </p:sp>
    </p:spTree>
    <p:extLst>
      <p:ext uri="{BB962C8B-B14F-4D97-AF65-F5344CB8AC3E}">
        <p14:creationId xmlns:p14="http://schemas.microsoft.com/office/powerpoint/2010/main" val="40183939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514AA-2C92-A284-7E0B-55132910776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F739036-2860-90E2-B311-F0B5433E5105}"/>
              </a:ext>
            </a:extLst>
          </p:cNvPr>
          <p:cNvSpPr txBox="1"/>
          <p:nvPr/>
        </p:nvSpPr>
        <p:spPr>
          <a:xfrm>
            <a:off x="172528" y="232914"/>
            <a:ext cx="2182483" cy="523220"/>
          </a:xfrm>
          <a:prstGeom prst="rect">
            <a:avLst/>
          </a:prstGeom>
          <a:blipFill>
            <a:blip r:embed="rId2"/>
            <a:tile tx="0" ty="0" sx="100000" sy="100000" flip="none" algn="tl"/>
          </a:blipFill>
        </p:spPr>
        <p:txBody>
          <a:bodyPr wrap="square" rtlCol="0">
            <a:spAutoFit/>
          </a:bodyPr>
          <a:lstStyle/>
          <a:p>
            <a:r>
              <a:rPr lang="en-US" altLang="ja-JP" sz="2800" dirty="0"/>
              <a:t>Linux</a:t>
            </a:r>
            <a:r>
              <a:rPr lang="ja-JP" altLang="en-US" sz="2800" dirty="0"/>
              <a:t>とは？</a:t>
            </a:r>
          </a:p>
        </p:txBody>
      </p:sp>
      <p:sp>
        <p:nvSpPr>
          <p:cNvPr id="2" name="コンテンツ プレースホルダー 2">
            <a:extLst>
              <a:ext uri="{FF2B5EF4-FFF2-40B4-BE49-F238E27FC236}">
                <a16:creationId xmlns:a16="http://schemas.microsoft.com/office/drawing/2014/main" id="{12956980-77CC-8F80-583E-9AF4303D4CC0}"/>
              </a:ext>
            </a:extLst>
          </p:cNvPr>
          <p:cNvSpPr>
            <a:spLocks noGrp="1"/>
          </p:cNvSpPr>
          <p:nvPr>
            <p:ph idx="1"/>
          </p:nvPr>
        </p:nvSpPr>
        <p:spPr>
          <a:xfrm>
            <a:off x="631166" y="1253331"/>
            <a:ext cx="10515600" cy="4351338"/>
          </a:xfrm>
        </p:spPr>
        <p:txBody>
          <a:bodyPr/>
          <a:lstStyle/>
          <a:p>
            <a:r>
              <a:rPr kumimoji="1" lang="en-US" altLang="ja-JP" dirty="0"/>
              <a:t>OS</a:t>
            </a:r>
            <a:r>
              <a:rPr kumimoji="1" lang="ja-JP" altLang="en-US" dirty="0"/>
              <a:t>の一種</a:t>
            </a:r>
            <a:endParaRPr kumimoji="1" lang="en-US" altLang="ja-JP" dirty="0"/>
          </a:p>
          <a:p>
            <a:r>
              <a:rPr kumimoji="1" lang="en-US" altLang="ja-JP" dirty="0"/>
              <a:t>Unix</a:t>
            </a:r>
            <a:r>
              <a:rPr kumimoji="1" lang="ja-JP" altLang="en-US" dirty="0"/>
              <a:t>と互換性を持たせてある</a:t>
            </a:r>
            <a:endParaRPr kumimoji="1" lang="en-US" altLang="ja-JP" dirty="0"/>
          </a:p>
          <a:p>
            <a:r>
              <a:rPr lang="ja-JP" altLang="en-US" dirty="0"/>
              <a:t>基本無料</a:t>
            </a:r>
            <a:endParaRPr kumimoji="1" lang="ja-JP" altLang="en-US" dirty="0"/>
          </a:p>
        </p:txBody>
      </p:sp>
      <p:pic>
        <p:nvPicPr>
          <p:cNvPr id="3" name="図 2">
            <a:extLst>
              <a:ext uri="{FF2B5EF4-FFF2-40B4-BE49-F238E27FC236}">
                <a16:creationId xmlns:a16="http://schemas.microsoft.com/office/drawing/2014/main" id="{E6A9DBB7-0176-5E53-51F2-101DCEA4A34B}"/>
              </a:ext>
            </a:extLst>
          </p:cNvPr>
          <p:cNvPicPr>
            <a:picLocks noChangeAspect="1"/>
          </p:cNvPicPr>
          <p:nvPr/>
        </p:nvPicPr>
        <p:blipFill>
          <a:blip r:embed="rId3"/>
          <a:stretch>
            <a:fillRect/>
          </a:stretch>
        </p:blipFill>
        <p:spPr>
          <a:xfrm>
            <a:off x="631166" y="3209626"/>
            <a:ext cx="6581467" cy="2981504"/>
          </a:xfrm>
          <a:prstGeom prst="rect">
            <a:avLst/>
          </a:prstGeom>
        </p:spPr>
      </p:pic>
      <p:pic>
        <p:nvPicPr>
          <p:cNvPr id="5" name="コンテンツ プレースホルダー 4">
            <a:extLst>
              <a:ext uri="{FF2B5EF4-FFF2-40B4-BE49-F238E27FC236}">
                <a16:creationId xmlns:a16="http://schemas.microsoft.com/office/drawing/2014/main" id="{A86DE639-27D2-946C-763B-8E61C0C3D2F8}"/>
              </a:ext>
            </a:extLst>
          </p:cNvPr>
          <p:cNvPicPr>
            <a:picLocks noChangeAspect="1"/>
          </p:cNvPicPr>
          <p:nvPr/>
        </p:nvPicPr>
        <p:blipFill rotWithShape="1">
          <a:blip r:embed="rId4"/>
          <a:srcRect t="9643"/>
          <a:stretch/>
        </p:blipFill>
        <p:spPr>
          <a:xfrm>
            <a:off x="7212633" y="2303253"/>
            <a:ext cx="4746650" cy="4032795"/>
          </a:xfrm>
          <a:prstGeom prst="rect">
            <a:avLst/>
          </a:prstGeom>
        </p:spPr>
      </p:pic>
      <p:sp>
        <p:nvSpPr>
          <p:cNvPr id="6" name="正方形/長方形 5">
            <a:extLst>
              <a:ext uri="{FF2B5EF4-FFF2-40B4-BE49-F238E27FC236}">
                <a16:creationId xmlns:a16="http://schemas.microsoft.com/office/drawing/2014/main" id="{DCAE4E9C-151E-BC20-3466-C0F1F92535C9}"/>
              </a:ext>
            </a:extLst>
          </p:cNvPr>
          <p:cNvSpPr/>
          <p:nvPr/>
        </p:nvSpPr>
        <p:spPr>
          <a:xfrm>
            <a:off x="8729932" y="2303253"/>
            <a:ext cx="1570008" cy="1992703"/>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43897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D522-EFE6-D07B-5E73-24A8242B7FAC}"/>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B47C699-1124-DB8B-643C-5946240115F1}"/>
              </a:ext>
            </a:extLst>
          </p:cNvPr>
          <p:cNvSpPr txBox="1"/>
          <p:nvPr/>
        </p:nvSpPr>
        <p:spPr>
          <a:xfrm>
            <a:off x="172528" y="232914"/>
            <a:ext cx="6918385" cy="523220"/>
          </a:xfrm>
          <a:prstGeom prst="rect">
            <a:avLst/>
          </a:prstGeom>
          <a:blipFill>
            <a:blip r:embed="rId2"/>
            <a:tile tx="0" ty="0" sx="100000" sy="100000" flip="none" algn="tl"/>
          </a:blipFill>
        </p:spPr>
        <p:txBody>
          <a:bodyPr wrap="square" rtlCol="0">
            <a:spAutoFit/>
          </a:bodyPr>
          <a:lstStyle/>
          <a:p>
            <a:r>
              <a:rPr lang="en-US" altLang="ja-JP" sz="2800" dirty="0"/>
              <a:t>Linux</a:t>
            </a:r>
            <a:r>
              <a:rPr lang="ja-JP" altLang="en-US" sz="2800" dirty="0"/>
              <a:t>の派生（ディストリビューション）</a:t>
            </a:r>
          </a:p>
        </p:txBody>
      </p:sp>
      <p:pic>
        <p:nvPicPr>
          <p:cNvPr id="2" name="図 1">
            <a:extLst>
              <a:ext uri="{FF2B5EF4-FFF2-40B4-BE49-F238E27FC236}">
                <a16:creationId xmlns:a16="http://schemas.microsoft.com/office/drawing/2014/main" id="{D32D01B5-94D7-F6CE-121A-DB0CA758A58E}"/>
              </a:ext>
            </a:extLst>
          </p:cNvPr>
          <p:cNvPicPr>
            <a:picLocks noChangeAspect="1"/>
          </p:cNvPicPr>
          <p:nvPr/>
        </p:nvPicPr>
        <p:blipFill>
          <a:blip r:embed="rId3"/>
          <a:stretch>
            <a:fillRect/>
          </a:stretch>
        </p:blipFill>
        <p:spPr>
          <a:xfrm>
            <a:off x="2181846" y="2332279"/>
            <a:ext cx="9716856" cy="3953427"/>
          </a:xfrm>
          <a:prstGeom prst="rect">
            <a:avLst/>
          </a:prstGeom>
        </p:spPr>
      </p:pic>
      <p:sp>
        <p:nvSpPr>
          <p:cNvPr id="3" name="コンテンツ プレースホルダー 2">
            <a:extLst>
              <a:ext uri="{FF2B5EF4-FFF2-40B4-BE49-F238E27FC236}">
                <a16:creationId xmlns:a16="http://schemas.microsoft.com/office/drawing/2014/main" id="{048AA6FB-6904-FACE-5BE7-FAA5D70240D4}"/>
              </a:ext>
            </a:extLst>
          </p:cNvPr>
          <p:cNvSpPr>
            <a:spLocks noGrp="1"/>
          </p:cNvSpPr>
          <p:nvPr>
            <p:ph idx="1"/>
          </p:nvPr>
        </p:nvSpPr>
        <p:spPr>
          <a:xfrm>
            <a:off x="544902" y="1253331"/>
            <a:ext cx="10515600" cy="4351338"/>
          </a:xfrm>
        </p:spPr>
        <p:txBody>
          <a:bodyPr/>
          <a:lstStyle/>
          <a:p>
            <a:r>
              <a:rPr kumimoji="1" lang="ja-JP" altLang="en-US" dirty="0"/>
              <a:t>大きく分けて派生は三つ</a:t>
            </a:r>
            <a:endParaRPr kumimoji="1" lang="en-US" altLang="ja-JP" dirty="0"/>
          </a:p>
          <a:p>
            <a:r>
              <a:rPr kumimoji="1" lang="ja-JP" altLang="en-US" dirty="0"/>
              <a:t>遺伝子解析系は</a:t>
            </a:r>
            <a:r>
              <a:rPr kumimoji="1" lang="en-US" altLang="ja-JP" dirty="0"/>
              <a:t>CentOS</a:t>
            </a:r>
            <a:r>
              <a:rPr kumimoji="1" lang="ja-JP" altLang="en-US" dirty="0"/>
              <a:t>を使うことが多い（固い）</a:t>
            </a:r>
            <a:endParaRPr kumimoji="1" lang="en-US" altLang="ja-JP" dirty="0"/>
          </a:p>
          <a:p>
            <a:r>
              <a:rPr lang="ja-JP" altLang="en-US" dirty="0"/>
              <a:t>個人利用は</a:t>
            </a:r>
            <a:r>
              <a:rPr lang="en-US" altLang="ja-JP" dirty="0"/>
              <a:t>Ubuntu</a:t>
            </a:r>
            <a:r>
              <a:rPr lang="ja-JP" altLang="en-US" dirty="0"/>
              <a:t>が多い</a:t>
            </a:r>
            <a:endParaRPr kumimoji="1" lang="ja-JP" altLang="en-US" dirty="0"/>
          </a:p>
        </p:txBody>
      </p:sp>
    </p:spTree>
    <p:extLst>
      <p:ext uri="{BB962C8B-B14F-4D97-AF65-F5344CB8AC3E}">
        <p14:creationId xmlns:p14="http://schemas.microsoft.com/office/powerpoint/2010/main" val="3659151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1869688" y="1015783"/>
            <a:ext cx="8151541" cy="2931749"/>
          </a:xfrm>
          <a:prstGeom prst="roundRect">
            <a:avLst/>
          </a:prstGeom>
          <a:solidFill>
            <a:srgbClr val="ECF3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p:cNvSpPr txBox="1"/>
          <p:nvPr/>
        </p:nvSpPr>
        <p:spPr>
          <a:xfrm>
            <a:off x="2109471" y="1204384"/>
            <a:ext cx="7711037" cy="2554545"/>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err="1"/>
              <a:t>Affymetrix</a:t>
            </a:r>
            <a:r>
              <a:rPr lang="en-US" altLang="ja-JP" sz="2000" dirty="0"/>
              <a:t> </a:t>
            </a:r>
            <a:r>
              <a:rPr lang="en-US" altLang="ja-JP" sz="2000" dirty="0" err="1"/>
              <a:t>GeneChip</a:t>
            </a:r>
            <a:r>
              <a:rPr lang="en-US" altLang="ja-JP" sz="2000" dirty="0"/>
              <a:t> | MAS5.0</a:t>
            </a:r>
            <a:r>
              <a:rPr lang="ja-JP" altLang="en-US" sz="2000" dirty="0"/>
              <a:t>　</a:t>
            </a:r>
            <a:r>
              <a:rPr lang="en-US" altLang="ja-JP" sz="2000" dirty="0"/>
              <a:t>(Hubbell_2002)</a:t>
            </a:r>
          </a:p>
          <a:p>
            <a:pPr marL="285750" indent="-285750">
              <a:buFont typeface="Arial" panose="020B0604020202020204" pitchFamily="34" charset="0"/>
              <a:buChar char="•"/>
            </a:pPr>
            <a:r>
              <a:rPr lang="en-US" altLang="ja-JP" sz="2000" dirty="0" err="1"/>
              <a:t>Affymetrix</a:t>
            </a:r>
            <a:r>
              <a:rPr lang="en-US" altLang="ja-JP" sz="2000" dirty="0"/>
              <a:t> </a:t>
            </a:r>
            <a:r>
              <a:rPr lang="en-US" altLang="ja-JP" sz="2000" dirty="0" err="1"/>
              <a:t>GeneChip</a:t>
            </a:r>
            <a:r>
              <a:rPr lang="en-US" altLang="ja-JP" sz="2000" dirty="0"/>
              <a:t> | PLIER</a:t>
            </a:r>
            <a:r>
              <a:rPr lang="ja-JP" altLang="en-US" sz="2000" dirty="0"/>
              <a:t>　</a:t>
            </a:r>
            <a:r>
              <a:rPr lang="en-US" altLang="ja-JP" sz="2000" dirty="0"/>
              <a:t>(Affymetrix_2004) </a:t>
            </a:r>
          </a:p>
          <a:p>
            <a:pPr marL="285750" indent="-285750">
              <a:buFont typeface="Arial" panose="020B0604020202020204" pitchFamily="34" charset="0"/>
              <a:buChar char="•"/>
            </a:pPr>
            <a:r>
              <a:rPr lang="en-US" altLang="ja-JP" sz="2000" dirty="0" err="1"/>
              <a:t>Affymetrix</a:t>
            </a:r>
            <a:r>
              <a:rPr lang="en-US" altLang="ja-JP" sz="2000" dirty="0"/>
              <a:t> </a:t>
            </a:r>
            <a:r>
              <a:rPr lang="en-US" altLang="ja-JP" sz="2000" dirty="0" err="1"/>
              <a:t>GeneChip</a:t>
            </a:r>
            <a:r>
              <a:rPr lang="en-US" altLang="ja-JP" sz="2000" dirty="0"/>
              <a:t> | </a:t>
            </a:r>
            <a:r>
              <a:rPr lang="en-US" altLang="ja-JP" sz="2000" dirty="0" err="1"/>
              <a:t>rmx</a:t>
            </a:r>
            <a:r>
              <a:rPr lang="ja-JP" altLang="en-US" sz="2000" dirty="0"/>
              <a:t>　</a:t>
            </a:r>
            <a:r>
              <a:rPr lang="en-US" altLang="ja-JP" sz="2000" dirty="0"/>
              <a:t>(Kohl_2010)  </a:t>
            </a:r>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en-US" altLang="ja-JP" sz="2000" dirty="0" err="1"/>
              <a:t>Affymetrix</a:t>
            </a:r>
            <a:r>
              <a:rPr lang="en-US" altLang="ja-JP" sz="2000" dirty="0"/>
              <a:t> </a:t>
            </a:r>
            <a:r>
              <a:rPr lang="en-US" altLang="ja-JP" sz="2000" dirty="0" err="1"/>
              <a:t>GeneChip</a:t>
            </a:r>
            <a:r>
              <a:rPr lang="en-US" altLang="ja-JP" sz="2000" dirty="0"/>
              <a:t> | RMA</a:t>
            </a:r>
            <a:r>
              <a:rPr lang="ja-JP" altLang="en-US" sz="2000" dirty="0"/>
              <a:t>　</a:t>
            </a:r>
            <a:r>
              <a:rPr lang="en-US" altLang="ja-JP" sz="2000" dirty="0"/>
              <a:t>(Irizarry_2003)</a:t>
            </a:r>
          </a:p>
          <a:p>
            <a:pPr marL="285750" indent="-285750">
              <a:buFont typeface="Arial" panose="020B0604020202020204" pitchFamily="34" charset="0"/>
              <a:buChar char="•"/>
            </a:pPr>
            <a:r>
              <a:rPr lang="en-US" altLang="ja-JP" sz="2000" dirty="0" err="1"/>
              <a:t>Affymetrix</a:t>
            </a:r>
            <a:r>
              <a:rPr lang="en-US" altLang="ja-JP" sz="2000" dirty="0"/>
              <a:t> </a:t>
            </a:r>
            <a:r>
              <a:rPr lang="en-US" altLang="ja-JP" sz="2000" dirty="0" err="1"/>
              <a:t>GeneChip</a:t>
            </a:r>
            <a:r>
              <a:rPr lang="en-US" altLang="ja-JP" sz="2000" dirty="0"/>
              <a:t> | VSN</a:t>
            </a:r>
            <a:r>
              <a:rPr lang="ja-JP" altLang="en-US" sz="2000" dirty="0"/>
              <a:t>　</a:t>
            </a:r>
            <a:r>
              <a:rPr lang="en-US" altLang="ja-JP" sz="2000" dirty="0"/>
              <a:t>(Huber_2002) </a:t>
            </a:r>
          </a:p>
          <a:p>
            <a:pPr marL="285750" indent="-285750">
              <a:buFont typeface="Arial" panose="020B0604020202020204" pitchFamily="34" charset="0"/>
              <a:buChar char="•"/>
            </a:pPr>
            <a:r>
              <a:rPr lang="en-US" altLang="ja-JP" sz="2000" dirty="0" err="1"/>
              <a:t>Affymetrix</a:t>
            </a:r>
            <a:r>
              <a:rPr lang="en-US" altLang="ja-JP" sz="2000" dirty="0"/>
              <a:t> </a:t>
            </a:r>
            <a:r>
              <a:rPr lang="en-US" altLang="ja-JP" sz="2000" dirty="0" err="1"/>
              <a:t>GeneChip</a:t>
            </a:r>
            <a:r>
              <a:rPr lang="en-US" altLang="ja-JP" sz="2000" dirty="0"/>
              <a:t> | FARMS</a:t>
            </a:r>
            <a:r>
              <a:rPr lang="ja-JP" altLang="en-US" sz="2000" dirty="0"/>
              <a:t>　</a:t>
            </a:r>
            <a:r>
              <a:rPr lang="en-US" altLang="ja-JP" sz="2000" dirty="0"/>
              <a:t>(Hochreiter_2006)</a:t>
            </a:r>
          </a:p>
          <a:p>
            <a:pPr marL="285750" indent="-285750">
              <a:buFont typeface="Arial" panose="020B0604020202020204" pitchFamily="34" charset="0"/>
              <a:buChar char="•"/>
            </a:pPr>
            <a:r>
              <a:rPr lang="en-US" altLang="ja-JP" sz="2000" dirty="0" err="1"/>
              <a:t>Affymetrix</a:t>
            </a:r>
            <a:r>
              <a:rPr lang="en-US" altLang="ja-JP" sz="2000" dirty="0"/>
              <a:t> </a:t>
            </a:r>
            <a:r>
              <a:rPr lang="en-US" altLang="ja-JP" sz="2000" dirty="0" err="1"/>
              <a:t>GeneChip</a:t>
            </a:r>
            <a:r>
              <a:rPr lang="en-US" altLang="ja-JP" sz="2000" dirty="0"/>
              <a:t> | </a:t>
            </a:r>
            <a:r>
              <a:rPr lang="en-US" altLang="ja-JP" sz="2000" dirty="0" err="1"/>
              <a:t>frma</a:t>
            </a:r>
            <a:r>
              <a:rPr lang="ja-JP" altLang="en-US" sz="2000" dirty="0"/>
              <a:t>　</a:t>
            </a:r>
            <a:r>
              <a:rPr lang="en-US" altLang="ja-JP" sz="2000" dirty="0"/>
              <a:t>(McCall_2010)</a:t>
            </a:r>
          </a:p>
        </p:txBody>
      </p:sp>
      <p:sp>
        <p:nvSpPr>
          <p:cNvPr id="7" name="テキスト ボックス 6"/>
          <p:cNvSpPr txBox="1"/>
          <p:nvPr/>
        </p:nvSpPr>
        <p:spPr>
          <a:xfrm>
            <a:off x="1930989" y="4136133"/>
            <a:ext cx="8151541" cy="461665"/>
          </a:xfrm>
          <a:prstGeom prst="rect">
            <a:avLst/>
          </a:prstGeom>
          <a:noFill/>
        </p:spPr>
        <p:txBody>
          <a:bodyPr wrap="square" rtlCol="0">
            <a:spAutoFit/>
          </a:bodyPr>
          <a:lstStyle/>
          <a:p>
            <a:r>
              <a:rPr lang="en-US" altLang="ja-JP" sz="2400" dirty="0" err="1"/>
              <a:t>Genespring</a:t>
            </a:r>
            <a:r>
              <a:rPr lang="ja-JP" altLang="en-US" sz="2400" dirty="0"/>
              <a:t>などの商用ソフトを使っても基本は同じです</a:t>
            </a:r>
          </a:p>
        </p:txBody>
      </p:sp>
      <p:pic>
        <p:nvPicPr>
          <p:cNvPr id="4098" name="Picture 2" descr="https://pbs.twimg.com/profile_images/651455808681541632/5sYbOP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470" y="4786399"/>
            <a:ext cx="1649684" cy="164968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4057213" y="5077494"/>
            <a:ext cx="6108982" cy="830997"/>
          </a:xfrm>
          <a:prstGeom prst="rect">
            <a:avLst/>
          </a:prstGeom>
          <a:noFill/>
        </p:spPr>
        <p:txBody>
          <a:bodyPr wrap="square" rtlCol="0">
            <a:spAutoFit/>
          </a:bodyPr>
          <a:lstStyle/>
          <a:p>
            <a:r>
              <a:rPr lang="ja-JP" altLang="en-US" sz="2400" dirty="0"/>
              <a:t>･･･だった</a:t>
            </a:r>
            <a:r>
              <a:rPr lang="ja-JP" altLang="en-US" sz="2400" dirty="0" err="1"/>
              <a:t>ら</a:t>
            </a:r>
            <a:r>
              <a:rPr lang="ja-JP" altLang="en-US" sz="2400" dirty="0"/>
              <a:t>あんな●●ソフトに</a:t>
            </a:r>
            <a:endParaRPr lang="en-US" altLang="ja-JP" sz="2400" dirty="0"/>
          </a:p>
          <a:p>
            <a:r>
              <a:rPr lang="en-US" altLang="ja-JP" sz="2400" dirty="0"/>
              <a:t>60</a:t>
            </a:r>
            <a:r>
              <a:rPr lang="ja-JP" altLang="en-US" sz="2400" dirty="0"/>
              <a:t>万円も払う必要性なんて微塵も無いよね</a:t>
            </a:r>
          </a:p>
        </p:txBody>
      </p:sp>
      <p:sp>
        <p:nvSpPr>
          <p:cNvPr id="3" name="テキスト ボックス 2">
            <a:extLst>
              <a:ext uri="{FF2B5EF4-FFF2-40B4-BE49-F238E27FC236}">
                <a16:creationId xmlns:a16="http://schemas.microsoft.com/office/drawing/2014/main" id="{7F1E8C4B-90D0-357E-CC46-A843FC05986E}"/>
              </a:ext>
            </a:extLst>
          </p:cNvPr>
          <p:cNvSpPr txBox="1"/>
          <p:nvPr/>
        </p:nvSpPr>
        <p:spPr>
          <a:xfrm>
            <a:off x="172528" y="232914"/>
            <a:ext cx="4572000" cy="523220"/>
          </a:xfrm>
          <a:prstGeom prst="rect">
            <a:avLst/>
          </a:prstGeom>
          <a:blipFill>
            <a:blip r:embed="rId3"/>
            <a:tile tx="0" ty="0" sx="100000" sy="100000" flip="none" algn="tl"/>
          </a:blipFill>
        </p:spPr>
        <p:txBody>
          <a:bodyPr wrap="square" rtlCol="0">
            <a:spAutoFit/>
          </a:bodyPr>
          <a:lstStyle/>
          <a:p>
            <a:r>
              <a:rPr lang="ja-JP" altLang="en-US" sz="2800" dirty="0"/>
              <a:t>参考資料：その他の正規化</a:t>
            </a:r>
          </a:p>
        </p:txBody>
      </p:sp>
    </p:spTree>
    <p:extLst>
      <p:ext uri="{BB962C8B-B14F-4D97-AF65-F5344CB8AC3E}">
        <p14:creationId xmlns:p14="http://schemas.microsoft.com/office/powerpoint/2010/main" val="28833932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79D07-068B-2B95-066A-1BBD51D3776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D167E6F-6E95-2911-A39A-14B63E4186FF}"/>
              </a:ext>
            </a:extLst>
          </p:cNvPr>
          <p:cNvSpPr txBox="1"/>
          <p:nvPr/>
        </p:nvSpPr>
        <p:spPr>
          <a:xfrm>
            <a:off x="172528" y="232914"/>
            <a:ext cx="2182483" cy="523220"/>
          </a:xfrm>
          <a:prstGeom prst="rect">
            <a:avLst/>
          </a:prstGeom>
          <a:blipFill>
            <a:blip r:embed="rId2"/>
            <a:tile tx="0" ty="0" sx="100000" sy="100000" flip="none" algn="tl"/>
          </a:blipFill>
        </p:spPr>
        <p:txBody>
          <a:bodyPr wrap="square" rtlCol="0">
            <a:spAutoFit/>
          </a:bodyPr>
          <a:lstStyle/>
          <a:p>
            <a:r>
              <a:rPr lang="ja-JP" altLang="en-US" sz="2800" dirty="0"/>
              <a:t>派生の理解</a:t>
            </a:r>
          </a:p>
        </p:txBody>
      </p:sp>
      <p:sp>
        <p:nvSpPr>
          <p:cNvPr id="6" name="テキスト ボックス 5">
            <a:extLst>
              <a:ext uri="{FF2B5EF4-FFF2-40B4-BE49-F238E27FC236}">
                <a16:creationId xmlns:a16="http://schemas.microsoft.com/office/drawing/2014/main" id="{2B5C0568-33C7-E303-CE97-F5A407F53C5C}"/>
              </a:ext>
            </a:extLst>
          </p:cNvPr>
          <p:cNvSpPr txBox="1"/>
          <p:nvPr/>
        </p:nvSpPr>
        <p:spPr>
          <a:xfrm>
            <a:off x="353681" y="1152298"/>
            <a:ext cx="9144001" cy="2677656"/>
          </a:xfrm>
          <a:prstGeom prst="rect">
            <a:avLst/>
          </a:prstGeom>
          <a:noFill/>
        </p:spPr>
        <p:txBody>
          <a:bodyPr wrap="square" rtlCol="0">
            <a:spAutoFit/>
          </a:bodyPr>
          <a:lstStyle/>
          <a:p>
            <a:r>
              <a:rPr lang="ja-JP" altLang="en-US" sz="2400" dirty="0"/>
              <a:t>・悲しいことに</a:t>
            </a:r>
            <a:r>
              <a:rPr lang="en-US" altLang="ja-JP" sz="2400" dirty="0"/>
              <a:t>CentOS</a:t>
            </a:r>
            <a:r>
              <a:rPr lang="ja-JP" altLang="en-US" sz="2400" dirty="0"/>
              <a:t>は廃止</a:t>
            </a:r>
            <a:br>
              <a:rPr lang="en-US" altLang="ja-JP" sz="2400" dirty="0"/>
            </a:br>
            <a:r>
              <a:rPr lang="ja-JP" altLang="en-US" sz="2400" dirty="0"/>
              <a:t>⇒</a:t>
            </a:r>
            <a:r>
              <a:rPr lang="en-US" altLang="ja-JP" sz="2400" dirty="0"/>
              <a:t>RHEL</a:t>
            </a:r>
            <a:r>
              <a:rPr lang="ja-JP" altLang="en-US" sz="2400" dirty="0"/>
              <a:t>か</a:t>
            </a:r>
            <a:r>
              <a:rPr lang="en-US" altLang="ja-JP" sz="2400" dirty="0"/>
              <a:t>Alma</a:t>
            </a:r>
            <a:r>
              <a:rPr lang="ja-JP" altLang="en-US" sz="2400" dirty="0"/>
              <a:t>に移行</a:t>
            </a:r>
            <a:endParaRPr lang="en-US" altLang="ja-JP" sz="2400" dirty="0"/>
          </a:p>
          <a:p>
            <a:endParaRPr lang="en-US" altLang="ja-JP" sz="2400" dirty="0"/>
          </a:p>
          <a:p>
            <a:r>
              <a:rPr lang="ja-JP" altLang="en-US" sz="2400" dirty="0"/>
              <a:t>・</a:t>
            </a:r>
            <a:r>
              <a:rPr lang="en-US" altLang="ja-JP" sz="2400" dirty="0"/>
              <a:t>Mac</a:t>
            </a:r>
            <a:r>
              <a:rPr lang="ja-JP" altLang="en-US" sz="2400" dirty="0"/>
              <a:t>は</a:t>
            </a:r>
            <a:r>
              <a:rPr lang="en-US" altLang="ja-JP" sz="2400" dirty="0"/>
              <a:t>BSD</a:t>
            </a:r>
            <a:r>
              <a:rPr lang="ja-JP" altLang="en-US" sz="2400" dirty="0"/>
              <a:t>系</a:t>
            </a:r>
            <a:br>
              <a:rPr lang="en-US" altLang="ja-JP" sz="2400" dirty="0"/>
            </a:br>
            <a:r>
              <a:rPr lang="ja-JP" altLang="en-US" sz="2400" dirty="0"/>
              <a:t>シェルが</a:t>
            </a:r>
            <a:r>
              <a:rPr lang="en-US" altLang="ja-JP" sz="2400" dirty="0"/>
              <a:t>bash</a:t>
            </a:r>
            <a:r>
              <a:rPr lang="ja-JP" altLang="en-US" sz="2400" dirty="0"/>
              <a:t>ではなく</a:t>
            </a:r>
            <a:r>
              <a:rPr lang="en-US" altLang="ja-JP" sz="2400" dirty="0" err="1"/>
              <a:t>zsh</a:t>
            </a:r>
            <a:br>
              <a:rPr lang="en-US" altLang="ja-JP" sz="2400" dirty="0"/>
            </a:br>
            <a:r>
              <a:rPr lang="en-US" altLang="ja-JP" sz="2400" dirty="0"/>
              <a:t>⇒</a:t>
            </a:r>
            <a:r>
              <a:rPr lang="ja-JP" altLang="en-US" sz="2400" dirty="0"/>
              <a:t>バイオインフォの世界では</a:t>
            </a:r>
            <a:br>
              <a:rPr lang="ja-JP" altLang="en-US" sz="2400" dirty="0"/>
            </a:br>
            <a:r>
              <a:rPr lang="ja-JP" altLang="en-US" sz="2400" dirty="0"/>
              <a:t>情報が少ない</a:t>
            </a:r>
          </a:p>
        </p:txBody>
      </p:sp>
      <p:pic>
        <p:nvPicPr>
          <p:cNvPr id="2" name="Picture 2">
            <a:extLst>
              <a:ext uri="{FF2B5EF4-FFF2-40B4-BE49-F238E27FC236}">
                <a16:creationId xmlns:a16="http://schemas.microsoft.com/office/drawing/2014/main" id="{DC426F3B-62F5-44FA-AE36-8AA6AE64F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6419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1908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48F1F-538A-42D4-F295-A53C61F6D19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A07B40-BDEF-3EC5-B0F3-1FC74D7480C6}"/>
              </a:ext>
            </a:extLst>
          </p:cNvPr>
          <p:cNvSpPr txBox="1"/>
          <p:nvPr/>
        </p:nvSpPr>
        <p:spPr>
          <a:xfrm>
            <a:off x="172528" y="232914"/>
            <a:ext cx="2182483" cy="523220"/>
          </a:xfrm>
          <a:prstGeom prst="rect">
            <a:avLst/>
          </a:prstGeom>
          <a:blipFill>
            <a:blip r:embed="rId2"/>
            <a:tile tx="0" ty="0" sx="100000" sy="100000" flip="none" algn="tl"/>
          </a:blipFill>
        </p:spPr>
        <p:txBody>
          <a:bodyPr wrap="square" rtlCol="0">
            <a:spAutoFit/>
          </a:bodyPr>
          <a:lstStyle/>
          <a:p>
            <a:r>
              <a:rPr lang="en-US" altLang="ja-JP" sz="2800" dirty="0"/>
              <a:t>Linux</a:t>
            </a:r>
            <a:r>
              <a:rPr lang="ja-JP" altLang="en-US" sz="2800" dirty="0"/>
              <a:t>とは？</a:t>
            </a:r>
          </a:p>
        </p:txBody>
      </p:sp>
      <p:sp>
        <p:nvSpPr>
          <p:cNvPr id="2" name="コンテンツ プレースホルダー 2">
            <a:extLst>
              <a:ext uri="{FF2B5EF4-FFF2-40B4-BE49-F238E27FC236}">
                <a16:creationId xmlns:a16="http://schemas.microsoft.com/office/drawing/2014/main" id="{FA563269-6086-65B8-3932-640CFEA444E2}"/>
              </a:ext>
            </a:extLst>
          </p:cNvPr>
          <p:cNvSpPr>
            <a:spLocks noGrp="1"/>
          </p:cNvSpPr>
          <p:nvPr>
            <p:ph idx="1"/>
          </p:nvPr>
        </p:nvSpPr>
        <p:spPr>
          <a:xfrm>
            <a:off x="631166" y="1253331"/>
            <a:ext cx="10515600" cy="4351338"/>
          </a:xfrm>
        </p:spPr>
        <p:txBody>
          <a:bodyPr/>
          <a:lstStyle/>
          <a:p>
            <a:r>
              <a:rPr kumimoji="1" lang="en-US" altLang="ja-JP" dirty="0"/>
              <a:t>OS</a:t>
            </a:r>
            <a:r>
              <a:rPr kumimoji="1" lang="ja-JP" altLang="en-US" dirty="0"/>
              <a:t>の一種</a:t>
            </a:r>
            <a:endParaRPr kumimoji="1" lang="en-US" altLang="ja-JP" dirty="0"/>
          </a:p>
          <a:p>
            <a:r>
              <a:rPr kumimoji="1" lang="en-US" altLang="ja-JP" dirty="0"/>
              <a:t>Unix</a:t>
            </a:r>
            <a:r>
              <a:rPr kumimoji="1" lang="ja-JP" altLang="en-US" dirty="0"/>
              <a:t>と互換性を持たせてある</a:t>
            </a:r>
            <a:endParaRPr kumimoji="1" lang="en-US" altLang="ja-JP" dirty="0"/>
          </a:p>
          <a:p>
            <a:r>
              <a:rPr lang="ja-JP" altLang="en-US" dirty="0"/>
              <a:t>基本無料</a:t>
            </a:r>
            <a:endParaRPr kumimoji="1" lang="ja-JP" altLang="en-US" dirty="0"/>
          </a:p>
        </p:txBody>
      </p:sp>
      <p:pic>
        <p:nvPicPr>
          <p:cNvPr id="3" name="図 2">
            <a:extLst>
              <a:ext uri="{FF2B5EF4-FFF2-40B4-BE49-F238E27FC236}">
                <a16:creationId xmlns:a16="http://schemas.microsoft.com/office/drawing/2014/main" id="{1086C079-B65B-B1E4-5826-064183551318}"/>
              </a:ext>
            </a:extLst>
          </p:cNvPr>
          <p:cNvPicPr>
            <a:picLocks noChangeAspect="1"/>
          </p:cNvPicPr>
          <p:nvPr/>
        </p:nvPicPr>
        <p:blipFill>
          <a:blip r:embed="rId3"/>
          <a:stretch>
            <a:fillRect/>
          </a:stretch>
        </p:blipFill>
        <p:spPr>
          <a:xfrm>
            <a:off x="631166" y="3209626"/>
            <a:ext cx="6581467" cy="2981504"/>
          </a:xfrm>
          <a:prstGeom prst="rect">
            <a:avLst/>
          </a:prstGeom>
        </p:spPr>
      </p:pic>
      <p:pic>
        <p:nvPicPr>
          <p:cNvPr id="5" name="コンテンツ プレースホルダー 4">
            <a:extLst>
              <a:ext uri="{FF2B5EF4-FFF2-40B4-BE49-F238E27FC236}">
                <a16:creationId xmlns:a16="http://schemas.microsoft.com/office/drawing/2014/main" id="{52163B07-1E5D-8093-B7A6-08501766E2B4}"/>
              </a:ext>
            </a:extLst>
          </p:cNvPr>
          <p:cNvPicPr>
            <a:picLocks noChangeAspect="1"/>
          </p:cNvPicPr>
          <p:nvPr/>
        </p:nvPicPr>
        <p:blipFill rotWithShape="1">
          <a:blip r:embed="rId4"/>
          <a:srcRect t="9643"/>
          <a:stretch/>
        </p:blipFill>
        <p:spPr>
          <a:xfrm>
            <a:off x="7212633" y="2303253"/>
            <a:ext cx="4746650" cy="4032795"/>
          </a:xfrm>
          <a:prstGeom prst="rect">
            <a:avLst/>
          </a:prstGeom>
        </p:spPr>
      </p:pic>
      <p:sp>
        <p:nvSpPr>
          <p:cNvPr id="6" name="正方形/長方形 5">
            <a:extLst>
              <a:ext uri="{FF2B5EF4-FFF2-40B4-BE49-F238E27FC236}">
                <a16:creationId xmlns:a16="http://schemas.microsoft.com/office/drawing/2014/main" id="{26BDDC3D-F1A2-2AD0-C6EC-F0AE575E4A56}"/>
              </a:ext>
            </a:extLst>
          </p:cNvPr>
          <p:cNvSpPr/>
          <p:nvPr/>
        </p:nvSpPr>
        <p:spPr>
          <a:xfrm>
            <a:off x="7944928" y="4319650"/>
            <a:ext cx="1570008" cy="1992703"/>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81129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BB906-AE28-E3D9-0202-EA7FE6B5B30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178E2D0-D75E-DE7A-1919-A4E1DFC50A41}"/>
              </a:ext>
            </a:extLst>
          </p:cNvPr>
          <p:cNvSpPr txBox="1"/>
          <p:nvPr/>
        </p:nvSpPr>
        <p:spPr>
          <a:xfrm>
            <a:off x="172528" y="232914"/>
            <a:ext cx="5995359" cy="523220"/>
          </a:xfrm>
          <a:prstGeom prst="rect">
            <a:avLst/>
          </a:prstGeom>
          <a:blipFill>
            <a:blip r:embed="rId2"/>
            <a:tile tx="0" ty="0" sx="100000" sy="100000" flip="none" algn="tl"/>
          </a:blipFill>
        </p:spPr>
        <p:txBody>
          <a:bodyPr wrap="square" rtlCol="0">
            <a:spAutoFit/>
          </a:bodyPr>
          <a:lstStyle/>
          <a:p>
            <a:r>
              <a:rPr lang="ja-JP" altLang="en-US" sz="2800" dirty="0"/>
              <a:t>異常に軽いディストリビューション</a:t>
            </a:r>
          </a:p>
        </p:txBody>
      </p:sp>
      <p:sp>
        <p:nvSpPr>
          <p:cNvPr id="6" name="テキスト ボックス 5">
            <a:extLst>
              <a:ext uri="{FF2B5EF4-FFF2-40B4-BE49-F238E27FC236}">
                <a16:creationId xmlns:a16="http://schemas.microsoft.com/office/drawing/2014/main" id="{4A3626F7-C32F-56EF-5ECD-5D21C6455E25}"/>
              </a:ext>
            </a:extLst>
          </p:cNvPr>
          <p:cNvSpPr txBox="1"/>
          <p:nvPr/>
        </p:nvSpPr>
        <p:spPr>
          <a:xfrm>
            <a:off x="353682" y="1152298"/>
            <a:ext cx="5814206" cy="461665"/>
          </a:xfrm>
          <a:prstGeom prst="rect">
            <a:avLst/>
          </a:prstGeom>
          <a:noFill/>
        </p:spPr>
        <p:txBody>
          <a:bodyPr wrap="square" rtlCol="0">
            <a:spAutoFit/>
          </a:bodyPr>
          <a:lstStyle/>
          <a:p>
            <a:r>
              <a:rPr lang="ja-JP" altLang="en-US" sz="2400" dirty="0"/>
              <a:t>最小限の機能だけで構成されている</a:t>
            </a:r>
            <a:endParaRPr lang="en-US" altLang="ja-JP" sz="2400" dirty="0"/>
          </a:p>
        </p:txBody>
      </p:sp>
      <p:pic>
        <p:nvPicPr>
          <p:cNvPr id="2" name="コンテンツ プレースホルダー 4">
            <a:extLst>
              <a:ext uri="{FF2B5EF4-FFF2-40B4-BE49-F238E27FC236}">
                <a16:creationId xmlns:a16="http://schemas.microsoft.com/office/drawing/2014/main" id="{24057C86-53C1-DB5A-75A9-F0BD1051DAE2}"/>
              </a:ext>
            </a:extLst>
          </p:cNvPr>
          <p:cNvPicPr>
            <a:picLocks noGrp="1" noChangeAspect="1"/>
          </p:cNvPicPr>
          <p:nvPr>
            <p:ph idx="1"/>
          </p:nvPr>
        </p:nvPicPr>
        <p:blipFill>
          <a:blip r:embed="rId3"/>
          <a:stretch>
            <a:fillRect/>
          </a:stretch>
        </p:blipFill>
        <p:spPr>
          <a:xfrm>
            <a:off x="353682" y="2553120"/>
            <a:ext cx="4402072" cy="3838844"/>
          </a:xfrm>
        </p:spPr>
      </p:pic>
      <p:pic>
        <p:nvPicPr>
          <p:cNvPr id="5" name="図 4">
            <a:extLst>
              <a:ext uri="{FF2B5EF4-FFF2-40B4-BE49-F238E27FC236}">
                <a16:creationId xmlns:a16="http://schemas.microsoft.com/office/drawing/2014/main" id="{38C3B3DE-7E3B-D0F3-9C48-5F69CBF83D0C}"/>
              </a:ext>
            </a:extLst>
          </p:cNvPr>
          <p:cNvPicPr>
            <a:picLocks noChangeAspect="1"/>
          </p:cNvPicPr>
          <p:nvPr/>
        </p:nvPicPr>
        <p:blipFill>
          <a:blip r:embed="rId4"/>
          <a:stretch>
            <a:fillRect/>
          </a:stretch>
        </p:blipFill>
        <p:spPr>
          <a:xfrm>
            <a:off x="7357128" y="660736"/>
            <a:ext cx="4662344" cy="2065056"/>
          </a:xfrm>
          <a:prstGeom prst="rect">
            <a:avLst/>
          </a:prstGeom>
        </p:spPr>
      </p:pic>
      <p:pic>
        <p:nvPicPr>
          <p:cNvPr id="7" name="図 6">
            <a:extLst>
              <a:ext uri="{FF2B5EF4-FFF2-40B4-BE49-F238E27FC236}">
                <a16:creationId xmlns:a16="http://schemas.microsoft.com/office/drawing/2014/main" id="{53522CA3-859D-FEE8-3FC5-ECD9003B196D}"/>
              </a:ext>
            </a:extLst>
          </p:cNvPr>
          <p:cNvPicPr>
            <a:picLocks noChangeAspect="1"/>
          </p:cNvPicPr>
          <p:nvPr/>
        </p:nvPicPr>
        <p:blipFill>
          <a:blip r:embed="rId5"/>
          <a:stretch>
            <a:fillRect/>
          </a:stretch>
        </p:blipFill>
        <p:spPr>
          <a:xfrm>
            <a:off x="4858689" y="2764367"/>
            <a:ext cx="7255673" cy="2191818"/>
          </a:xfrm>
          <a:prstGeom prst="rect">
            <a:avLst/>
          </a:prstGeom>
        </p:spPr>
      </p:pic>
      <p:pic>
        <p:nvPicPr>
          <p:cNvPr id="8" name="図 7">
            <a:extLst>
              <a:ext uri="{FF2B5EF4-FFF2-40B4-BE49-F238E27FC236}">
                <a16:creationId xmlns:a16="http://schemas.microsoft.com/office/drawing/2014/main" id="{663299A2-08B9-51A5-B5B6-38518DF76DD7}"/>
              </a:ext>
            </a:extLst>
          </p:cNvPr>
          <p:cNvPicPr>
            <a:picLocks noChangeAspect="1"/>
          </p:cNvPicPr>
          <p:nvPr/>
        </p:nvPicPr>
        <p:blipFill rotWithShape="1">
          <a:blip r:embed="rId6"/>
          <a:srcRect r="51269"/>
          <a:stretch/>
        </p:blipFill>
        <p:spPr>
          <a:xfrm>
            <a:off x="6358454" y="5153821"/>
            <a:ext cx="4989759" cy="1489364"/>
          </a:xfrm>
          <a:prstGeom prst="rect">
            <a:avLst/>
          </a:prstGeom>
        </p:spPr>
      </p:pic>
      <p:pic>
        <p:nvPicPr>
          <p:cNvPr id="3" name="図 2">
            <a:extLst>
              <a:ext uri="{FF2B5EF4-FFF2-40B4-BE49-F238E27FC236}">
                <a16:creationId xmlns:a16="http://schemas.microsoft.com/office/drawing/2014/main" id="{068F9B45-ABB7-3B84-606F-A790E3C563EA}"/>
              </a:ext>
            </a:extLst>
          </p:cNvPr>
          <p:cNvPicPr>
            <a:picLocks noChangeAspect="1"/>
          </p:cNvPicPr>
          <p:nvPr/>
        </p:nvPicPr>
        <p:blipFill>
          <a:blip r:embed="rId7"/>
          <a:stretch>
            <a:fillRect/>
          </a:stretch>
        </p:blipFill>
        <p:spPr>
          <a:xfrm>
            <a:off x="7469356" y="72916"/>
            <a:ext cx="3011822" cy="587820"/>
          </a:xfrm>
          <a:prstGeom prst="rect">
            <a:avLst/>
          </a:prstGeom>
        </p:spPr>
      </p:pic>
    </p:spTree>
    <p:extLst>
      <p:ext uri="{BB962C8B-B14F-4D97-AF65-F5344CB8AC3E}">
        <p14:creationId xmlns:p14="http://schemas.microsoft.com/office/powerpoint/2010/main" val="14310904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2F6CE-4FEA-44AE-6F6B-27BD2E694363}"/>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75C6444-934C-A914-042E-784604AC3073}"/>
              </a:ext>
            </a:extLst>
          </p:cNvPr>
          <p:cNvSpPr txBox="1"/>
          <p:nvPr/>
        </p:nvSpPr>
        <p:spPr>
          <a:xfrm>
            <a:off x="172528" y="232914"/>
            <a:ext cx="7858664" cy="523220"/>
          </a:xfrm>
          <a:prstGeom prst="rect">
            <a:avLst/>
          </a:prstGeom>
          <a:blipFill>
            <a:blip r:embed="rId2"/>
            <a:tile tx="0" ty="0" sx="100000" sy="100000" flip="none" algn="tl"/>
          </a:blipFill>
        </p:spPr>
        <p:txBody>
          <a:bodyPr wrap="square" rtlCol="0">
            <a:spAutoFit/>
          </a:bodyPr>
          <a:lstStyle/>
          <a:p>
            <a:r>
              <a:rPr lang="en-US" altLang="ja-JP" sz="2800" dirty="0" err="1"/>
              <a:t>Bioinfomatics</a:t>
            </a:r>
            <a:r>
              <a:rPr lang="ja-JP" altLang="en-US" sz="2800" dirty="0"/>
              <a:t>用ディストリビューションもある</a:t>
            </a:r>
          </a:p>
        </p:txBody>
      </p:sp>
      <p:sp>
        <p:nvSpPr>
          <p:cNvPr id="6" name="テキスト ボックス 5">
            <a:extLst>
              <a:ext uri="{FF2B5EF4-FFF2-40B4-BE49-F238E27FC236}">
                <a16:creationId xmlns:a16="http://schemas.microsoft.com/office/drawing/2014/main" id="{3457C84A-C42D-44F9-1509-5F0CD71FA488}"/>
              </a:ext>
            </a:extLst>
          </p:cNvPr>
          <p:cNvSpPr txBox="1"/>
          <p:nvPr/>
        </p:nvSpPr>
        <p:spPr>
          <a:xfrm>
            <a:off x="353681" y="1152298"/>
            <a:ext cx="9144001" cy="830997"/>
          </a:xfrm>
          <a:prstGeom prst="rect">
            <a:avLst/>
          </a:prstGeom>
          <a:noFill/>
        </p:spPr>
        <p:txBody>
          <a:bodyPr wrap="square" rtlCol="0">
            <a:spAutoFit/>
          </a:bodyPr>
          <a:lstStyle/>
          <a:p>
            <a:r>
              <a:rPr lang="en-US" altLang="ja-JP" sz="2400" dirty="0"/>
              <a:t>Biolinux9</a:t>
            </a:r>
            <a:r>
              <a:rPr lang="ja-JP" altLang="en-US" sz="2400" dirty="0"/>
              <a:t>は開発中</a:t>
            </a:r>
            <a:br>
              <a:rPr lang="en-US" altLang="ja-JP" sz="2400" dirty="0"/>
            </a:br>
            <a:r>
              <a:rPr lang="ja-JP" altLang="en-US" sz="2400" dirty="0"/>
              <a:t>⇒多分このまま開発中止</a:t>
            </a:r>
            <a:endParaRPr lang="en-US" altLang="ja-JP" sz="2400" dirty="0"/>
          </a:p>
        </p:txBody>
      </p:sp>
      <p:pic>
        <p:nvPicPr>
          <p:cNvPr id="2" name="Picture 2" descr="Bioinformaticsのお勉強: bio-linuxをDVD-Rに焼いどどどど！！！！">
            <a:extLst>
              <a:ext uri="{FF2B5EF4-FFF2-40B4-BE49-F238E27FC236}">
                <a16:creationId xmlns:a16="http://schemas.microsoft.com/office/drawing/2014/main" id="{3A886B6D-AE6B-0D46-7BF4-367816EF3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119" y="1521088"/>
            <a:ext cx="6553200" cy="524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986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59FD3-2F84-EF3F-780F-F1069A53F5F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B797798-8E91-29F5-5999-4E589DC80B85}"/>
              </a:ext>
            </a:extLst>
          </p:cNvPr>
          <p:cNvSpPr txBox="1"/>
          <p:nvPr/>
        </p:nvSpPr>
        <p:spPr>
          <a:xfrm>
            <a:off x="172528" y="232914"/>
            <a:ext cx="2182483" cy="523220"/>
          </a:xfrm>
          <a:prstGeom prst="rect">
            <a:avLst/>
          </a:prstGeom>
          <a:blipFill>
            <a:blip r:embed="rId2"/>
            <a:tile tx="0" ty="0" sx="100000" sy="100000" flip="none" algn="tl"/>
          </a:blipFill>
        </p:spPr>
        <p:txBody>
          <a:bodyPr wrap="square" rtlCol="0">
            <a:spAutoFit/>
          </a:bodyPr>
          <a:lstStyle/>
          <a:p>
            <a:r>
              <a:rPr lang="en-US" altLang="ja-JP" sz="2800" dirty="0"/>
              <a:t>Linux</a:t>
            </a:r>
            <a:r>
              <a:rPr lang="ja-JP" altLang="en-US" sz="2800" dirty="0"/>
              <a:t>とは？</a:t>
            </a:r>
          </a:p>
        </p:txBody>
      </p:sp>
      <p:sp>
        <p:nvSpPr>
          <p:cNvPr id="2" name="コンテンツ プレースホルダー 2">
            <a:extLst>
              <a:ext uri="{FF2B5EF4-FFF2-40B4-BE49-F238E27FC236}">
                <a16:creationId xmlns:a16="http://schemas.microsoft.com/office/drawing/2014/main" id="{0A518934-EE09-A7D6-7E37-6CBA10738EBD}"/>
              </a:ext>
            </a:extLst>
          </p:cNvPr>
          <p:cNvSpPr>
            <a:spLocks noGrp="1"/>
          </p:cNvSpPr>
          <p:nvPr>
            <p:ph idx="1"/>
          </p:nvPr>
        </p:nvSpPr>
        <p:spPr>
          <a:xfrm>
            <a:off x="631166" y="1253331"/>
            <a:ext cx="10515600" cy="4351338"/>
          </a:xfrm>
        </p:spPr>
        <p:txBody>
          <a:bodyPr/>
          <a:lstStyle/>
          <a:p>
            <a:r>
              <a:rPr kumimoji="1" lang="en-US" altLang="ja-JP" dirty="0"/>
              <a:t>OS</a:t>
            </a:r>
            <a:r>
              <a:rPr kumimoji="1" lang="ja-JP" altLang="en-US" dirty="0"/>
              <a:t>の一種</a:t>
            </a:r>
            <a:endParaRPr kumimoji="1" lang="en-US" altLang="ja-JP" dirty="0"/>
          </a:p>
          <a:p>
            <a:r>
              <a:rPr kumimoji="1" lang="en-US" altLang="ja-JP" dirty="0"/>
              <a:t>Unix</a:t>
            </a:r>
            <a:r>
              <a:rPr kumimoji="1" lang="ja-JP" altLang="en-US" dirty="0"/>
              <a:t>と互換性を持たせてある</a:t>
            </a:r>
            <a:endParaRPr kumimoji="1" lang="en-US" altLang="ja-JP" dirty="0"/>
          </a:p>
          <a:p>
            <a:r>
              <a:rPr lang="ja-JP" altLang="en-US" dirty="0"/>
              <a:t>基本無料</a:t>
            </a:r>
            <a:endParaRPr kumimoji="1" lang="ja-JP" altLang="en-US" dirty="0"/>
          </a:p>
        </p:txBody>
      </p:sp>
      <p:pic>
        <p:nvPicPr>
          <p:cNvPr id="3" name="図 2">
            <a:extLst>
              <a:ext uri="{FF2B5EF4-FFF2-40B4-BE49-F238E27FC236}">
                <a16:creationId xmlns:a16="http://schemas.microsoft.com/office/drawing/2014/main" id="{15C08B3F-6C05-02D1-4CCB-AF7C26D928FA}"/>
              </a:ext>
            </a:extLst>
          </p:cNvPr>
          <p:cNvPicPr>
            <a:picLocks noChangeAspect="1"/>
          </p:cNvPicPr>
          <p:nvPr/>
        </p:nvPicPr>
        <p:blipFill>
          <a:blip r:embed="rId3"/>
          <a:stretch>
            <a:fillRect/>
          </a:stretch>
        </p:blipFill>
        <p:spPr>
          <a:xfrm>
            <a:off x="631166" y="3209626"/>
            <a:ext cx="6581467" cy="2981504"/>
          </a:xfrm>
          <a:prstGeom prst="rect">
            <a:avLst/>
          </a:prstGeom>
        </p:spPr>
      </p:pic>
      <p:pic>
        <p:nvPicPr>
          <p:cNvPr id="5" name="コンテンツ プレースホルダー 4">
            <a:extLst>
              <a:ext uri="{FF2B5EF4-FFF2-40B4-BE49-F238E27FC236}">
                <a16:creationId xmlns:a16="http://schemas.microsoft.com/office/drawing/2014/main" id="{80CCEC49-0CB4-046F-488A-6AD5D8103575}"/>
              </a:ext>
            </a:extLst>
          </p:cNvPr>
          <p:cNvPicPr>
            <a:picLocks noChangeAspect="1"/>
          </p:cNvPicPr>
          <p:nvPr/>
        </p:nvPicPr>
        <p:blipFill rotWithShape="1">
          <a:blip r:embed="rId4"/>
          <a:srcRect t="9643"/>
          <a:stretch/>
        </p:blipFill>
        <p:spPr>
          <a:xfrm>
            <a:off x="7212633" y="2303253"/>
            <a:ext cx="4746650" cy="4032795"/>
          </a:xfrm>
          <a:prstGeom prst="rect">
            <a:avLst/>
          </a:prstGeom>
        </p:spPr>
      </p:pic>
      <p:sp>
        <p:nvSpPr>
          <p:cNvPr id="6" name="正方形/長方形 5">
            <a:extLst>
              <a:ext uri="{FF2B5EF4-FFF2-40B4-BE49-F238E27FC236}">
                <a16:creationId xmlns:a16="http://schemas.microsoft.com/office/drawing/2014/main" id="{545C9F54-045E-55A5-A991-4CF6B81CFCAF}"/>
              </a:ext>
            </a:extLst>
          </p:cNvPr>
          <p:cNvSpPr/>
          <p:nvPr/>
        </p:nvSpPr>
        <p:spPr>
          <a:xfrm>
            <a:off x="9507745" y="4343345"/>
            <a:ext cx="1570008" cy="1992703"/>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19960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3403C-D2B1-7035-F993-8E43EC79F22A}"/>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F1B3BD8-2D23-B176-2AEA-4462A134E29E}"/>
              </a:ext>
            </a:extLst>
          </p:cNvPr>
          <p:cNvSpPr txBox="1"/>
          <p:nvPr/>
        </p:nvSpPr>
        <p:spPr>
          <a:xfrm>
            <a:off x="172528" y="232914"/>
            <a:ext cx="2182483" cy="523220"/>
          </a:xfrm>
          <a:prstGeom prst="rect">
            <a:avLst/>
          </a:prstGeom>
          <a:blipFill>
            <a:blip r:embed="rId2"/>
            <a:tile tx="0" ty="0" sx="100000" sy="100000" flip="none" algn="tl"/>
          </a:blipFill>
        </p:spPr>
        <p:txBody>
          <a:bodyPr wrap="square" rtlCol="0">
            <a:spAutoFit/>
          </a:bodyPr>
          <a:lstStyle/>
          <a:p>
            <a:r>
              <a:rPr lang="en-US" altLang="ja-JP" sz="2800" dirty="0"/>
              <a:t>GUI</a:t>
            </a:r>
            <a:r>
              <a:rPr lang="ja-JP" altLang="en-US" sz="2800" dirty="0"/>
              <a:t>と</a:t>
            </a:r>
            <a:r>
              <a:rPr lang="en-US" altLang="ja-JP" sz="2800" dirty="0"/>
              <a:t>CUI</a:t>
            </a:r>
            <a:endParaRPr lang="ja-JP" altLang="en-US" sz="2800" dirty="0"/>
          </a:p>
        </p:txBody>
      </p:sp>
      <p:sp>
        <p:nvSpPr>
          <p:cNvPr id="2" name="コンテンツ プレースホルダー 2">
            <a:extLst>
              <a:ext uri="{FF2B5EF4-FFF2-40B4-BE49-F238E27FC236}">
                <a16:creationId xmlns:a16="http://schemas.microsoft.com/office/drawing/2014/main" id="{CFCA0965-32FB-66A7-2780-236639C94B8E}"/>
              </a:ext>
            </a:extLst>
          </p:cNvPr>
          <p:cNvSpPr>
            <a:spLocks noGrp="1"/>
          </p:cNvSpPr>
          <p:nvPr>
            <p:ph idx="1"/>
          </p:nvPr>
        </p:nvSpPr>
        <p:spPr>
          <a:xfrm>
            <a:off x="674298" y="1152765"/>
            <a:ext cx="10515600" cy="4351338"/>
          </a:xfrm>
        </p:spPr>
        <p:txBody>
          <a:bodyPr/>
          <a:lstStyle/>
          <a:p>
            <a:r>
              <a:rPr kumimoji="1" lang="en-US" altLang="ja-JP" dirty="0"/>
              <a:t>GUI</a:t>
            </a:r>
            <a:r>
              <a:rPr lang="ja-JP" altLang="en-US" dirty="0"/>
              <a:t>（</a:t>
            </a:r>
            <a:r>
              <a:rPr kumimoji="1" lang="en-US" altLang="ja-JP" dirty="0"/>
              <a:t>Graphical User Interface</a:t>
            </a:r>
            <a:r>
              <a:rPr kumimoji="1" lang="ja-JP" altLang="en-US" dirty="0"/>
              <a:t>）</a:t>
            </a:r>
            <a:br>
              <a:rPr lang="en-US" altLang="ja-JP" dirty="0"/>
            </a:br>
            <a:r>
              <a:rPr lang="ja-JP" altLang="en-US" dirty="0"/>
              <a:t>ユーザがコンピュータへ出す命令や指示等を、</a:t>
            </a:r>
            <a:br>
              <a:rPr lang="en-US" altLang="ja-JP" dirty="0"/>
            </a:br>
            <a:r>
              <a:rPr lang="ja-JP" altLang="en-US" dirty="0"/>
              <a:t>画面上で視覚的に捉えて行動を指定できるインターフェース</a:t>
            </a:r>
            <a:endParaRPr lang="en-US" altLang="ja-JP" dirty="0"/>
          </a:p>
          <a:p>
            <a:endParaRPr kumimoji="1" lang="en-US" altLang="ja-JP" dirty="0"/>
          </a:p>
          <a:p>
            <a:r>
              <a:rPr lang="en-US" altLang="ja-JP" dirty="0"/>
              <a:t>CUI</a:t>
            </a:r>
            <a:r>
              <a:rPr lang="ja-JP" altLang="en-US" dirty="0"/>
              <a:t>（</a:t>
            </a:r>
            <a:r>
              <a:rPr lang="en-US" altLang="ja-JP" dirty="0"/>
              <a:t>Character User Interface</a:t>
            </a:r>
            <a:r>
              <a:rPr lang="ja-JP" altLang="en-US" dirty="0"/>
              <a:t>）</a:t>
            </a:r>
            <a:br>
              <a:rPr lang="en-US" altLang="ja-JP" dirty="0"/>
            </a:br>
            <a:r>
              <a:rPr lang="ja-JP" altLang="en-US" dirty="0"/>
              <a:t>命令・指示を文字列で行うインターフェース</a:t>
            </a:r>
            <a:endParaRPr lang="en-US" altLang="ja-JP" dirty="0"/>
          </a:p>
          <a:p>
            <a:endParaRPr kumimoji="1" lang="en-US" altLang="ja-JP" dirty="0"/>
          </a:p>
        </p:txBody>
      </p:sp>
      <p:pic>
        <p:nvPicPr>
          <p:cNvPr id="3" name="図 2">
            <a:extLst>
              <a:ext uri="{FF2B5EF4-FFF2-40B4-BE49-F238E27FC236}">
                <a16:creationId xmlns:a16="http://schemas.microsoft.com/office/drawing/2014/main" id="{694C868D-FD95-3002-C81B-EF492734CB94}"/>
              </a:ext>
            </a:extLst>
          </p:cNvPr>
          <p:cNvPicPr>
            <a:picLocks noChangeAspect="1"/>
          </p:cNvPicPr>
          <p:nvPr/>
        </p:nvPicPr>
        <p:blipFill>
          <a:blip r:embed="rId3"/>
          <a:stretch>
            <a:fillRect/>
          </a:stretch>
        </p:blipFill>
        <p:spPr>
          <a:xfrm>
            <a:off x="172528" y="3937475"/>
            <a:ext cx="11553825" cy="2308050"/>
          </a:xfrm>
          <a:prstGeom prst="rect">
            <a:avLst/>
          </a:prstGeom>
        </p:spPr>
      </p:pic>
    </p:spTree>
    <p:extLst>
      <p:ext uri="{BB962C8B-B14F-4D97-AF65-F5344CB8AC3E}">
        <p14:creationId xmlns:p14="http://schemas.microsoft.com/office/powerpoint/2010/main" val="37844830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0427E-4CD0-0E94-798F-547DE78C50F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8355BEA-C7B0-FB0A-1D0E-6B04A623A561}"/>
              </a:ext>
            </a:extLst>
          </p:cNvPr>
          <p:cNvSpPr txBox="1"/>
          <p:nvPr/>
        </p:nvSpPr>
        <p:spPr>
          <a:xfrm>
            <a:off x="172528" y="232914"/>
            <a:ext cx="5279366" cy="523220"/>
          </a:xfrm>
          <a:prstGeom prst="rect">
            <a:avLst/>
          </a:prstGeom>
          <a:blipFill>
            <a:blip r:embed="rId2"/>
            <a:tile tx="0" ty="0" sx="100000" sy="100000" flip="none" algn="tl"/>
          </a:blipFill>
        </p:spPr>
        <p:txBody>
          <a:bodyPr wrap="square" rtlCol="0">
            <a:spAutoFit/>
          </a:bodyPr>
          <a:lstStyle/>
          <a:p>
            <a:r>
              <a:rPr lang="en-US" altLang="ja-JP" sz="2800" dirty="0"/>
              <a:t>Windows95</a:t>
            </a:r>
            <a:r>
              <a:rPr lang="ja-JP" altLang="en-US" sz="2800" dirty="0"/>
              <a:t>が画期的だった理由</a:t>
            </a:r>
          </a:p>
        </p:txBody>
      </p:sp>
      <p:sp>
        <p:nvSpPr>
          <p:cNvPr id="6" name="テキスト ボックス 5">
            <a:extLst>
              <a:ext uri="{FF2B5EF4-FFF2-40B4-BE49-F238E27FC236}">
                <a16:creationId xmlns:a16="http://schemas.microsoft.com/office/drawing/2014/main" id="{78AD288C-3456-7C82-79F4-DBE6DC22323F}"/>
              </a:ext>
            </a:extLst>
          </p:cNvPr>
          <p:cNvSpPr txBox="1"/>
          <p:nvPr/>
        </p:nvSpPr>
        <p:spPr>
          <a:xfrm>
            <a:off x="353681" y="1152298"/>
            <a:ext cx="9144001" cy="461665"/>
          </a:xfrm>
          <a:prstGeom prst="rect">
            <a:avLst/>
          </a:prstGeom>
          <a:noFill/>
        </p:spPr>
        <p:txBody>
          <a:bodyPr wrap="square" rtlCol="0">
            <a:spAutoFit/>
          </a:bodyPr>
          <a:lstStyle/>
          <a:p>
            <a:r>
              <a:rPr lang="ja-JP" altLang="en-US" sz="2400" dirty="0"/>
              <a:t>指で動く！</a:t>
            </a:r>
          </a:p>
        </p:txBody>
      </p:sp>
      <p:pic>
        <p:nvPicPr>
          <p:cNvPr id="2" name="コンテンツ プレースホルダー 8">
            <a:extLst>
              <a:ext uri="{FF2B5EF4-FFF2-40B4-BE49-F238E27FC236}">
                <a16:creationId xmlns:a16="http://schemas.microsoft.com/office/drawing/2014/main" id="{863F8B82-6D0C-09CE-7966-87A0A468DB5A}"/>
              </a:ext>
            </a:extLst>
          </p:cNvPr>
          <p:cNvPicPr>
            <a:picLocks noGrp="1" noChangeAspect="1"/>
          </p:cNvPicPr>
          <p:nvPr>
            <p:ph idx="1"/>
          </p:nvPr>
        </p:nvPicPr>
        <p:blipFill>
          <a:blip r:embed="rId3"/>
          <a:stretch>
            <a:fillRect/>
          </a:stretch>
        </p:blipFill>
        <p:spPr>
          <a:xfrm>
            <a:off x="5288624" y="1880709"/>
            <a:ext cx="6401693" cy="3982006"/>
          </a:xfrm>
        </p:spPr>
      </p:pic>
      <p:pic>
        <p:nvPicPr>
          <p:cNvPr id="3" name="図 2">
            <a:extLst>
              <a:ext uri="{FF2B5EF4-FFF2-40B4-BE49-F238E27FC236}">
                <a16:creationId xmlns:a16="http://schemas.microsoft.com/office/drawing/2014/main" id="{5402F763-2168-D7F4-716E-29DF44A435BF}"/>
              </a:ext>
            </a:extLst>
          </p:cNvPr>
          <p:cNvPicPr>
            <a:picLocks noChangeAspect="1"/>
          </p:cNvPicPr>
          <p:nvPr/>
        </p:nvPicPr>
        <p:blipFill>
          <a:blip r:embed="rId4"/>
          <a:stretch>
            <a:fillRect/>
          </a:stretch>
        </p:blipFill>
        <p:spPr>
          <a:xfrm>
            <a:off x="812321" y="2176026"/>
            <a:ext cx="4143953" cy="3686689"/>
          </a:xfrm>
          <a:prstGeom prst="rect">
            <a:avLst/>
          </a:prstGeom>
        </p:spPr>
      </p:pic>
    </p:spTree>
    <p:extLst>
      <p:ext uri="{BB962C8B-B14F-4D97-AF65-F5344CB8AC3E}">
        <p14:creationId xmlns:p14="http://schemas.microsoft.com/office/powerpoint/2010/main" val="1263938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82EDD-029B-032F-B488-7CFE1EE83AE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3234233-6180-D1FE-FDA9-64A672F0AB1E}"/>
              </a:ext>
            </a:extLst>
          </p:cNvPr>
          <p:cNvSpPr txBox="1"/>
          <p:nvPr/>
        </p:nvSpPr>
        <p:spPr>
          <a:xfrm>
            <a:off x="172528" y="232914"/>
            <a:ext cx="2674189" cy="523220"/>
          </a:xfrm>
          <a:prstGeom prst="rect">
            <a:avLst/>
          </a:prstGeom>
          <a:blipFill>
            <a:blip r:embed="rId2"/>
            <a:tile tx="0" ty="0" sx="100000" sy="100000" flip="none" algn="tl"/>
          </a:blipFill>
        </p:spPr>
        <p:txBody>
          <a:bodyPr wrap="square" rtlCol="0">
            <a:spAutoFit/>
          </a:bodyPr>
          <a:lstStyle/>
          <a:p>
            <a:r>
              <a:rPr lang="en-US" altLang="ja-JP" sz="2800" dirty="0"/>
              <a:t>CUI</a:t>
            </a:r>
            <a:r>
              <a:rPr lang="ja-JP" altLang="en-US" sz="2800" dirty="0"/>
              <a:t>のメリット</a:t>
            </a:r>
          </a:p>
        </p:txBody>
      </p:sp>
      <p:sp>
        <p:nvSpPr>
          <p:cNvPr id="2" name="コンテンツ プレースホルダー 2">
            <a:extLst>
              <a:ext uri="{FF2B5EF4-FFF2-40B4-BE49-F238E27FC236}">
                <a16:creationId xmlns:a16="http://schemas.microsoft.com/office/drawing/2014/main" id="{710197C6-1D29-8A88-53BB-E622E78A9117}"/>
              </a:ext>
            </a:extLst>
          </p:cNvPr>
          <p:cNvSpPr>
            <a:spLocks noGrp="1"/>
          </p:cNvSpPr>
          <p:nvPr>
            <p:ph idx="1"/>
          </p:nvPr>
        </p:nvSpPr>
        <p:spPr>
          <a:xfrm>
            <a:off x="536276" y="1253331"/>
            <a:ext cx="10515600" cy="4351338"/>
          </a:xfrm>
        </p:spPr>
        <p:txBody>
          <a:bodyPr/>
          <a:lstStyle/>
          <a:p>
            <a:r>
              <a:rPr kumimoji="1" lang="ja-JP" altLang="en-US" dirty="0"/>
              <a:t>画面などを表示しないで済む分、メモリが少なくて済む</a:t>
            </a:r>
            <a:endParaRPr kumimoji="1" lang="en-US" altLang="ja-JP" dirty="0"/>
          </a:p>
          <a:p>
            <a:r>
              <a:rPr kumimoji="1" lang="ja-JP" altLang="en-US" dirty="0"/>
              <a:t>作業の記録ができる</a:t>
            </a:r>
            <a:endParaRPr kumimoji="1" lang="en-US" altLang="ja-JP" dirty="0"/>
          </a:p>
          <a:p>
            <a:r>
              <a:rPr lang="ja-JP" altLang="en-US" dirty="0"/>
              <a:t>グラフィックに依存しない作業が可能となる</a:t>
            </a:r>
            <a:endParaRPr lang="en-US" altLang="ja-JP" dirty="0"/>
          </a:p>
          <a:p>
            <a:pPr lvl="1">
              <a:buFont typeface="Wingdings" panose="05000000000000000000" pitchFamily="2" charset="2"/>
              <a:buChar char="ü"/>
            </a:pPr>
            <a:r>
              <a:rPr kumimoji="1" lang="ja-JP" altLang="en-US" dirty="0"/>
              <a:t>巨大なファイルの一部を閲覧</a:t>
            </a:r>
            <a:endParaRPr kumimoji="1" lang="en-US" altLang="ja-JP" dirty="0"/>
          </a:p>
          <a:p>
            <a:pPr lvl="1">
              <a:buFont typeface="Wingdings" panose="05000000000000000000" pitchFamily="2" charset="2"/>
              <a:buChar char="ü"/>
            </a:pPr>
            <a:r>
              <a:rPr lang="ja-JP" altLang="en-US" dirty="0"/>
              <a:t>一部を分割</a:t>
            </a:r>
            <a:endParaRPr lang="en-US" altLang="ja-JP" dirty="0"/>
          </a:p>
          <a:p>
            <a:pPr lvl="1">
              <a:buFont typeface="Wingdings" panose="05000000000000000000" pitchFamily="2" charset="2"/>
              <a:buChar char="ü"/>
            </a:pPr>
            <a:r>
              <a:rPr kumimoji="1" lang="ja-JP" altLang="en-US" dirty="0"/>
              <a:t>巨大なファイルを一度に結合</a:t>
            </a:r>
            <a:endParaRPr kumimoji="1" lang="en-US" altLang="ja-JP" dirty="0"/>
          </a:p>
          <a:p>
            <a:pPr lvl="1">
              <a:buFont typeface="Wingdings" panose="05000000000000000000" pitchFamily="2" charset="2"/>
              <a:buChar char="ü"/>
            </a:pPr>
            <a:r>
              <a:rPr kumimoji="1" lang="ja-JP" altLang="en-US" dirty="0"/>
              <a:t>全データの特定文字列を含む一部を抽出</a:t>
            </a:r>
          </a:p>
        </p:txBody>
      </p:sp>
    </p:spTree>
    <p:extLst>
      <p:ext uri="{BB962C8B-B14F-4D97-AF65-F5344CB8AC3E}">
        <p14:creationId xmlns:p14="http://schemas.microsoft.com/office/powerpoint/2010/main" val="294946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9D6AC-C012-29C2-B25D-26C6BB48FDA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AF40F87-E031-A3A5-2D8D-DB59FBAFF2D8}"/>
              </a:ext>
            </a:extLst>
          </p:cNvPr>
          <p:cNvSpPr txBox="1"/>
          <p:nvPr/>
        </p:nvSpPr>
        <p:spPr>
          <a:xfrm>
            <a:off x="172528" y="232914"/>
            <a:ext cx="5080959" cy="523220"/>
          </a:xfrm>
          <a:prstGeom prst="rect">
            <a:avLst/>
          </a:prstGeom>
          <a:blipFill>
            <a:blip r:embed="rId2"/>
            <a:tile tx="0" ty="0" sx="100000" sy="100000" flip="none" algn="tl"/>
          </a:blipFill>
        </p:spPr>
        <p:txBody>
          <a:bodyPr wrap="square" rtlCol="0">
            <a:spAutoFit/>
          </a:bodyPr>
          <a:lstStyle/>
          <a:p>
            <a:r>
              <a:rPr lang="en-US" altLang="ja-JP" sz="2800" dirty="0"/>
              <a:t>Windows</a:t>
            </a:r>
            <a:r>
              <a:rPr lang="ja-JP" altLang="en-US" sz="2800" dirty="0"/>
              <a:t>・</a:t>
            </a:r>
            <a:r>
              <a:rPr lang="en-US" altLang="ja-JP" sz="2800" dirty="0"/>
              <a:t>Mac</a:t>
            </a:r>
            <a:r>
              <a:rPr lang="ja-JP" altLang="en-US" sz="2800" dirty="0"/>
              <a:t>論争について</a:t>
            </a:r>
          </a:p>
        </p:txBody>
      </p:sp>
      <p:sp>
        <p:nvSpPr>
          <p:cNvPr id="2" name="コンテンツ プレースホルダー 2">
            <a:extLst>
              <a:ext uri="{FF2B5EF4-FFF2-40B4-BE49-F238E27FC236}">
                <a16:creationId xmlns:a16="http://schemas.microsoft.com/office/drawing/2014/main" id="{A0D8C585-EE6C-289B-CDEC-C50D545068C7}"/>
              </a:ext>
            </a:extLst>
          </p:cNvPr>
          <p:cNvSpPr>
            <a:spLocks noGrp="1"/>
          </p:cNvSpPr>
          <p:nvPr>
            <p:ph idx="1"/>
          </p:nvPr>
        </p:nvSpPr>
        <p:spPr>
          <a:xfrm>
            <a:off x="700178" y="1253331"/>
            <a:ext cx="10515600" cy="4351338"/>
          </a:xfrm>
        </p:spPr>
        <p:txBody>
          <a:bodyPr/>
          <a:lstStyle/>
          <a:p>
            <a:r>
              <a:rPr kumimoji="1" lang="ja-JP" altLang="en-US" dirty="0"/>
              <a:t>どっちだっていい</a:t>
            </a:r>
            <a:br>
              <a:rPr kumimoji="1" lang="en-US" altLang="ja-JP" dirty="0"/>
            </a:br>
            <a:r>
              <a:rPr kumimoji="1" lang="ja-JP" altLang="en-US" dirty="0"/>
              <a:t>⇒単に大規模計算サーバーにアクセスする</a:t>
            </a:r>
            <a:br>
              <a:rPr kumimoji="1" lang="en-US" altLang="ja-JP" dirty="0"/>
            </a:br>
            <a:r>
              <a:rPr kumimoji="1" lang="ja-JP" altLang="en-US" dirty="0"/>
              <a:t>クライアント端末としてしか使わないので</a:t>
            </a:r>
          </a:p>
        </p:txBody>
      </p:sp>
      <p:pic>
        <p:nvPicPr>
          <p:cNvPr id="3" name="図 2">
            <a:extLst>
              <a:ext uri="{FF2B5EF4-FFF2-40B4-BE49-F238E27FC236}">
                <a16:creationId xmlns:a16="http://schemas.microsoft.com/office/drawing/2014/main" id="{6C7DF693-7C3C-62A5-17B6-403635D1A0B5}"/>
              </a:ext>
            </a:extLst>
          </p:cNvPr>
          <p:cNvPicPr>
            <a:picLocks noChangeAspect="1"/>
          </p:cNvPicPr>
          <p:nvPr/>
        </p:nvPicPr>
        <p:blipFill>
          <a:blip r:embed="rId3"/>
          <a:stretch>
            <a:fillRect/>
          </a:stretch>
        </p:blipFill>
        <p:spPr>
          <a:xfrm>
            <a:off x="700178" y="2464803"/>
            <a:ext cx="9519720" cy="3455778"/>
          </a:xfrm>
          <a:prstGeom prst="rect">
            <a:avLst/>
          </a:prstGeom>
        </p:spPr>
      </p:pic>
    </p:spTree>
    <p:extLst>
      <p:ext uri="{BB962C8B-B14F-4D97-AF65-F5344CB8AC3E}">
        <p14:creationId xmlns:p14="http://schemas.microsoft.com/office/powerpoint/2010/main" val="2359164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0B954-E7A7-BCBB-BB81-4A572E4C86C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7884C52-4100-AABC-674C-73FA676615F3}"/>
              </a:ext>
            </a:extLst>
          </p:cNvPr>
          <p:cNvSpPr txBox="1"/>
          <p:nvPr/>
        </p:nvSpPr>
        <p:spPr>
          <a:xfrm>
            <a:off x="172528" y="232914"/>
            <a:ext cx="6892506" cy="523220"/>
          </a:xfrm>
          <a:prstGeom prst="rect">
            <a:avLst/>
          </a:prstGeom>
          <a:blipFill>
            <a:blip r:embed="rId2"/>
            <a:tile tx="0" ty="0" sx="100000" sy="100000" flip="none" algn="tl"/>
          </a:blipFill>
        </p:spPr>
        <p:txBody>
          <a:bodyPr wrap="square" rtlCol="0">
            <a:spAutoFit/>
          </a:bodyPr>
          <a:lstStyle/>
          <a:p>
            <a:r>
              <a:rPr lang="en-US" altLang="ja-JP" sz="2800" dirty="0"/>
              <a:t>Linux</a:t>
            </a:r>
            <a:r>
              <a:rPr lang="ja-JP" altLang="en-US" sz="2800" dirty="0"/>
              <a:t>コマンド（</a:t>
            </a:r>
            <a:r>
              <a:rPr lang="en-US" altLang="ja-JP" sz="2800" dirty="0"/>
              <a:t>Unix</a:t>
            </a:r>
            <a:r>
              <a:rPr lang="ja-JP" altLang="en-US" sz="2800" dirty="0"/>
              <a:t>コマンド）について</a:t>
            </a:r>
          </a:p>
        </p:txBody>
      </p:sp>
      <p:sp>
        <p:nvSpPr>
          <p:cNvPr id="6" name="テキスト ボックス 5">
            <a:extLst>
              <a:ext uri="{FF2B5EF4-FFF2-40B4-BE49-F238E27FC236}">
                <a16:creationId xmlns:a16="http://schemas.microsoft.com/office/drawing/2014/main" id="{2B437F5E-699A-7033-FD5B-B4F3CAECAA1B}"/>
              </a:ext>
            </a:extLst>
          </p:cNvPr>
          <p:cNvSpPr txBox="1"/>
          <p:nvPr/>
        </p:nvSpPr>
        <p:spPr>
          <a:xfrm>
            <a:off x="353681" y="1152298"/>
            <a:ext cx="9144001" cy="461665"/>
          </a:xfrm>
          <a:prstGeom prst="rect">
            <a:avLst/>
          </a:prstGeom>
          <a:noFill/>
        </p:spPr>
        <p:txBody>
          <a:bodyPr wrap="square" rtlCol="0">
            <a:spAutoFit/>
          </a:bodyPr>
          <a:lstStyle/>
          <a:p>
            <a:r>
              <a:rPr lang="ja-JP" altLang="en-US" sz="2400" dirty="0"/>
              <a:t>細かいことよりは触ってみましょう</a:t>
            </a:r>
          </a:p>
        </p:txBody>
      </p:sp>
      <p:sp>
        <p:nvSpPr>
          <p:cNvPr id="2" name="コンテンツ プレースホルダー 2">
            <a:extLst>
              <a:ext uri="{FF2B5EF4-FFF2-40B4-BE49-F238E27FC236}">
                <a16:creationId xmlns:a16="http://schemas.microsoft.com/office/drawing/2014/main" id="{A04FBF19-EAEA-69FA-AE82-9520A1F99D0B}"/>
              </a:ext>
            </a:extLst>
          </p:cNvPr>
          <p:cNvSpPr>
            <a:spLocks noGrp="1"/>
          </p:cNvSpPr>
          <p:nvPr>
            <p:ph idx="1"/>
          </p:nvPr>
        </p:nvSpPr>
        <p:spPr>
          <a:xfrm>
            <a:off x="838200" y="1825625"/>
            <a:ext cx="10515600" cy="4351338"/>
          </a:xfrm>
        </p:spPr>
        <p:txBody>
          <a:bodyPr>
            <a:normAutofit lnSpcReduction="10000"/>
          </a:bodyPr>
          <a:lstStyle/>
          <a:p>
            <a:r>
              <a:rPr kumimoji="1" lang="ja-JP" altLang="en-US" dirty="0"/>
              <a:t>今の位置確認 </a:t>
            </a:r>
            <a:r>
              <a:rPr lang="en-US" altLang="ja-JP" dirty="0"/>
              <a:t>present</a:t>
            </a:r>
            <a:r>
              <a:rPr kumimoji="1" lang="en-US" altLang="ja-JP" dirty="0"/>
              <a:t> working directory</a:t>
            </a:r>
            <a:endParaRPr lang="en-US" altLang="ja-JP" dirty="0"/>
          </a:p>
          <a:p>
            <a:pPr lvl="1">
              <a:buFont typeface="Wingdings" panose="05000000000000000000" pitchFamily="2" charset="2"/>
              <a:buChar char="ü"/>
            </a:pPr>
            <a:r>
              <a:rPr kumimoji="1" lang="en-US" altLang="ja-JP" dirty="0" err="1"/>
              <a:t>pwd</a:t>
            </a:r>
            <a:endParaRPr kumimoji="1" lang="en-US" altLang="ja-JP" dirty="0"/>
          </a:p>
          <a:p>
            <a:pPr lvl="1"/>
            <a:endParaRPr kumimoji="1" lang="en-US" altLang="ja-JP" dirty="0"/>
          </a:p>
          <a:p>
            <a:r>
              <a:rPr kumimoji="1" lang="ja-JP" altLang="en-US" dirty="0"/>
              <a:t>ディレクトリの変更 </a:t>
            </a:r>
            <a:r>
              <a:rPr kumimoji="1" lang="en-US" altLang="ja-JP" dirty="0"/>
              <a:t>current directory</a:t>
            </a:r>
          </a:p>
          <a:p>
            <a:pPr lvl="1">
              <a:buFont typeface="Wingdings" panose="05000000000000000000" pitchFamily="2" charset="2"/>
              <a:buChar char="ü"/>
            </a:pPr>
            <a:r>
              <a:rPr kumimoji="1" lang="en-US" altLang="ja-JP" dirty="0"/>
              <a:t>cd /moving/directory</a:t>
            </a:r>
          </a:p>
          <a:p>
            <a:pPr lvl="1">
              <a:buFont typeface="Wingdings" panose="05000000000000000000" pitchFamily="2" charset="2"/>
              <a:buChar char="ü"/>
            </a:pPr>
            <a:r>
              <a:rPr kumimoji="1" lang="en-US" altLang="ja-JP" dirty="0"/>
              <a:t>./ </a:t>
            </a:r>
            <a:r>
              <a:rPr kumimoji="1" lang="ja-JP" altLang="en-US" dirty="0"/>
              <a:t>現在のディレクトリ</a:t>
            </a:r>
            <a:endParaRPr kumimoji="1" lang="en-US" altLang="ja-JP" dirty="0"/>
          </a:p>
          <a:p>
            <a:pPr lvl="1">
              <a:buFont typeface="Wingdings" panose="05000000000000000000" pitchFamily="2" charset="2"/>
              <a:buChar char="ü"/>
            </a:pPr>
            <a:r>
              <a:rPr lang="en-US" altLang="ja-JP" dirty="0"/>
              <a:t>../ </a:t>
            </a:r>
            <a:r>
              <a:rPr lang="ja-JP" altLang="en-US" dirty="0"/>
              <a:t>一つ上のディレクトリ</a:t>
            </a:r>
            <a:endParaRPr lang="en-US" altLang="ja-JP" dirty="0"/>
          </a:p>
          <a:p>
            <a:pPr lvl="1">
              <a:buFont typeface="Wingdings" panose="05000000000000000000" pitchFamily="2" charset="2"/>
              <a:buChar char="ü"/>
            </a:pPr>
            <a:r>
              <a:rPr kumimoji="1" lang="en-US" altLang="ja-JP" dirty="0"/>
              <a:t>~/</a:t>
            </a:r>
            <a:r>
              <a:rPr kumimoji="1" lang="ja-JP" altLang="en-US" dirty="0"/>
              <a:t> ホームディレクトリ（今のユーザー権限で入れる一番上）</a:t>
            </a:r>
            <a:endParaRPr kumimoji="1" lang="en-US" altLang="ja-JP" dirty="0"/>
          </a:p>
          <a:p>
            <a:pPr lvl="1"/>
            <a:endParaRPr kumimoji="1" lang="en-US" altLang="ja-JP" dirty="0"/>
          </a:p>
          <a:p>
            <a:r>
              <a:rPr kumimoji="1" lang="ja-JP" altLang="en-US" dirty="0"/>
              <a:t>ファイル情報の取得 </a:t>
            </a:r>
            <a:r>
              <a:rPr kumimoji="1" lang="en-US" altLang="ja-JP" dirty="0"/>
              <a:t>list segments</a:t>
            </a:r>
          </a:p>
          <a:p>
            <a:pPr lvl="1">
              <a:buFont typeface="Wingdings" panose="05000000000000000000" pitchFamily="2" charset="2"/>
              <a:buChar char="ü"/>
            </a:pPr>
            <a:r>
              <a:rPr kumimoji="1" lang="en-US" altLang="ja-JP" dirty="0"/>
              <a:t>ls</a:t>
            </a:r>
          </a:p>
          <a:p>
            <a:pPr lvl="1"/>
            <a:endParaRPr kumimoji="1" lang="ja-JP" altLang="en-US" dirty="0"/>
          </a:p>
        </p:txBody>
      </p:sp>
    </p:spTree>
    <p:extLst>
      <p:ext uri="{BB962C8B-B14F-4D97-AF65-F5344CB8AC3E}">
        <p14:creationId xmlns:p14="http://schemas.microsoft.com/office/powerpoint/2010/main" val="227729542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Words>8130</Words>
  <Application>Microsoft Office PowerPoint</Application>
  <PresentationFormat>ワイド画面</PresentationFormat>
  <Paragraphs>1173</Paragraphs>
  <Slides>170</Slides>
  <Notes>24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170</vt:i4>
      </vt:variant>
    </vt:vector>
  </HeadingPairs>
  <TitlesOfParts>
    <vt:vector size="177" baseType="lpstr">
      <vt:lpstr>Helvetica Neue</vt:lpstr>
      <vt:lpstr>ヒラギノ角ゴ Pro</vt:lpstr>
      <vt:lpstr>游ゴシック</vt:lpstr>
      <vt:lpstr>游ゴシック Light</vt:lpstr>
      <vt:lpstr>Arial</vt:lpstr>
      <vt:lpstr>Wingdings</vt:lpstr>
      <vt:lpstr>Office テーマ</vt:lpstr>
      <vt:lpstr>発現変動解析Hands-on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HISAT2のマッピング戦略</vt:lpstr>
      <vt:lpstr>Hierarchical Graph FM index (HGFM)</vt:lpstr>
      <vt:lpstr>Indexの中身（イメージ kmer = 3）</vt:lpstr>
      <vt:lpstr>FM indexの工程</vt:lpstr>
      <vt:lpstr>これをPEで実施</vt:lpstr>
      <vt:lpstr>Mapping位置の決定</vt:lpstr>
      <vt:lpstr>SNP・InDelの評価</vt:lpstr>
      <vt:lpstr>余談</vt:lpstr>
      <vt:lpstr>STARのMapping戦略</vt:lpstr>
      <vt:lpstr>Spliced Transcripts Alignment to a Reference: STAR</vt:lpstr>
      <vt:lpstr>シード検索</vt:lpstr>
      <vt:lpstr>ミスマッチの場合のシード検索</vt:lpstr>
      <vt:lpstr>拡張したところが完全に一致しない場合</vt:lpstr>
      <vt:lpstr>シード同士を照合する</vt:lpstr>
      <vt:lpstr>STARの肝</vt:lpstr>
      <vt:lpstr>結局言いたいこと</vt:lpstr>
      <vt:lpstr>余談</vt:lpstr>
      <vt:lpstr>Mapping toolのインデックス作成</vt:lpstr>
      <vt:lpstr>Reference genomeをどこから取るか</vt:lpstr>
      <vt:lpstr>PowerPoint プレゼンテーション</vt:lpstr>
      <vt:lpstr>色々なデータを入手が可能</vt:lpstr>
      <vt:lpstr>PowerPoint プレゼンテーション</vt:lpstr>
      <vt:lpstr>Reference genomeを取得</vt:lpstr>
      <vt:lpstr>PowerPoint プレゼンテーション</vt:lpstr>
      <vt:lpstr>各染色体ごとのゲノム</vt:lpstr>
      <vt:lpstr>ダウンロードしたファイルの確認</vt:lpstr>
      <vt:lpstr>チェックサムについて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発現変動解析Hands-on</dc:title>
  <dc:creator>Tomoki Motegi</dc:creator>
  <cp:lastModifiedBy>Tomoki Motegi</cp:lastModifiedBy>
  <cp:revision>69</cp:revision>
  <dcterms:created xsi:type="dcterms:W3CDTF">2024-02-24T17:05:25Z</dcterms:created>
  <dcterms:modified xsi:type="dcterms:W3CDTF">2024-03-02T16:43:26Z</dcterms:modified>
</cp:coreProperties>
</file>